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8" r:id="rId2"/>
    <p:sldId id="729" r:id="rId3"/>
    <p:sldId id="730" r:id="rId4"/>
    <p:sldId id="731" r:id="rId5"/>
    <p:sldId id="732" r:id="rId6"/>
    <p:sldId id="733" r:id="rId7"/>
    <p:sldId id="727" r:id="rId8"/>
    <p:sldId id="734" r:id="rId9"/>
    <p:sldId id="737" r:id="rId10"/>
    <p:sldId id="736" r:id="rId11"/>
    <p:sldId id="739" r:id="rId12"/>
    <p:sldId id="752" r:id="rId13"/>
    <p:sldId id="738" r:id="rId14"/>
    <p:sldId id="740" r:id="rId15"/>
    <p:sldId id="743" r:id="rId16"/>
    <p:sldId id="742" r:id="rId17"/>
    <p:sldId id="741" r:id="rId18"/>
    <p:sldId id="746" r:id="rId19"/>
    <p:sldId id="747" r:id="rId20"/>
    <p:sldId id="745" r:id="rId21"/>
    <p:sldId id="749" r:id="rId22"/>
    <p:sldId id="751" r:id="rId23"/>
    <p:sldId id="750" r:id="rId24"/>
    <p:sldId id="726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53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15.01.2023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15.01.2023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F3D8EE0-45C1-19F6-E79C-61959A248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6825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Eine Toledot setzt eine Vaterschaft voraus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94803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Schöpfungsbericht in Gen 1,1-2,3 wird nicht mit einem </a:t>
            </a:r>
          </a:p>
          <a:p>
            <a:r>
              <a:rPr lang="de-CH" sz="3000" dirty="0"/>
              <a:t>Toledot-Vers eingeleitet. Gott ordnet zwar an, dass die </a:t>
            </a:r>
          </a:p>
          <a:p>
            <a:r>
              <a:rPr lang="de-CH" sz="3000" dirty="0"/>
              <a:t>Erde während der Schöpfungswoche Pflanzen und Tiere </a:t>
            </a:r>
          </a:p>
          <a:p>
            <a:r>
              <a:rPr lang="de-CH" sz="3000" dirty="0"/>
              <a:t>Hervorbringen solle, doch die gesamte Schöpfung ist allein </a:t>
            </a:r>
          </a:p>
          <a:p>
            <a:r>
              <a:rPr lang="de-CH" sz="3000" dirty="0"/>
              <a:t>Gottes eigenes Werk. Die Genesis-Toledots erzählen darum </a:t>
            </a:r>
          </a:p>
          <a:p>
            <a:r>
              <a:rPr lang="de-CH" sz="3000" dirty="0"/>
              <a:t>nicht das, was Gott hervorgebracht hat (schuf / zeugte), </a:t>
            </a:r>
          </a:p>
          <a:p>
            <a:r>
              <a:rPr lang="de-CH" sz="3000" dirty="0"/>
              <a:t>sondern, was die Schöpfung, insbesondere der Mensch als </a:t>
            </a:r>
          </a:p>
          <a:p>
            <a:r>
              <a:rPr lang="de-CH" sz="3000" dirty="0"/>
              <a:t>Höhepunkt der Schöpfung, hervorgebracht hat.</a:t>
            </a:r>
          </a:p>
        </p:txBody>
      </p:sp>
    </p:spTree>
    <p:extLst>
      <p:ext uri="{BB962C8B-B14F-4D97-AF65-F5344CB8AC3E}">
        <p14:creationId xmlns:p14="http://schemas.microsoft.com/office/powerpoint/2010/main" val="111890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6825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Eine Toledot setzt eine Vaterschaft voraus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1038470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 Lebensgeschichte eines Menschen erfolgt auf Grund </a:t>
            </a:r>
          </a:p>
          <a:p>
            <a:r>
              <a:rPr lang="de-CH" sz="3000" dirty="0"/>
              <a:t>dessen, dass der Mensch von einem Vater "gezeugt" worden ist. </a:t>
            </a:r>
          </a:p>
          <a:p>
            <a:r>
              <a:rPr lang="de-CH" sz="3000" dirty="0"/>
              <a:t>Terach zeugte nicht nur einen Sohn namens Abram; </a:t>
            </a:r>
          </a:p>
          <a:p>
            <a:r>
              <a:rPr lang="de-CH" sz="3000" dirty="0"/>
              <a:t>er zeugte einen Sohn Abram, der Ur und Haran verlässt, </a:t>
            </a:r>
          </a:p>
          <a:p>
            <a:r>
              <a:rPr lang="de-CH" sz="3000" dirty="0"/>
              <a:t>sich in Ägypten aufhält, Lot befreit, Ismael zeugt, </a:t>
            </a:r>
          </a:p>
          <a:p>
            <a:r>
              <a:rPr lang="de-CH" sz="3000" dirty="0"/>
              <a:t>sich für Sodom einsetzt usw.. </a:t>
            </a:r>
          </a:p>
          <a:p>
            <a:r>
              <a:rPr lang="de-CH" sz="3000" dirty="0"/>
              <a:t>Terach "zeugte" Abram mit einer </a:t>
            </a:r>
            <a:r>
              <a:rPr lang="de-CH" sz="3000" b="1" dirty="0"/>
              <a:t>Lebensgeschichte (Biographie)</a:t>
            </a:r>
            <a:r>
              <a:rPr lang="de-CH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6825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Eine Toledot setzt eine Vaterschaft voraus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33834"/>
            <a:ext cx="7505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"Deshalb beuge ich meine Knie vor dem Vater,</a:t>
            </a:r>
          </a:p>
          <a:p>
            <a:r>
              <a:rPr lang="de-CH" sz="3000" dirty="0"/>
              <a:t>von dem jede Vaterschaft in den Himmeln und </a:t>
            </a:r>
          </a:p>
          <a:p>
            <a:r>
              <a:rPr lang="de-CH" sz="3000" dirty="0"/>
              <a:t>auf Erden benannt wird." </a:t>
            </a:r>
            <a:r>
              <a:rPr lang="de-CH" sz="3000" b="1" dirty="0"/>
              <a:t>(Eph 3,14-15)</a:t>
            </a:r>
            <a:r>
              <a:rPr lang="de-CH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1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7599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persönliche Toledot eines jeden Menschen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957903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Jeder Mensch wird von Gott gerichtet werden anhand </a:t>
            </a:r>
          </a:p>
          <a:p>
            <a:r>
              <a:rPr lang="de-CH" sz="3000" dirty="0"/>
              <a:t>seiner Biographie. Gott hat dem Menschen "Zeugungskraft" </a:t>
            </a:r>
          </a:p>
          <a:p>
            <a:r>
              <a:rPr lang="de-CH" sz="3000" dirty="0"/>
              <a:t>gegeben. Jeder Mensch hat die Möglichkeit Gutes, oder </a:t>
            </a:r>
          </a:p>
          <a:p>
            <a:r>
              <a:rPr lang="de-CH" sz="3000" dirty="0"/>
              <a:t>eben auch Böses hervorzubringen. Das ist die Geschichte </a:t>
            </a:r>
          </a:p>
          <a:p>
            <a:r>
              <a:rPr lang="de-CH" sz="3000" dirty="0"/>
              <a:t>von Genesis, bzw. der ganzen Bibel! </a:t>
            </a:r>
            <a:r>
              <a:rPr lang="de-CH" sz="3000" b="1" dirty="0"/>
              <a:t>O</a:t>
            </a:r>
            <a:r>
              <a:rPr lang="de-CH" sz="3000" dirty="0"/>
              <a:t>ne</a:t>
            </a:r>
            <a:r>
              <a:rPr lang="de-CH" sz="3000" b="1" dirty="0"/>
              <a:t>L</a:t>
            </a:r>
            <a:r>
              <a:rPr lang="de-CH" sz="3000" dirty="0"/>
              <a:t>ife-</a:t>
            </a:r>
            <a:r>
              <a:rPr lang="de-CH" sz="3000" b="1" dirty="0"/>
              <a:t>O</a:t>
            </a:r>
            <a:r>
              <a:rPr lang="de-CH" sz="3000" dirty="0"/>
              <a:t>ne</a:t>
            </a:r>
            <a:r>
              <a:rPr lang="de-CH" sz="3000" b="1" dirty="0"/>
              <a:t>C</a:t>
            </a:r>
            <a:r>
              <a:rPr lang="de-CH" sz="3000" dirty="0"/>
              <a:t>hance</a:t>
            </a:r>
          </a:p>
        </p:txBody>
      </p:sp>
    </p:spTree>
    <p:extLst>
      <p:ext uri="{BB962C8B-B14F-4D97-AF65-F5344CB8AC3E}">
        <p14:creationId xmlns:p14="http://schemas.microsoft.com/office/powerpoint/2010/main" val="20605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9948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1 | Toledot von Himmel und Erde | 2,4 – 4,26</a:t>
            </a:r>
            <a:endParaRPr lang="de-CH" sz="3000" dirty="0"/>
          </a:p>
          <a:p>
            <a:r>
              <a:rPr lang="de-CH" sz="3000" b="1" dirty="0"/>
              <a:t>Schöpfung bis Geburt Enosch | 4119 – 3884 v.Chr. = 235 Jahre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1B53C47-C4AD-5431-632A-483D293A1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75" y="1797670"/>
            <a:ext cx="10707039" cy="326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9948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1 | Toledot von Himmel und Erde | 2,4 – 4,26</a:t>
            </a:r>
            <a:endParaRPr lang="de-CH" sz="3000" dirty="0"/>
          </a:p>
          <a:p>
            <a:r>
              <a:rPr lang="de-CH" sz="3000" b="1" dirty="0"/>
              <a:t>Schöpfung bis Geburt Enosch | 4119 – 3884 v.Chr. = 235 Jahre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383255"/>
            <a:ext cx="94974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Diese erste Toledot enthält zwei Geschichten (Erzählungen):</a:t>
            </a:r>
          </a:p>
          <a:p>
            <a:endParaRPr lang="de-CH" sz="3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3000" dirty="0"/>
              <a:t>Paradieserzählung mit Sündenfall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Ursünde gegen Gott</a:t>
            </a:r>
          </a:p>
          <a:p>
            <a:pPr lvl="0"/>
            <a:endParaRPr lang="de-CH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3000" dirty="0"/>
              <a:t>Brudermord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Ursünde gegen seinen Nächsten (Bruder)</a:t>
            </a:r>
          </a:p>
        </p:txBody>
      </p:sp>
    </p:spTree>
    <p:extLst>
      <p:ext uri="{BB962C8B-B14F-4D97-AF65-F5344CB8AC3E}">
        <p14:creationId xmlns:p14="http://schemas.microsoft.com/office/powerpoint/2010/main" val="25499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9948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1 | Toledot von Himmel und Erde | 2,4 – 4,26</a:t>
            </a:r>
            <a:endParaRPr lang="de-CH" sz="3000" dirty="0"/>
          </a:p>
          <a:p>
            <a:r>
              <a:rPr lang="de-CH" sz="3000" b="1" dirty="0"/>
              <a:t>Schöpfung bis Geburt Enosch | 4119 – 3884 v.Chr. = 235 Jahre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383255"/>
            <a:ext cx="91683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"Und dem Set, auch ihm wurde ein Sohn geboren, und er </a:t>
            </a:r>
          </a:p>
          <a:p>
            <a:r>
              <a:rPr lang="de-DE" sz="3000" dirty="0"/>
              <a:t>gab ihm den Namen Enosch. Damals fing man an, den </a:t>
            </a:r>
          </a:p>
          <a:p>
            <a:r>
              <a:rPr lang="de-DE" sz="3000" dirty="0"/>
              <a:t>Namen des HERRN anzurufen." </a:t>
            </a:r>
            <a:r>
              <a:rPr lang="de-DE" sz="3000" b="1" dirty="0"/>
              <a:t>(Gen 4,26)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7035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7932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2 | Toledot Adams | 5,1 - 6,8</a:t>
            </a:r>
            <a:endParaRPr lang="de-CH" sz="3000" dirty="0"/>
          </a:p>
          <a:p>
            <a:r>
              <a:rPr lang="de-CH" sz="3000" b="1" dirty="0"/>
              <a:t>Adam bis Noah | 4119 – 2583 v.Chr. = 1536 Jahre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3F887C3-F572-A256-6A43-0D0D56341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38" y="2110319"/>
            <a:ext cx="10589923" cy="40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4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7932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2 | Toledot Adams | 5,1 - 6,8</a:t>
            </a:r>
            <a:endParaRPr lang="de-CH" sz="3000" dirty="0"/>
          </a:p>
          <a:p>
            <a:r>
              <a:rPr lang="de-CH" sz="3000" b="1" dirty="0"/>
              <a:t>Adam bis Noah | 4119 – 2583 v.Chr. = 1536 Jahre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383255"/>
            <a:ext cx="92752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Gott hat Adam in Seinem Bild geschaffen, d.h. unschuldig </a:t>
            </a:r>
          </a:p>
          <a:p>
            <a:r>
              <a:rPr lang="de-CH" sz="3000" dirty="0"/>
              <a:t>und frei von Sünde! Nun heisst es in Bezug auf Adam </a:t>
            </a:r>
          </a:p>
          <a:p>
            <a:r>
              <a:rPr lang="de-CH" sz="3000" dirty="0"/>
              <a:t>"</a:t>
            </a:r>
            <a:r>
              <a:rPr lang="de-CH" sz="3000" i="1" dirty="0"/>
              <a:t>Und Adam lebte 130 Jahre und zeugte ⟨einen Sohn⟩ ihm </a:t>
            </a:r>
          </a:p>
          <a:p>
            <a:r>
              <a:rPr lang="de-CH" sz="3000" i="1" dirty="0"/>
              <a:t>ähnlich, nach seinem Bild, und gab ihm den Namen Set."</a:t>
            </a:r>
            <a:r>
              <a:rPr lang="de-CH" sz="3000" dirty="0"/>
              <a:t> </a:t>
            </a:r>
          </a:p>
          <a:p>
            <a:r>
              <a:rPr lang="de-CH" sz="3000" dirty="0"/>
              <a:t>Adam zeugt einen Sohn in seinem Bild, d.h. d.h. in seinem </a:t>
            </a:r>
          </a:p>
          <a:p>
            <a:r>
              <a:rPr lang="de-CH" sz="3000" dirty="0"/>
              <a:t>sündigen, aber dennoch gottesfürchtigen Bild. </a:t>
            </a:r>
          </a:p>
          <a:p>
            <a:r>
              <a:rPr lang="de-CH" sz="3000" dirty="0"/>
              <a:t>Das Geschlechtsregister im Genesis Kapitel 5 listet die </a:t>
            </a:r>
          </a:p>
          <a:p>
            <a:r>
              <a:rPr lang="de-CH" sz="3000" dirty="0"/>
              <a:t>Linie der Verheissung, d.h. des gläubigen Überrestes. </a:t>
            </a:r>
          </a:p>
        </p:txBody>
      </p:sp>
    </p:spTree>
    <p:extLst>
      <p:ext uri="{BB962C8B-B14F-4D97-AF65-F5344CB8AC3E}">
        <p14:creationId xmlns:p14="http://schemas.microsoft.com/office/powerpoint/2010/main" val="30116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7932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2 | Toledot Adams | 5,1 - 6,8</a:t>
            </a:r>
            <a:endParaRPr lang="de-CH" sz="3000" dirty="0"/>
          </a:p>
          <a:p>
            <a:r>
              <a:rPr lang="de-CH" sz="3000" b="1" dirty="0"/>
              <a:t>Adam bis </a:t>
            </a:r>
            <a:r>
              <a:rPr lang="de-CH" sz="3000" b="1"/>
              <a:t>Noah | 4119 </a:t>
            </a:r>
            <a:r>
              <a:rPr lang="de-CH" sz="3000" b="1" dirty="0"/>
              <a:t>– 2583 v.Chr. = 1536 Jahre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383255"/>
            <a:ext cx="109237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Gefallene Engel zeugen hybride Wesen mit Menschenfrauen | 6,1-4</a:t>
            </a:r>
          </a:p>
        </p:txBody>
      </p:sp>
    </p:spTree>
    <p:extLst>
      <p:ext uri="{BB962C8B-B14F-4D97-AF65-F5344CB8AC3E}">
        <p14:creationId xmlns:p14="http://schemas.microsoft.com/office/powerpoint/2010/main" val="284494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456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sieben Schöpfungstage</a:t>
            </a:r>
            <a:endParaRPr lang="de-CH" sz="3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971AFD-FFFE-7082-B3CF-C7DEC56E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22" y="1716293"/>
            <a:ext cx="10877461" cy="2412478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704B539C-025F-5B5A-B2AD-F0CFF0E9D966}"/>
              </a:ext>
            </a:extLst>
          </p:cNvPr>
          <p:cNvSpPr/>
          <p:nvPr/>
        </p:nvSpPr>
        <p:spPr>
          <a:xfrm>
            <a:off x="719386" y="2028148"/>
            <a:ext cx="11046472" cy="2100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822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91441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3 | Toledot Noahs | 6,9 - 9,29</a:t>
            </a:r>
            <a:endParaRPr lang="de-CH" sz="3000" dirty="0"/>
          </a:p>
          <a:p>
            <a:r>
              <a:rPr lang="de-CH" sz="3000" b="1" dirty="0"/>
              <a:t>Noah bis zum Tod Noahs | 2583 - 2113 v.Chr. = 470 Jahre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B3A52A4-F9DD-E27F-44B9-462EB69F1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18" y="2122427"/>
            <a:ext cx="10909738" cy="25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79551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4 | Toledot der Söhne Noahs | 10,1 -11,9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7E5AC2-FAF3-5CEF-8302-28B778FB7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1" y="1439309"/>
            <a:ext cx="10986314" cy="340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0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53687"/>
            <a:ext cx="79551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4 | Toledot der Söhne Noahs | 10,1 -11,9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2149024"/>
            <a:ext cx="93431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Diese vierte Toledot enthält wiederum zwei Geschichten:</a:t>
            </a:r>
          </a:p>
          <a:p>
            <a:endParaRPr lang="de-CH" sz="3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3000" dirty="0"/>
              <a:t>Völkertafel | 10,1,32</a:t>
            </a:r>
          </a:p>
          <a:p>
            <a:pPr lvl="0"/>
            <a:endParaRPr lang="de-CH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3000" dirty="0"/>
              <a:t>Turmbau zu Babel | 11,1-9</a:t>
            </a:r>
          </a:p>
        </p:txBody>
      </p:sp>
    </p:spTree>
    <p:extLst>
      <p:ext uri="{BB962C8B-B14F-4D97-AF65-F5344CB8AC3E}">
        <p14:creationId xmlns:p14="http://schemas.microsoft.com/office/powerpoint/2010/main" val="38587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08463" y="905032"/>
            <a:ext cx="60684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5 | Toledot Sems | 11,10 - 26</a:t>
            </a:r>
            <a:endParaRPr lang="de-CH" sz="3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36AF9E1-0D34-53F5-4904-C777D1F31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37" y="1785330"/>
            <a:ext cx="11225048" cy="259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F3D8EE0-45C1-19F6-E79C-61959A248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5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456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sieben Schöpfungstage</a:t>
            </a:r>
            <a:endParaRPr lang="de-CH" sz="3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971AFD-FFFE-7082-B3CF-C7DEC56E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22" y="1716293"/>
            <a:ext cx="10877461" cy="2412478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704B539C-025F-5B5A-B2AD-F0CFF0E9D966}"/>
              </a:ext>
            </a:extLst>
          </p:cNvPr>
          <p:cNvSpPr/>
          <p:nvPr/>
        </p:nvSpPr>
        <p:spPr>
          <a:xfrm>
            <a:off x="719386" y="2569850"/>
            <a:ext cx="11046472" cy="1771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287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456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sieben Schöpfungstage</a:t>
            </a:r>
            <a:endParaRPr lang="de-CH" sz="3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971AFD-FFFE-7082-B3CF-C7DEC56E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22" y="1716293"/>
            <a:ext cx="10877461" cy="2412478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704B539C-025F-5B5A-B2AD-F0CFF0E9D966}"/>
              </a:ext>
            </a:extLst>
          </p:cNvPr>
          <p:cNvSpPr/>
          <p:nvPr/>
        </p:nvSpPr>
        <p:spPr>
          <a:xfrm>
            <a:off x="723720" y="3295209"/>
            <a:ext cx="11046472" cy="1250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707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456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sieben Schöpfungstage</a:t>
            </a:r>
            <a:endParaRPr lang="de-CH" sz="3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971AFD-FFFE-7082-B3CF-C7DEC56E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22" y="1716293"/>
            <a:ext cx="10877461" cy="241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6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456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sieben Schöpfungstage</a:t>
            </a:r>
            <a:endParaRPr lang="de-CH" sz="3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3971AFD-FFFE-7082-B3CF-C7DEC56E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22" y="1716293"/>
            <a:ext cx="10877461" cy="241247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899A78B-C019-C40B-B970-FB35395F7D2D}"/>
              </a:ext>
            </a:extLst>
          </p:cNvPr>
          <p:cNvSpPr txBox="1"/>
          <p:nvPr/>
        </p:nvSpPr>
        <p:spPr>
          <a:xfrm>
            <a:off x="775722" y="4389096"/>
            <a:ext cx="86266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Und Gott vollendete am siebten Tag sein Werk, das er </a:t>
            </a:r>
          </a:p>
          <a:p>
            <a:r>
              <a:rPr lang="de-DE" sz="3000" dirty="0"/>
              <a:t>gemacht hatte; und er ruhte am siebten Tag von all </a:t>
            </a:r>
          </a:p>
          <a:p>
            <a:r>
              <a:rPr lang="de-DE" sz="3000" dirty="0"/>
              <a:t>seinem Werk, das er gemacht hatte. (2,2)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775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4246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11-fache Toledot Struktur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99327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 von Gott inspirierte Einteilung im Genesis ist eine </a:t>
            </a:r>
          </a:p>
          <a:p>
            <a:r>
              <a:rPr lang="de-CH" sz="3000" dirty="0"/>
              <a:t>bestimmte Formulierung, die sich gesamt elf Mal wiederholt. </a:t>
            </a:r>
          </a:p>
          <a:p>
            <a:r>
              <a:rPr lang="de-CH" sz="3000" dirty="0"/>
              <a:t>Diese Formulierung wird mit dem hebräischen Wort "Toledot" </a:t>
            </a:r>
          </a:p>
          <a:p>
            <a:r>
              <a:rPr lang="de-CH" sz="3000" dirty="0"/>
              <a:t>gebildet (Toledot = Geschlechterfolge, Entstehung, Zeugung, </a:t>
            </a:r>
          </a:p>
          <a:p>
            <a:r>
              <a:rPr lang="de-CH" sz="3000" dirty="0"/>
              <a:t>Hervorbringen, usw.). </a:t>
            </a:r>
          </a:p>
        </p:txBody>
      </p:sp>
    </p:spTree>
    <p:extLst>
      <p:ext uri="{BB962C8B-B14F-4D97-AF65-F5344CB8AC3E}">
        <p14:creationId xmlns:p14="http://schemas.microsoft.com/office/powerpoint/2010/main" val="3842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47043"/>
            <a:ext cx="4246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11-fache Toledot Struktur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208193"/>
            <a:ext cx="922643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So beginnt z.B. die erste Toledot mit folgenden Worten: </a:t>
            </a:r>
          </a:p>
          <a:p>
            <a:r>
              <a:rPr lang="de-CH" sz="3000" i="1" dirty="0"/>
              <a:t>"Dies ist die Entstehungsgeschichte [Toledot] des Himmels</a:t>
            </a:r>
          </a:p>
          <a:p>
            <a:r>
              <a:rPr lang="de-CH" sz="3000" i="1" dirty="0"/>
              <a:t> und der Erde." </a:t>
            </a:r>
            <a:r>
              <a:rPr lang="de-CH" sz="3000" b="1" dirty="0"/>
              <a:t>(2,4)</a:t>
            </a:r>
          </a:p>
          <a:p>
            <a:endParaRPr lang="de-CH" sz="2000" b="1" dirty="0"/>
          </a:p>
          <a:p>
            <a:r>
              <a:rPr lang="de-CH" sz="3000" dirty="0"/>
              <a:t>Oder die zweite Toledot beginnt so:</a:t>
            </a:r>
            <a:r>
              <a:rPr lang="de-CH" sz="3000" i="1" dirty="0"/>
              <a:t> "Dies ist das Buch der </a:t>
            </a:r>
          </a:p>
          <a:p>
            <a:r>
              <a:rPr lang="de-CH" sz="3000" i="1" dirty="0"/>
              <a:t>Generationenfolge [Toledot] Adams." </a:t>
            </a:r>
            <a:r>
              <a:rPr lang="de-CH" sz="3000" b="1" dirty="0"/>
              <a:t>(5,1)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1468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547043"/>
            <a:ext cx="4246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11-fache Toledot Struktur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208193"/>
            <a:ext cx="922643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So beginnt z.B. die erste Toledot mit folgenden Worten: </a:t>
            </a:r>
          </a:p>
          <a:p>
            <a:r>
              <a:rPr lang="de-CH" sz="3000" i="1" dirty="0"/>
              <a:t>"Dies ist die Entstehungsgeschichte [Toledot] </a:t>
            </a:r>
            <a:r>
              <a:rPr lang="de-CH" sz="3000" b="1" i="1" dirty="0"/>
              <a:t>des Himmels</a:t>
            </a:r>
          </a:p>
          <a:p>
            <a:r>
              <a:rPr lang="de-CH" sz="3000" b="1" i="1" dirty="0"/>
              <a:t> und der Erde.</a:t>
            </a:r>
            <a:r>
              <a:rPr lang="de-CH" sz="3000" i="1" dirty="0"/>
              <a:t>" </a:t>
            </a:r>
            <a:r>
              <a:rPr lang="de-CH" sz="3000" b="1" dirty="0"/>
              <a:t>(2,4)</a:t>
            </a:r>
          </a:p>
          <a:p>
            <a:endParaRPr lang="de-CH" sz="2000" b="1" dirty="0"/>
          </a:p>
          <a:p>
            <a:r>
              <a:rPr lang="de-CH" sz="3000" dirty="0"/>
              <a:t>Oder die zweite Toledot beginnt so:</a:t>
            </a:r>
            <a:r>
              <a:rPr lang="de-CH" sz="3000" i="1" dirty="0"/>
              <a:t> "Dies ist das Buch der </a:t>
            </a:r>
          </a:p>
          <a:p>
            <a:r>
              <a:rPr lang="de-CH" sz="3000" i="1" dirty="0"/>
              <a:t>Generationenfolge [Toledot] </a:t>
            </a:r>
            <a:r>
              <a:rPr lang="de-CH" sz="3000" b="1" i="1" dirty="0"/>
              <a:t>Adams." </a:t>
            </a:r>
            <a:r>
              <a:rPr lang="de-CH" sz="3000" b="1" dirty="0"/>
              <a:t>(5,1)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B1DDC3-9223-9232-FE2F-05A27A81EBE2}"/>
              </a:ext>
            </a:extLst>
          </p:cNvPr>
          <p:cNvSpPr txBox="1"/>
          <p:nvPr/>
        </p:nvSpPr>
        <p:spPr>
          <a:xfrm>
            <a:off x="671521" y="4259369"/>
            <a:ext cx="9950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Eine bestmögliche, bzw. sinngemässe Wiedergabe, die sich für </a:t>
            </a:r>
          </a:p>
          <a:p>
            <a:r>
              <a:rPr lang="de-CH" sz="3000" dirty="0"/>
              <a:t>alle elf Stellen eignet, lautet: "Dies ist, was aus ... wurde". </a:t>
            </a:r>
          </a:p>
        </p:txBody>
      </p:sp>
    </p:spTree>
    <p:extLst>
      <p:ext uri="{BB962C8B-B14F-4D97-AF65-F5344CB8AC3E}">
        <p14:creationId xmlns:p14="http://schemas.microsoft.com/office/powerpoint/2010/main" val="50318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Breitbild</PresentationFormat>
  <Paragraphs>96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</dc:title>
  <dc:creator>Reinhard</dc:creator>
  <cp:keywords>Bibel</cp:keywords>
  <cp:lastModifiedBy>Reinhard Briggeler</cp:lastModifiedBy>
  <cp:revision>217</cp:revision>
  <dcterms:created xsi:type="dcterms:W3CDTF">2018-05-19T05:14:58Z</dcterms:created>
  <dcterms:modified xsi:type="dcterms:W3CDTF">2023-01-15T06:07:21Z</dcterms:modified>
</cp:coreProperties>
</file>