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8" r:id="rId2"/>
    <p:sldId id="731" r:id="rId3"/>
    <p:sldId id="732" r:id="rId4"/>
    <p:sldId id="733" r:id="rId5"/>
    <p:sldId id="734" r:id="rId6"/>
    <p:sldId id="735" r:id="rId7"/>
    <p:sldId id="737" r:id="rId8"/>
    <p:sldId id="738" r:id="rId9"/>
    <p:sldId id="736" r:id="rId10"/>
    <p:sldId id="740" r:id="rId11"/>
    <p:sldId id="739" r:id="rId12"/>
    <p:sldId id="340" r:id="rId13"/>
    <p:sldId id="741" r:id="rId14"/>
    <p:sldId id="743" r:id="rId15"/>
    <p:sldId id="744" r:id="rId16"/>
    <p:sldId id="745" r:id="rId17"/>
    <p:sldId id="742" r:id="rId18"/>
    <p:sldId id="746" r:id="rId19"/>
    <p:sldId id="72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453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29.01.2023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29.01.2023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2B16A06-DB81-372D-889F-0149C086E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3473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3. Typus auf Christus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101565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Das Buch endet aus Sicht Gottes nicht mit dem Tod Jakobs </a:t>
            </a:r>
          </a:p>
          <a:p>
            <a:r>
              <a:rPr lang="de-CH" sz="3000" dirty="0"/>
              <a:t>und dem Tod Josefs, sondern mit der Ankündigung des </a:t>
            </a:r>
          </a:p>
          <a:p>
            <a:r>
              <a:rPr lang="de-CH" sz="3000" dirty="0"/>
              <a:t>kommenden wahren Lichtes Gottes! Gott macht deutlich, </a:t>
            </a:r>
          </a:p>
          <a:p>
            <a:r>
              <a:rPr lang="de-CH" sz="3000" dirty="0"/>
              <a:t>dass das letzte Wort bezüglich Leben und Tod noch nicht </a:t>
            </a:r>
          </a:p>
          <a:p>
            <a:r>
              <a:rPr lang="de-CH" sz="3000" dirty="0"/>
              <a:t>gesprochen ist! So wie es Johannes in seinem ersten Brief </a:t>
            </a:r>
          </a:p>
          <a:p>
            <a:r>
              <a:rPr lang="de-CH" sz="3000" dirty="0"/>
              <a:t>geschrieben hat: </a:t>
            </a:r>
            <a:r>
              <a:rPr lang="de-CH" sz="3000" i="1" dirty="0"/>
              <a:t>"Wiederum schreibe ich euch ein neues Gebot, </a:t>
            </a:r>
          </a:p>
          <a:p>
            <a:r>
              <a:rPr lang="de-CH" sz="3000" i="1" dirty="0"/>
              <a:t>das, was wahr ist in ihm und in euch, weil die Finsternis </a:t>
            </a:r>
          </a:p>
          <a:p>
            <a:r>
              <a:rPr lang="de-CH" sz="3000" i="1" dirty="0"/>
              <a:t>vergeht und das wahrhaftige Licht schon leuchtet." </a:t>
            </a:r>
            <a:r>
              <a:rPr lang="de-CH" sz="3000" b="1" dirty="0"/>
              <a:t>(1Joh 2,8)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1570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3411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4. Gottes Vorsehung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2653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B658319-D435-49DD-8856-1709BF622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E317234-4126-40E8-81AF-834EE7C94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809" y="-5462"/>
          <a:ext cx="10080381" cy="686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563215" imgH="13331112" progId="Unknown">
                  <p:embed/>
                </p:oleObj>
              </mc:Choice>
              <mc:Fallback>
                <p:oleObj r:id="rId2" imgW="19563215" imgH="13331112" progId="Unknown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E317234-4126-40E8-81AF-834EE7C94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809" y="-5462"/>
                        <a:ext cx="10080381" cy="6863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12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3411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4. Gottes Vorsehung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95867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"Doch Gott hat mich vor euch </a:t>
            </a:r>
            <a:r>
              <a:rPr lang="de-CH" sz="3000" dirty="0" err="1"/>
              <a:t>hergesandt</a:t>
            </a:r>
            <a:r>
              <a:rPr lang="de-CH" sz="3000" dirty="0"/>
              <a:t>, um euch einen </a:t>
            </a:r>
          </a:p>
          <a:p>
            <a:r>
              <a:rPr lang="de-CH" sz="3000" dirty="0"/>
              <a:t>Rest zu setzen auf Erden und euch am Leben zu erhalten für </a:t>
            </a:r>
          </a:p>
          <a:p>
            <a:r>
              <a:rPr lang="de-CH" sz="3000" dirty="0"/>
              <a:t>eine große Rettung. 8 Und nun, nicht ihr habt mich hierher </a:t>
            </a:r>
          </a:p>
          <a:p>
            <a:r>
              <a:rPr lang="de-CH" sz="3000" dirty="0"/>
              <a:t>gesandt, sondern Gott; und er hat mich zum Vater für den </a:t>
            </a:r>
          </a:p>
          <a:p>
            <a:r>
              <a:rPr lang="de-CH" sz="3000" dirty="0"/>
              <a:t>Pharao gemacht und zum Herrn für sein ganzes Haus und </a:t>
            </a:r>
          </a:p>
          <a:p>
            <a:r>
              <a:rPr lang="de-CH" sz="3000" dirty="0"/>
              <a:t>zum Herrscher über das ganze Land Ägypten." </a:t>
            </a:r>
            <a:r>
              <a:rPr lang="de-CH" sz="3000" b="1" dirty="0"/>
              <a:t>(45,7-8)</a:t>
            </a:r>
            <a:r>
              <a:rPr lang="de-CH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1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3411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4. Gottes Vorsehung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90625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Gott kündigte Abraham folgendes an: </a:t>
            </a:r>
          </a:p>
          <a:p>
            <a:r>
              <a:rPr lang="de-CH" sz="3000" dirty="0"/>
              <a:t>"Und in der vierten Generation werden sie hierher </a:t>
            </a:r>
          </a:p>
          <a:p>
            <a:r>
              <a:rPr lang="de-CH" sz="3000" dirty="0"/>
              <a:t>zurückkehren; denn ⟨das Maß der⟩ Schuld des Amoriters </a:t>
            </a:r>
          </a:p>
          <a:p>
            <a:r>
              <a:rPr lang="de-CH" sz="3000" dirty="0"/>
              <a:t>ist bis jetzt ⟨noch⟩ nicht voll." </a:t>
            </a:r>
            <a:r>
              <a:rPr lang="de-CH" sz="3000" b="1" dirty="0"/>
              <a:t>(15,16)</a:t>
            </a:r>
            <a:r>
              <a:rPr lang="de-CH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9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3411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4. Gottes Vorsehung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1064830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Die noch "kleine" Familie Israels kann den sittlichen und </a:t>
            </a:r>
          </a:p>
          <a:p>
            <a:r>
              <a:rPr lang="de-CH" sz="3000" dirty="0"/>
              <a:t>moralischen Herausforderungen im Land der Kanaaniter </a:t>
            </a:r>
          </a:p>
          <a:p>
            <a:r>
              <a:rPr lang="de-CH" sz="3000" dirty="0"/>
              <a:t>nicht standhalten. Dies wird im Besonderen durch das </a:t>
            </a:r>
          </a:p>
          <a:p>
            <a:r>
              <a:rPr lang="de-CH" sz="3000" dirty="0"/>
              <a:t>sündige und sexuell unmoralische Verhalten Judas, </a:t>
            </a:r>
          </a:p>
          <a:p>
            <a:r>
              <a:rPr lang="de-CH" sz="3000" dirty="0"/>
              <a:t>seinerseits Träger der messianischen Linie, geschildert (Kapitel 38). </a:t>
            </a:r>
          </a:p>
        </p:txBody>
      </p:sp>
    </p:spTree>
    <p:extLst>
      <p:ext uri="{BB962C8B-B14F-4D97-AF65-F5344CB8AC3E}">
        <p14:creationId xmlns:p14="http://schemas.microsoft.com/office/powerpoint/2010/main" val="30585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90139A-E7A7-3703-D6A8-A402E838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"/>
            <a:ext cx="10346344" cy="68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9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3519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5. Prophetische Sicht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541521"/>
            <a:ext cx="46027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Glaube Abrahams (Sara)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7E3A0C-B150-AF0B-1EEC-4A921008DBA5}"/>
              </a:ext>
            </a:extLst>
          </p:cNvPr>
          <p:cNvSpPr txBox="1"/>
          <p:nvPr/>
        </p:nvSpPr>
        <p:spPr>
          <a:xfrm>
            <a:off x="659639" y="2265984"/>
            <a:ext cx="460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Glaube Isaaks (Rebekka)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AC1827-137D-F253-C3EB-4DB73702D54F}"/>
              </a:ext>
            </a:extLst>
          </p:cNvPr>
          <p:cNvSpPr txBox="1"/>
          <p:nvPr/>
        </p:nvSpPr>
        <p:spPr>
          <a:xfrm>
            <a:off x="659639" y="2990447"/>
            <a:ext cx="68447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Glaube Jakobs (Lea, Rahel, Bilha, Silpa)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395D91-5C1A-F0D5-E9EE-7DCBFFDE799B}"/>
              </a:ext>
            </a:extLst>
          </p:cNvPr>
          <p:cNvSpPr txBox="1"/>
          <p:nvPr/>
        </p:nvSpPr>
        <p:spPr>
          <a:xfrm>
            <a:off x="671521" y="3714910"/>
            <a:ext cx="8237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Glaube der Söhne Jakobs (Josef ausgenommen)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1A1842-482B-8399-716B-240CFC690A22}"/>
              </a:ext>
            </a:extLst>
          </p:cNvPr>
          <p:cNvSpPr txBox="1"/>
          <p:nvPr/>
        </p:nvSpPr>
        <p:spPr>
          <a:xfrm>
            <a:off x="671521" y="4439373"/>
            <a:ext cx="2957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Glaube Josefs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8B7902-C9C9-C43F-BE47-A1E162CCADD5}"/>
              </a:ext>
            </a:extLst>
          </p:cNvPr>
          <p:cNvSpPr txBox="1"/>
          <p:nvPr/>
        </p:nvSpPr>
        <p:spPr>
          <a:xfrm>
            <a:off x="671521" y="5163836"/>
            <a:ext cx="90897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systematische Abfall des Glaubens bei den Gläubigen</a:t>
            </a:r>
          </a:p>
        </p:txBody>
      </p:sp>
    </p:spTree>
    <p:extLst>
      <p:ext uri="{BB962C8B-B14F-4D97-AF65-F5344CB8AC3E}">
        <p14:creationId xmlns:p14="http://schemas.microsoft.com/office/powerpoint/2010/main" val="15023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90139A-E7A7-3703-D6A8-A402E838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"/>
            <a:ext cx="10346344" cy="68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39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202B58-7924-8712-ADCE-ED855E0D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5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1002789"/>
            <a:ext cx="68475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Toledot 11 | Toledot Jakobs | 37,2 – 50,26</a:t>
            </a:r>
            <a:endParaRPr lang="de-CH" sz="3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96B683-01F1-B539-BA43-26811077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2" y="1802798"/>
            <a:ext cx="10846665" cy="30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950075"/>
            <a:ext cx="5401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Fünf Ebenen der Josefserzählung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1469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54871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1. Eine "menschliche" Geschichte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1151590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Grob zusammengefasst, handelt die Josefserzählung von einem </a:t>
            </a:r>
          </a:p>
          <a:p>
            <a:r>
              <a:rPr lang="de-CH" sz="2800" dirty="0"/>
              <a:t>17-jährigen jungen Mann, der aufgrund von Neid und Eifersucht von seinen </a:t>
            </a:r>
          </a:p>
          <a:p>
            <a:r>
              <a:rPr lang="de-CH" sz="2800" dirty="0"/>
              <a:t>Brüdern verkauft wird, um als Haussklave in Ägypten leben zu müssen. </a:t>
            </a:r>
          </a:p>
          <a:p>
            <a:r>
              <a:rPr lang="de-CH" sz="2800" dirty="0"/>
              <a:t>Doch die Geschichte nimmt viele unerwartete Wendungen. Vom Haussklaven </a:t>
            </a:r>
          </a:p>
          <a:p>
            <a:r>
              <a:rPr lang="de-CH" sz="2800" dirty="0"/>
              <a:t>wird der junge Mann unverschuldet zu einem Gefangenen um dann später </a:t>
            </a:r>
          </a:p>
          <a:p>
            <a:r>
              <a:rPr lang="de-CH" sz="2800" dirty="0"/>
              <a:t>zum zweithöchsten Mann des Landes aufzusteigen. Um diese schier </a:t>
            </a:r>
          </a:p>
          <a:p>
            <a:r>
              <a:rPr lang="de-CH" sz="2800" dirty="0"/>
              <a:t>unglaubliche Geschichte abzurunden, wird der junge Mann zum Retter, </a:t>
            </a:r>
          </a:p>
          <a:p>
            <a:r>
              <a:rPr lang="de-CH" sz="2800" dirty="0"/>
              <a:t>nicht nur für die Ägypter und die umliegenden Völker, sondern im Besondern </a:t>
            </a:r>
          </a:p>
          <a:p>
            <a:r>
              <a:rPr lang="de-CH" sz="2800" dirty="0"/>
              <a:t>zum Retter seiner eigenen Familie. Am Ende kommt es zur </a:t>
            </a:r>
          </a:p>
          <a:p>
            <a:r>
              <a:rPr lang="de-CH" sz="2800" dirty="0"/>
              <a:t>grossen Familien-Versöhnung und gemeinsam leben sie nun an </a:t>
            </a:r>
          </a:p>
          <a:p>
            <a:r>
              <a:rPr lang="de-CH" sz="2800" dirty="0"/>
              <a:t>einem schönen und sicheren Ort. Wahrlich, eine menschliche </a:t>
            </a:r>
          </a:p>
          <a:p>
            <a:r>
              <a:rPr lang="de-CH" sz="2800" dirty="0"/>
              <a:t>Geschichte mit einem Happy-End!</a:t>
            </a:r>
          </a:p>
        </p:txBody>
      </p:sp>
    </p:spTree>
    <p:extLst>
      <p:ext uri="{BB962C8B-B14F-4D97-AF65-F5344CB8AC3E}">
        <p14:creationId xmlns:p14="http://schemas.microsoft.com/office/powerpoint/2010/main" val="12144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4673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2. Charakterstudie von Josef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106236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Keine Spur von Groll, kein Klagen, kein Infragestellen Gottes, </a:t>
            </a:r>
          </a:p>
          <a:p>
            <a:r>
              <a:rPr lang="de-CH" sz="3000" dirty="0"/>
              <a:t>kein Gefühl der Ungerechtigkeit, keine unüberlegten Äusserungen. </a:t>
            </a:r>
          </a:p>
          <a:p>
            <a:r>
              <a:rPr lang="de-CH" sz="3000" dirty="0"/>
              <a:t>Obwohl er weit weg von zu Hause lebte und allen fremd war, </a:t>
            </a:r>
          </a:p>
          <a:p>
            <a:r>
              <a:rPr lang="de-CH" sz="3000" dirty="0"/>
              <a:t>bewahrte er seine Integrität als Potifars Frau versuchte, ihn zum </a:t>
            </a:r>
          </a:p>
          <a:p>
            <a:r>
              <a:rPr lang="de-CH" sz="3000" dirty="0"/>
              <a:t>Ehebruch zu verführen. Selbst als er am Tiefpunkt angelangt war </a:t>
            </a:r>
          </a:p>
          <a:p>
            <a:r>
              <a:rPr lang="de-CH" sz="3000" dirty="0"/>
              <a:t>und im Gefängnis schmachtete, war er hilfsbereit und </a:t>
            </a:r>
          </a:p>
          <a:p>
            <a:r>
              <a:rPr lang="de-CH" sz="3000" dirty="0"/>
              <a:t>nächstenliebend. So versuchte er dem Mundschenk und dem </a:t>
            </a:r>
          </a:p>
          <a:p>
            <a:r>
              <a:rPr lang="de-CH" sz="3000" dirty="0"/>
              <a:t>Bäcker im Gefängnis zu helfen. </a:t>
            </a:r>
          </a:p>
        </p:txBody>
      </p:sp>
    </p:spTree>
    <p:extLst>
      <p:ext uri="{BB962C8B-B14F-4D97-AF65-F5344CB8AC3E}">
        <p14:creationId xmlns:p14="http://schemas.microsoft.com/office/powerpoint/2010/main" val="24827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4673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2. Charakterstudie von Josef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1099377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"Um zwei Dinge bitte ich dich, Gott, gewähre sie mir zu meinen </a:t>
            </a:r>
          </a:p>
          <a:p>
            <a:r>
              <a:rPr lang="de-CH" sz="3000" dirty="0"/>
              <a:t>Lebzeiten: Bewahre mich davor, zu lügen und zu betrügen; </a:t>
            </a:r>
          </a:p>
          <a:p>
            <a:r>
              <a:rPr lang="de-CH" sz="3000" dirty="0"/>
              <a:t>lass mich weder arm noch reich werden, sondern gib mir </a:t>
            </a:r>
          </a:p>
          <a:p>
            <a:r>
              <a:rPr lang="de-CH" sz="3000" dirty="0"/>
              <a:t>gerade so viel, wie ich zum Leben brauche. Sonst werde ich </a:t>
            </a:r>
          </a:p>
          <a:p>
            <a:r>
              <a:rPr lang="de-CH" sz="3000" dirty="0"/>
              <a:t>womöglich satt, verleugne dich und sage: »Was nützt mir </a:t>
            </a:r>
          </a:p>
          <a:p>
            <a:r>
              <a:rPr lang="de-CH" sz="3000" dirty="0"/>
              <a:t>denn der HERR?« Oder ich werde arm, beginne zu stehlen und </a:t>
            </a:r>
          </a:p>
          <a:p>
            <a:r>
              <a:rPr lang="de-CH" sz="3000" dirty="0"/>
              <a:t>ziehe damit den Namen meines Gottes in den Schmutz." </a:t>
            </a:r>
            <a:r>
              <a:rPr lang="de-CH" sz="3000" b="1" dirty="0"/>
              <a:t>(Spr 30,7-9)</a:t>
            </a:r>
            <a:r>
              <a:rPr lang="de-CH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1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4673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2. Charakterstudie von Josef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113332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Josef war ein Mann des Friedens und der gelebten Vergebung! </a:t>
            </a:r>
          </a:p>
          <a:p>
            <a:r>
              <a:rPr lang="de-CH" sz="3000" dirty="0"/>
              <a:t>Obwohl von seinen Brüdern versucht wurde, ihn umzubringen und </a:t>
            </a:r>
          </a:p>
          <a:p>
            <a:r>
              <a:rPr lang="de-CH" sz="3000" dirty="0"/>
              <a:t>obwohl er schlussendlich von ihnen in die Sklaverei verkauft wurde, </a:t>
            </a:r>
          </a:p>
          <a:p>
            <a:r>
              <a:rPr lang="de-CH" sz="3000" dirty="0"/>
              <a:t>finden wir kein Anzeichen von Rache- oder Hassgefühlen. Als seine </a:t>
            </a:r>
          </a:p>
          <a:p>
            <a:r>
              <a:rPr lang="de-CH" sz="3000" dirty="0"/>
              <a:t>Brüder zu ihm nach Ägypten kamen, versorgte er sie kostenlos mit </a:t>
            </a:r>
          </a:p>
          <a:p>
            <a:r>
              <a:rPr lang="de-CH" sz="3000" dirty="0"/>
              <a:t>Essen und Unterkunft. Er gab ihnen Geld mit auf ihren Säcken und </a:t>
            </a:r>
          </a:p>
          <a:p>
            <a:r>
              <a:rPr lang="de-CH" sz="3000" dirty="0"/>
              <a:t>legte Fürbitte für sie ein vor dem Pharao und kaufte zu guter Letzt </a:t>
            </a:r>
          </a:p>
          <a:p>
            <a:r>
              <a:rPr lang="de-CH" sz="3000" dirty="0"/>
              <a:t>für sie alle noch das beste Land im Nildelta, nämlich das </a:t>
            </a:r>
            <a:r>
              <a:rPr lang="de-CH" sz="3000" dirty="0">
                <a:highlight>
                  <a:srgbClr val="FFFF00"/>
                </a:highlight>
              </a:rPr>
              <a:t>Land Goschen</a:t>
            </a:r>
            <a:r>
              <a:rPr lang="de-CH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7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90139A-E7A7-3703-D6A8-A402E838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"/>
            <a:ext cx="10346344" cy="68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4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77705"/>
            <a:ext cx="3473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3. Typus auf Christus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08196"/>
            <a:ext cx="894603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Die Josefserzählung und deren Bedeutung ist mitunter </a:t>
            </a:r>
          </a:p>
          <a:p>
            <a:r>
              <a:rPr lang="de-CH" sz="3000" dirty="0"/>
              <a:t>begründet in dem, dass Josef und sein Leben in vielerlei </a:t>
            </a:r>
          </a:p>
          <a:p>
            <a:r>
              <a:rPr lang="de-CH" sz="3000" dirty="0"/>
              <a:t>Hinsicht ein Typus auf Jesus Christus ist. Die Geschichte </a:t>
            </a:r>
          </a:p>
          <a:p>
            <a:r>
              <a:rPr lang="de-CH" sz="3000" dirty="0"/>
              <a:t>Josefs ist eine Vorschattung auf den Herrn Jesus hin mit </a:t>
            </a:r>
          </a:p>
          <a:p>
            <a:r>
              <a:rPr lang="de-CH" sz="3000" dirty="0"/>
              <a:t>vielen Gemeinsamkeiten und Parallelen. </a:t>
            </a:r>
          </a:p>
        </p:txBody>
      </p:sp>
    </p:spTree>
    <p:extLst>
      <p:ext uri="{BB962C8B-B14F-4D97-AF65-F5344CB8AC3E}">
        <p14:creationId xmlns:p14="http://schemas.microsoft.com/office/powerpoint/2010/main" val="10884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Breitbild</PresentationFormat>
  <Paragraphs>82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Unknown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Reinhard</dc:creator>
  <cp:keywords>Bibel</cp:keywords>
  <cp:lastModifiedBy>Reinhard Briggeler</cp:lastModifiedBy>
  <cp:revision>215</cp:revision>
  <dcterms:created xsi:type="dcterms:W3CDTF">2018-05-19T05:14:58Z</dcterms:created>
  <dcterms:modified xsi:type="dcterms:W3CDTF">2023-01-29T07:21:16Z</dcterms:modified>
</cp:coreProperties>
</file>