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626" r:id="rId3"/>
    <p:sldId id="629" r:id="rId4"/>
    <p:sldId id="658" r:id="rId5"/>
    <p:sldId id="657" r:id="rId6"/>
    <p:sldId id="639" r:id="rId7"/>
    <p:sldId id="662" r:id="rId8"/>
    <p:sldId id="663" r:id="rId9"/>
    <p:sldId id="661" r:id="rId10"/>
    <p:sldId id="660" r:id="rId11"/>
    <p:sldId id="665" r:id="rId12"/>
    <p:sldId id="673" r:id="rId13"/>
    <p:sldId id="664" r:id="rId14"/>
    <p:sldId id="667" r:id="rId15"/>
    <p:sldId id="670" r:id="rId16"/>
    <p:sldId id="671" r:id="rId17"/>
    <p:sldId id="674" r:id="rId18"/>
    <p:sldId id="675" r:id="rId19"/>
    <p:sldId id="676" r:id="rId20"/>
    <p:sldId id="677" r:id="rId21"/>
    <p:sldId id="678" r:id="rId22"/>
    <p:sldId id="680" r:id="rId23"/>
    <p:sldId id="679" r:id="rId24"/>
    <p:sldId id="666" r:id="rId25"/>
    <p:sldId id="621" r:id="rId26"/>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3399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97" d="100"/>
          <a:sy n="97" d="100"/>
        </p:scale>
        <p:origin x="104" y="119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04.05.2024</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04.05.2024</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04.05.2024</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265252" y="4855618"/>
            <a:ext cx="3661515" cy="938719"/>
          </a:xfrm>
          <a:prstGeom prst="rect">
            <a:avLst/>
          </a:prstGeom>
          <a:noFill/>
        </p:spPr>
        <p:txBody>
          <a:bodyPr wrap="none" rtlCol="0">
            <a:spAutoFit/>
          </a:bodyPr>
          <a:lstStyle/>
          <a:p>
            <a:pPr algn="ctr"/>
            <a:r>
              <a:rPr lang="de-CH" sz="5500" b="1" dirty="0"/>
              <a:t>Hosea Teil 1</a:t>
            </a:r>
          </a:p>
        </p:txBody>
      </p:sp>
      <p:pic>
        <p:nvPicPr>
          <p:cNvPr id="5" name="Grafik 4">
            <a:extLst>
              <a:ext uri="{FF2B5EF4-FFF2-40B4-BE49-F238E27FC236}">
                <a16:creationId xmlns:a16="http://schemas.microsoft.com/office/drawing/2014/main" id="{C5F8875F-6D7B-BBD2-4191-E4DFD76C97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883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gen 10">
            <a:extLst>
              <a:ext uri="{FF2B5EF4-FFF2-40B4-BE49-F238E27FC236}">
                <a16:creationId xmlns:a16="http://schemas.microsoft.com/office/drawing/2014/main" id="{1E2EB323-C3F5-2A15-EADF-59F13DC32FD7}"/>
              </a:ext>
            </a:extLst>
          </p:cNvPr>
          <p:cNvSpPr/>
          <p:nvPr/>
        </p:nvSpPr>
        <p:spPr>
          <a:xfrm>
            <a:off x="4983491" y="1444301"/>
            <a:ext cx="3449566" cy="2557457"/>
          </a:xfrm>
          <a:prstGeom prst="arc">
            <a:avLst>
              <a:gd name="adj1" fmla="val 16200000"/>
              <a:gd name="adj2" fmla="val 21579974"/>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dirty="0">
              <a:ln>
                <a:solidFill>
                  <a:schemeClr val="accent2"/>
                </a:solidFill>
              </a:ln>
            </a:endParaRPr>
          </a:p>
        </p:txBody>
      </p:sp>
      <p:sp>
        <p:nvSpPr>
          <p:cNvPr id="9" name="Ellipse 8">
            <a:extLst>
              <a:ext uri="{FF2B5EF4-FFF2-40B4-BE49-F238E27FC236}">
                <a16:creationId xmlns:a16="http://schemas.microsoft.com/office/drawing/2014/main" id="{0068A9C0-1A7B-9282-0DAA-E70617928569}"/>
              </a:ext>
            </a:extLst>
          </p:cNvPr>
          <p:cNvSpPr/>
          <p:nvPr/>
        </p:nvSpPr>
        <p:spPr>
          <a:xfrm rot="203073">
            <a:off x="5007505" y="1442444"/>
            <a:ext cx="5595623" cy="269871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a:extLst>
              <a:ext uri="{FF2B5EF4-FFF2-40B4-BE49-F238E27FC236}">
                <a16:creationId xmlns:a16="http://schemas.microsoft.com/office/drawing/2014/main" id="{21A6D5EC-FA7D-BD53-E676-35F0B4435A00}"/>
              </a:ext>
            </a:extLst>
          </p:cNvPr>
          <p:cNvSpPr/>
          <p:nvPr/>
        </p:nvSpPr>
        <p:spPr>
          <a:xfrm>
            <a:off x="3721234" y="1439326"/>
            <a:ext cx="6869450" cy="2698712"/>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 name="Ellipse 2">
            <a:extLst>
              <a:ext uri="{FF2B5EF4-FFF2-40B4-BE49-F238E27FC236}">
                <a16:creationId xmlns:a16="http://schemas.microsoft.com/office/drawing/2014/main" id="{3A77795E-76B6-13D4-E121-8663B2AD4221}"/>
              </a:ext>
            </a:extLst>
          </p:cNvPr>
          <p:cNvSpPr/>
          <p:nvPr/>
        </p:nvSpPr>
        <p:spPr>
          <a:xfrm>
            <a:off x="3007898" y="1418341"/>
            <a:ext cx="7573010" cy="2698712"/>
          </a:xfrm>
          <a:prstGeom prst="ellipse">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827937"/>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CH" sz="1800">
                <a:effectLst/>
                <a:latin typeface="Calibri" panose="020F0502020204030204" pitchFamily="34" charset="0"/>
                <a:ea typeface="Calibri" panose="020F0502020204030204" pitchFamily="34" charset="0"/>
                <a:cs typeface="Times New Roman" panose="02020603050405020304" pitchFamily="18" charset="0"/>
              </a:rPr>
              <a:t>"Doch die Zahl der Kinder Israel wird sein wie der Sand des Meeres, der nicht gemessen und nicht gezählt werden kann; und es wird geschehen, an dem Ort, wo zu ihnen gesagt wurde: „Ihr seid nicht mein Volk!“, wird zu ihnen gesagt werden: „Kinder des lebendigen Gottes“. Und die Kinder Juda und die Kinder Israel werden sich miteinander versammeln und sich ein Haupt setzen und aus dem Land heraufziehen; denn groß ist der Tag von Jisreel." </a:t>
            </a:r>
            <a:r>
              <a:rPr lang="de-CH" sz="1800" b="1">
                <a:effectLst/>
                <a:latin typeface="Calibri" panose="020F0502020204030204" pitchFamily="34" charset="0"/>
                <a:ea typeface="Calibri" panose="020F0502020204030204" pitchFamily="34" charset="0"/>
                <a:cs typeface="Times New Roman" panose="02020603050405020304" pitchFamily="18" charset="0"/>
              </a:rPr>
              <a:t>(2,1-2)</a:t>
            </a:r>
            <a:endParaRPr lang="de-CH"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3190345"/>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sp>
        <p:nvSpPr>
          <p:cNvPr id="31" name="Rechtwinkliges Dreieck 30">
            <a:extLst>
              <a:ext uri="{FF2B5EF4-FFF2-40B4-BE49-F238E27FC236}">
                <a16:creationId xmlns:a16="http://schemas.microsoft.com/office/drawing/2014/main" id="{9E0350E3-6DC5-A624-73F0-0498895B9423}"/>
              </a:ext>
            </a:extLst>
          </p:cNvPr>
          <p:cNvSpPr/>
          <p:nvPr/>
        </p:nvSpPr>
        <p:spPr>
          <a:xfrm rot="17301673">
            <a:off x="10468036" y="2512225"/>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34" name="Rechtwinkliges Dreieck 1033">
            <a:extLst>
              <a:ext uri="{FF2B5EF4-FFF2-40B4-BE49-F238E27FC236}">
                <a16:creationId xmlns:a16="http://schemas.microsoft.com/office/drawing/2014/main" id="{023FA851-FDBF-ED74-226C-945CBFEEAC00}"/>
              </a:ext>
            </a:extLst>
          </p:cNvPr>
          <p:cNvSpPr/>
          <p:nvPr/>
        </p:nvSpPr>
        <p:spPr>
          <a:xfrm rot="18017698">
            <a:off x="8339024" y="2481989"/>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Textfeld 16">
            <a:extLst>
              <a:ext uri="{FF2B5EF4-FFF2-40B4-BE49-F238E27FC236}">
                <a16:creationId xmlns:a16="http://schemas.microsoft.com/office/drawing/2014/main" id="{107E8D94-6F3B-33F7-79E1-6F4D05A16449}"/>
              </a:ext>
            </a:extLst>
          </p:cNvPr>
          <p:cNvSpPr txBox="1"/>
          <p:nvPr/>
        </p:nvSpPr>
        <p:spPr>
          <a:xfrm>
            <a:off x="395453" y="4138038"/>
            <a:ext cx="11334350" cy="2677656"/>
          </a:xfrm>
          <a:prstGeom prst="rect">
            <a:avLst/>
          </a:prstGeom>
          <a:noFill/>
        </p:spPr>
        <p:txBody>
          <a:bodyPr wrap="square">
            <a:spAutoFit/>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"Doch die Zahl der Kinder Israel wird sein wie der Sand des Meeres, der nicht gemessen und nicht gezählt werden kann; und es wird geschehen, an dem Ort, wo zu ihnen gesagt wurde: „Ihr seid nicht mein Volk!“, wird zu ihnen gesagt werden: „Kinder des lebendigen Gottes“. Und die Kinder Juda und die Kinder Israel werden sich miteinander versammeln und sich ein Haupt setzen und aus dem Land heraufziehen; denn groß ist der Tag von Jisreel."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(2,1-2)</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489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gen 10">
            <a:extLst>
              <a:ext uri="{FF2B5EF4-FFF2-40B4-BE49-F238E27FC236}">
                <a16:creationId xmlns:a16="http://schemas.microsoft.com/office/drawing/2014/main" id="{1E2EB323-C3F5-2A15-EADF-59F13DC32FD7}"/>
              </a:ext>
            </a:extLst>
          </p:cNvPr>
          <p:cNvSpPr/>
          <p:nvPr/>
        </p:nvSpPr>
        <p:spPr>
          <a:xfrm>
            <a:off x="4983491" y="1444301"/>
            <a:ext cx="3449566" cy="2557457"/>
          </a:xfrm>
          <a:prstGeom prst="arc">
            <a:avLst>
              <a:gd name="adj1" fmla="val 16200000"/>
              <a:gd name="adj2" fmla="val 21579974"/>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dirty="0">
              <a:ln>
                <a:solidFill>
                  <a:schemeClr val="accent2"/>
                </a:solidFill>
              </a:ln>
            </a:endParaRPr>
          </a:p>
        </p:txBody>
      </p:sp>
      <p:sp>
        <p:nvSpPr>
          <p:cNvPr id="9" name="Ellipse 8">
            <a:extLst>
              <a:ext uri="{FF2B5EF4-FFF2-40B4-BE49-F238E27FC236}">
                <a16:creationId xmlns:a16="http://schemas.microsoft.com/office/drawing/2014/main" id="{0068A9C0-1A7B-9282-0DAA-E70617928569}"/>
              </a:ext>
            </a:extLst>
          </p:cNvPr>
          <p:cNvSpPr/>
          <p:nvPr/>
        </p:nvSpPr>
        <p:spPr>
          <a:xfrm rot="203073">
            <a:off x="5007505" y="1442444"/>
            <a:ext cx="5595623" cy="269871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a:extLst>
              <a:ext uri="{FF2B5EF4-FFF2-40B4-BE49-F238E27FC236}">
                <a16:creationId xmlns:a16="http://schemas.microsoft.com/office/drawing/2014/main" id="{21A6D5EC-FA7D-BD53-E676-35F0B4435A00}"/>
              </a:ext>
            </a:extLst>
          </p:cNvPr>
          <p:cNvSpPr/>
          <p:nvPr/>
        </p:nvSpPr>
        <p:spPr>
          <a:xfrm>
            <a:off x="3721234" y="1439326"/>
            <a:ext cx="6869450" cy="2698712"/>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 name="Ellipse 2">
            <a:extLst>
              <a:ext uri="{FF2B5EF4-FFF2-40B4-BE49-F238E27FC236}">
                <a16:creationId xmlns:a16="http://schemas.microsoft.com/office/drawing/2014/main" id="{3A77795E-76B6-13D4-E121-8663B2AD4221}"/>
              </a:ext>
            </a:extLst>
          </p:cNvPr>
          <p:cNvSpPr/>
          <p:nvPr/>
        </p:nvSpPr>
        <p:spPr>
          <a:xfrm>
            <a:off x="3007898" y="1418341"/>
            <a:ext cx="7573010" cy="2698712"/>
          </a:xfrm>
          <a:prstGeom prst="ellipse">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827937"/>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CH" sz="1800">
                <a:effectLst/>
                <a:latin typeface="Calibri" panose="020F0502020204030204" pitchFamily="34" charset="0"/>
                <a:ea typeface="Calibri" panose="020F0502020204030204" pitchFamily="34" charset="0"/>
                <a:cs typeface="Times New Roman" panose="02020603050405020304" pitchFamily="18" charset="0"/>
              </a:rPr>
              <a:t>"Doch die Zahl der Kinder Israel wird sein wie der Sand des Meeres, der nicht gemessen und nicht gezählt werden kann; und es wird geschehen, an dem Ort, wo zu ihnen gesagt wurde: „Ihr seid nicht mein Volk!“, wird zu ihnen gesagt werden: „Kinder des lebendigen Gottes“. Und die Kinder Juda und die Kinder Israel werden sich miteinander versammeln und sich ein Haupt setzen und aus dem Land heraufziehen; denn groß ist der Tag von Jisreel." </a:t>
            </a:r>
            <a:r>
              <a:rPr lang="de-CH" sz="1800" b="1">
                <a:effectLst/>
                <a:latin typeface="Calibri" panose="020F0502020204030204" pitchFamily="34" charset="0"/>
                <a:ea typeface="Calibri" panose="020F0502020204030204" pitchFamily="34" charset="0"/>
                <a:cs typeface="Times New Roman" panose="02020603050405020304" pitchFamily="18" charset="0"/>
              </a:rPr>
              <a:t>(2,1-2)</a:t>
            </a:r>
            <a:endParaRPr lang="de-CH"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3190345"/>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sp>
        <p:nvSpPr>
          <p:cNvPr id="31" name="Rechtwinkliges Dreieck 30">
            <a:extLst>
              <a:ext uri="{FF2B5EF4-FFF2-40B4-BE49-F238E27FC236}">
                <a16:creationId xmlns:a16="http://schemas.microsoft.com/office/drawing/2014/main" id="{9E0350E3-6DC5-A624-73F0-0498895B9423}"/>
              </a:ext>
            </a:extLst>
          </p:cNvPr>
          <p:cNvSpPr/>
          <p:nvPr/>
        </p:nvSpPr>
        <p:spPr>
          <a:xfrm rot="17301673">
            <a:off x="10468036" y="2512225"/>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34" name="Rechtwinkliges Dreieck 1033">
            <a:extLst>
              <a:ext uri="{FF2B5EF4-FFF2-40B4-BE49-F238E27FC236}">
                <a16:creationId xmlns:a16="http://schemas.microsoft.com/office/drawing/2014/main" id="{023FA851-FDBF-ED74-226C-945CBFEEAC00}"/>
              </a:ext>
            </a:extLst>
          </p:cNvPr>
          <p:cNvSpPr/>
          <p:nvPr/>
        </p:nvSpPr>
        <p:spPr>
          <a:xfrm rot="18017698">
            <a:off x="8339024" y="2481989"/>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7" name="Textfeld 26">
            <a:extLst>
              <a:ext uri="{FF2B5EF4-FFF2-40B4-BE49-F238E27FC236}">
                <a16:creationId xmlns:a16="http://schemas.microsoft.com/office/drawing/2014/main" id="{A454EFD5-F3CA-DB64-3228-5840C5DA1531}"/>
              </a:ext>
            </a:extLst>
          </p:cNvPr>
          <p:cNvSpPr txBox="1"/>
          <p:nvPr/>
        </p:nvSpPr>
        <p:spPr>
          <a:xfrm>
            <a:off x="795785" y="4671836"/>
            <a:ext cx="10633618" cy="1477328"/>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"Und ich will sie mir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säen</a:t>
            </a:r>
            <a:r>
              <a:rPr lang="de-CH" sz="3000" dirty="0">
                <a:effectLst/>
                <a:latin typeface="Calibri" panose="020F0502020204030204" pitchFamily="34" charset="0"/>
                <a:ea typeface="Calibri" panose="020F0502020204030204" pitchFamily="34" charset="0"/>
                <a:cs typeface="Times New Roman" panose="02020603050405020304" pitchFamily="18" charset="0"/>
              </a:rPr>
              <a:t> im Land und will mich über Lo-Ruchama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erbarmen</a:t>
            </a:r>
            <a:r>
              <a:rPr lang="de-CH" sz="3000" dirty="0">
                <a:effectLst/>
                <a:latin typeface="Calibri" panose="020F0502020204030204" pitchFamily="34" charset="0"/>
                <a:ea typeface="Calibri" panose="020F0502020204030204" pitchFamily="34" charset="0"/>
                <a:cs typeface="Times New Roman" panose="02020603050405020304" pitchFamily="18" charset="0"/>
              </a:rPr>
              <a:t>. Und ich will zu Lo-Ammi sagen: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Du bist mein Volk</a:t>
            </a:r>
            <a:r>
              <a:rPr lang="de-CH" sz="3000" dirty="0">
                <a:effectLst/>
                <a:latin typeface="Calibri" panose="020F0502020204030204" pitchFamily="34" charset="0"/>
                <a:ea typeface="Calibri" panose="020F0502020204030204" pitchFamily="34" charset="0"/>
                <a:cs typeface="Times New Roman" panose="02020603050405020304" pitchFamily="18" charset="0"/>
              </a:rPr>
              <a:t>“; und es wird sagen: „Mein Gott“."</a:t>
            </a:r>
            <a:r>
              <a:rPr lang="de-CH" sz="3000" b="1" dirty="0">
                <a:effectLst/>
                <a:latin typeface="Calibri" panose="020F0502020204030204" pitchFamily="34" charset="0"/>
                <a:ea typeface="Calibri" panose="020F0502020204030204" pitchFamily="34" charset="0"/>
                <a:cs typeface="Times New Roman" panose="02020603050405020304" pitchFamily="18" charset="0"/>
              </a:rPr>
              <a:t> (2,25)</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1780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gen 10">
            <a:extLst>
              <a:ext uri="{FF2B5EF4-FFF2-40B4-BE49-F238E27FC236}">
                <a16:creationId xmlns:a16="http://schemas.microsoft.com/office/drawing/2014/main" id="{1E2EB323-C3F5-2A15-EADF-59F13DC32FD7}"/>
              </a:ext>
            </a:extLst>
          </p:cNvPr>
          <p:cNvSpPr/>
          <p:nvPr/>
        </p:nvSpPr>
        <p:spPr>
          <a:xfrm>
            <a:off x="4983491" y="1444301"/>
            <a:ext cx="3449566" cy="2557457"/>
          </a:xfrm>
          <a:prstGeom prst="arc">
            <a:avLst>
              <a:gd name="adj1" fmla="val 16200000"/>
              <a:gd name="adj2" fmla="val 21579974"/>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dirty="0">
              <a:ln>
                <a:solidFill>
                  <a:schemeClr val="accent2"/>
                </a:solidFill>
              </a:ln>
            </a:endParaRPr>
          </a:p>
        </p:txBody>
      </p:sp>
      <p:sp>
        <p:nvSpPr>
          <p:cNvPr id="9" name="Ellipse 8">
            <a:extLst>
              <a:ext uri="{FF2B5EF4-FFF2-40B4-BE49-F238E27FC236}">
                <a16:creationId xmlns:a16="http://schemas.microsoft.com/office/drawing/2014/main" id="{0068A9C0-1A7B-9282-0DAA-E70617928569}"/>
              </a:ext>
            </a:extLst>
          </p:cNvPr>
          <p:cNvSpPr/>
          <p:nvPr/>
        </p:nvSpPr>
        <p:spPr>
          <a:xfrm rot="203073">
            <a:off x="5007505" y="1442444"/>
            <a:ext cx="5595623" cy="269871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a:extLst>
              <a:ext uri="{FF2B5EF4-FFF2-40B4-BE49-F238E27FC236}">
                <a16:creationId xmlns:a16="http://schemas.microsoft.com/office/drawing/2014/main" id="{21A6D5EC-FA7D-BD53-E676-35F0B4435A00}"/>
              </a:ext>
            </a:extLst>
          </p:cNvPr>
          <p:cNvSpPr/>
          <p:nvPr/>
        </p:nvSpPr>
        <p:spPr>
          <a:xfrm>
            <a:off x="3721234" y="1439326"/>
            <a:ext cx="6869450" cy="2698712"/>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 name="Ellipse 2">
            <a:extLst>
              <a:ext uri="{FF2B5EF4-FFF2-40B4-BE49-F238E27FC236}">
                <a16:creationId xmlns:a16="http://schemas.microsoft.com/office/drawing/2014/main" id="{3A77795E-76B6-13D4-E121-8663B2AD4221}"/>
              </a:ext>
            </a:extLst>
          </p:cNvPr>
          <p:cNvSpPr/>
          <p:nvPr/>
        </p:nvSpPr>
        <p:spPr>
          <a:xfrm>
            <a:off x="3007898" y="1418341"/>
            <a:ext cx="7573010" cy="2698712"/>
          </a:xfrm>
          <a:prstGeom prst="ellipse">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827937"/>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3190345"/>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graphicFrame>
        <p:nvGraphicFramePr>
          <p:cNvPr id="28" name="Tabelle 27">
            <a:extLst>
              <a:ext uri="{FF2B5EF4-FFF2-40B4-BE49-F238E27FC236}">
                <a16:creationId xmlns:a16="http://schemas.microsoft.com/office/drawing/2014/main" id="{D6CD3657-D098-425A-E1EE-DCE6FC6F708B}"/>
              </a:ext>
            </a:extLst>
          </p:cNvPr>
          <p:cNvGraphicFramePr>
            <a:graphicFrameLocks noGrp="1"/>
          </p:cNvGraphicFramePr>
          <p:nvPr>
            <p:extLst>
              <p:ext uri="{D42A27DB-BD31-4B8C-83A1-F6EECF244321}">
                <p14:modId xmlns:p14="http://schemas.microsoft.com/office/powerpoint/2010/main" val="103913536"/>
              </p:ext>
            </p:extLst>
          </p:nvPr>
        </p:nvGraphicFramePr>
        <p:xfrm>
          <a:off x="100318" y="4058536"/>
          <a:ext cx="11984472" cy="1005840"/>
        </p:xfrm>
        <a:graphic>
          <a:graphicData uri="http://schemas.openxmlformats.org/drawingml/2006/table">
            <a:tbl>
              <a:tblPr firstRow="1" bandRow="1">
                <a:tableStyleId>{D7AC3CCA-C797-4891-BE02-D94E43425B78}</a:tableStyleId>
              </a:tblPr>
              <a:tblGrid>
                <a:gridCol w="5358675">
                  <a:extLst>
                    <a:ext uri="{9D8B030D-6E8A-4147-A177-3AD203B41FA5}">
                      <a16:colId xmlns:a16="http://schemas.microsoft.com/office/drawing/2014/main" val="1920046918"/>
                    </a:ext>
                  </a:extLst>
                </a:gridCol>
                <a:gridCol w="4025210">
                  <a:extLst>
                    <a:ext uri="{9D8B030D-6E8A-4147-A177-3AD203B41FA5}">
                      <a16:colId xmlns:a16="http://schemas.microsoft.com/office/drawing/2014/main" val="4047906102"/>
                    </a:ext>
                  </a:extLst>
                </a:gridCol>
                <a:gridCol w="806716">
                  <a:extLst>
                    <a:ext uri="{9D8B030D-6E8A-4147-A177-3AD203B41FA5}">
                      <a16:colId xmlns:a16="http://schemas.microsoft.com/office/drawing/2014/main" val="518815444"/>
                    </a:ext>
                  </a:extLst>
                </a:gridCol>
                <a:gridCol w="1793871">
                  <a:extLst>
                    <a:ext uri="{9D8B030D-6E8A-4147-A177-3AD203B41FA5}">
                      <a16:colId xmlns:a16="http://schemas.microsoft.com/office/drawing/2014/main" val="3293241850"/>
                    </a:ext>
                  </a:extLst>
                </a:gridCol>
              </a:tblGrid>
              <a:tr h="231364">
                <a:tc>
                  <a:txBody>
                    <a:bodyPr/>
                    <a:lstStyle/>
                    <a:p>
                      <a:pPr algn="ctr"/>
                      <a:r>
                        <a:rPr lang="de-DE" sz="1600" b="1" dirty="0"/>
                        <a:t>1,1-8</a:t>
                      </a:r>
                      <a:endParaRPr lang="de-CH" sz="1600" b="1" dirty="0"/>
                    </a:p>
                  </a:txBody>
                  <a:tcPr/>
                </a:tc>
                <a:tc>
                  <a:txBody>
                    <a:bodyPr/>
                    <a:lstStyle/>
                    <a:p>
                      <a:pPr algn="ctr"/>
                      <a:endParaRPr lang="de-CH" sz="1600" b="1" dirty="0"/>
                    </a:p>
                  </a:txBody>
                  <a:tcPr/>
                </a:tc>
                <a:tc>
                  <a:txBody>
                    <a:bodyPr/>
                    <a:lstStyle/>
                    <a:p>
                      <a:pPr algn="ctr"/>
                      <a:endParaRPr lang="de-CH" sz="1600" b="1" dirty="0"/>
                    </a:p>
                  </a:txBody>
                  <a:tcPr/>
                </a:tc>
                <a:tc>
                  <a:txBody>
                    <a:bodyPr/>
                    <a:lstStyle/>
                    <a:p>
                      <a:pPr algn="ctr"/>
                      <a:r>
                        <a:rPr lang="de-DE" sz="1600" b="1" dirty="0"/>
                        <a:t>2,1-3</a:t>
                      </a:r>
                      <a:endParaRPr lang="de-CH" sz="1600" b="1" dirty="0"/>
                    </a:p>
                  </a:txBody>
                  <a:tcPr/>
                </a:tc>
                <a:extLst>
                  <a:ext uri="{0D108BD9-81ED-4DB2-BD59-A6C34878D82A}">
                    <a16:rowId xmlns:a16="http://schemas.microsoft.com/office/drawing/2014/main" val="1882093529"/>
                  </a:ext>
                </a:extLst>
              </a:tr>
              <a:tr h="231364">
                <a:tc>
                  <a:txBody>
                    <a:bodyPr/>
                    <a:lstStyle/>
                    <a:p>
                      <a:pPr algn="ctr"/>
                      <a:r>
                        <a:rPr lang="de-DE" sz="1600" b="1" dirty="0"/>
                        <a:t>2,4-15</a:t>
                      </a:r>
                      <a:endParaRPr lang="de-CH" sz="1600" b="1" dirty="0"/>
                    </a:p>
                  </a:txBody>
                  <a:tcPr/>
                </a:tc>
                <a:tc>
                  <a:txBody>
                    <a:bodyPr/>
                    <a:lstStyle/>
                    <a:p>
                      <a:pPr algn="ctr"/>
                      <a:endParaRPr lang="de-CH" sz="1600" b="1" dirty="0"/>
                    </a:p>
                  </a:txBody>
                  <a:tcPr/>
                </a:tc>
                <a:tc gridSpan="2">
                  <a:txBody>
                    <a:bodyPr/>
                    <a:lstStyle/>
                    <a:p>
                      <a:pPr algn="ctr"/>
                      <a:r>
                        <a:rPr lang="de-DE" sz="1600" b="1" dirty="0"/>
                        <a:t>2,16-25</a:t>
                      </a:r>
                      <a:endParaRPr lang="de-CH" sz="1600" b="1" dirty="0"/>
                    </a:p>
                  </a:txBody>
                  <a:tcPr/>
                </a:tc>
                <a:tc hMerge="1">
                  <a:txBody>
                    <a:bodyPr/>
                    <a:lstStyle/>
                    <a:p>
                      <a:endParaRPr dirty="0"/>
                    </a:p>
                  </a:txBody>
                  <a:tcPr/>
                </a:tc>
                <a:extLst>
                  <a:ext uri="{0D108BD9-81ED-4DB2-BD59-A6C34878D82A}">
                    <a16:rowId xmlns:a16="http://schemas.microsoft.com/office/drawing/2014/main" val="3342611143"/>
                  </a:ext>
                </a:extLst>
              </a:tr>
              <a:tr h="231364">
                <a:tc>
                  <a:txBody>
                    <a:bodyPr/>
                    <a:lstStyle/>
                    <a:p>
                      <a:pPr algn="ctr"/>
                      <a:r>
                        <a:rPr lang="de-DE" sz="1600" b="1" dirty="0"/>
                        <a:t>3.1-2</a:t>
                      </a:r>
                      <a:endParaRPr lang="de-CH" sz="1600" b="1" dirty="0"/>
                    </a:p>
                  </a:txBody>
                  <a:tcPr/>
                </a:tc>
                <a:tc>
                  <a:txBody>
                    <a:bodyPr/>
                    <a:lstStyle/>
                    <a:p>
                      <a:pPr algn="ctr"/>
                      <a:r>
                        <a:rPr lang="de-DE" sz="1600" b="1"/>
                        <a:t>3,3-4</a:t>
                      </a:r>
                      <a:endParaRPr lang="de-CH" sz="16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a:t>3,5</a:t>
                      </a:r>
                      <a:endParaRPr lang="de-CH" sz="1600" b="1" dirty="0"/>
                    </a:p>
                  </a:txBody>
                  <a:tcPr/>
                </a:tc>
                <a:tc>
                  <a:txBody>
                    <a:bodyPr/>
                    <a:lstStyle/>
                    <a:p>
                      <a:pPr algn="ctr"/>
                      <a:endParaRPr lang="de-CH" sz="1600" b="1" dirty="0"/>
                    </a:p>
                  </a:txBody>
                  <a:tcPr/>
                </a:tc>
                <a:extLst>
                  <a:ext uri="{0D108BD9-81ED-4DB2-BD59-A6C34878D82A}">
                    <a16:rowId xmlns:a16="http://schemas.microsoft.com/office/drawing/2014/main" val="220111940"/>
                  </a:ext>
                </a:extLst>
              </a:tr>
            </a:tbl>
          </a:graphicData>
        </a:graphic>
      </p:graphicFrame>
      <p:sp>
        <p:nvSpPr>
          <p:cNvPr id="31" name="Rechtwinkliges Dreieck 30">
            <a:extLst>
              <a:ext uri="{FF2B5EF4-FFF2-40B4-BE49-F238E27FC236}">
                <a16:creationId xmlns:a16="http://schemas.microsoft.com/office/drawing/2014/main" id="{9E0350E3-6DC5-A624-73F0-0498895B9423}"/>
              </a:ext>
            </a:extLst>
          </p:cNvPr>
          <p:cNvSpPr/>
          <p:nvPr/>
        </p:nvSpPr>
        <p:spPr>
          <a:xfrm rot="17301673">
            <a:off x="10468036" y="2512225"/>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34" name="Rechtwinkliges Dreieck 1033">
            <a:extLst>
              <a:ext uri="{FF2B5EF4-FFF2-40B4-BE49-F238E27FC236}">
                <a16:creationId xmlns:a16="http://schemas.microsoft.com/office/drawing/2014/main" id="{023FA851-FDBF-ED74-226C-945CBFEEAC00}"/>
              </a:ext>
            </a:extLst>
          </p:cNvPr>
          <p:cNvSpPr/>
          <p:nvPr/>
        </p:nvSpPr>
        <p:spPr>
          <a:xfrm rot="18017698">
            <a:off x="8339024" y="2481989"/>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graphicFrame>
        <p:nvGraphicFramePr>
          <p:cNvPr id="10" name="Tabelle 9">
            <a:extLst>
              <a:ext uri="{FF2B5EF4-FFF2-40B4-BE49-F238E27FC236}">
                <a16:creationId xmlns:a16="http://schemas.microsoft.com/office/drawing/2014/main" id="{DD9152EA-6C74-E827-A7D6-4688243D6283}"/>
              </a:ext>
            </a:extLst>
          </p:cNvPr>
          <p:cNvGraphicFramePr>
            <a:graphicFrameLocks noGrp="1"/>
          </p:cNvGraphicFramePr>
          <p:nvPr>
            <p:extLst>
              <p:ext uri="{D42A27DB-BD31-4B8C-83A1-F6EECF244321}">
                <p14:modId xmlns:p14="http://schemas.microsoft.com/office/powerpoint/2010/main" val="1348989358"/>
              </p:ext>
            </p:extLst>
          </p:nvPr>
        </p:nvGraphicFramePr>
        <p:xfrm>
          <a:off x="100318" y="5066236"/>
          <a:ext cx="11984472" cy="1676400"/>
        </p:xfrm>
        <a:graphic>
          <a:graphicData uri="http://schemas.openxmlformats.org/drawingml/2006/table">
            <a:tbl>
              <a:tblPr firstRow="1" bandRow="1">
                <a:tableStyleId>{D7AC3CCA-C797-4891-BE02-D94E43425B78}</a:tableStyleId>
              </a:tblPr>
              <a:tblGrid>
                <a:gridCol w="5358675">
                  <a:extLst>
                    <a:ext uri="{9D8B030D-6E8A-4147-A177-3AD203B41FA5}">
                      <a16:colId xmlns:a16="http://schemas.microsoft.com/office/drawing/2014/main" val="1920046918"/>
                    </a:ext>
                  </a:extLst>
                </a:gridCol>
                <a:gridCol w="4025210">
                  <a:extLst>
                    <a:ext uri="{9D8B030D-6E8A-4147-A177-3AD203B41FA5}">
                      <a16:colId xmlns:a16="http://schemas.microsoft.com/office/drawing/2014/main" val="4047906102"/>
                    </a:ext>
                  </a:extLst>
                </a:gridCol>
                <a:gridCol w="806716">
                  <a:extLst>
                    <a:ext uri="{9D8B030D-6E8A-4147-A177-3AD203B41FA5}">
                      <a16:colId xmlns:a16="http://schemas.microsoft.com/office/drawing/2014/main" val="518815444"/>
                    </a:ext>
                  </a:extLst>
                </a:gridCol>
                <a:gridCol w="1793871">
                  <a:extLst>
                    <a:ext uri="{9D8B030D-6E8A-4147-A177-3AD203B41FA5}">
                      <a16:colId xmlns:a16="http://schemas.microsoft.com/office/drawing/2014/main" val="3293241850"/>
                    </a:ext>
                  </a:extLst>
                </a:gridCol>
              </a:tblGrid>
              <a:tr h="231364">
                <a:tc>
                  <a:txBody>
                    <a:bodyPr/>
                    <a:lstStyle/>
                    <a:p>
                      <a:pPr algn="ctr"/>
                      <a:r>
                        <a:rPr lang="de-DE" sz="1600" b="1" dirty="0"/>
                        <a:t>4,1 – 5,14</a:t>
                      </a:r>
                      <a:endParaRPr lang="de-CH" sz="1600" b="1" dirty="0"/>
                    </a:p>
                  </a:txBody>
                  <a:tcPr/>
                </a:tc>
                <a:tc>
                  <a:txBody>
                    <a:bodyPr/>
                    <a:lstStyle/>
                    <a:p>
                      <a:pPr algn="l"/>
                      <a:r>
                        <a:rPr lang="de-DE" sz="1600" b="1" dirty="0"/>
                        <a:t>                    5,15</a:t>
                      </a:r>
                      <a:endParaRPr lang="de-CH" sz="1600" b="1" dirty="0"/>
                    </a:p>
                  </a:txBody>
                  <a:tcPr/>
                </a:tc>
                <a:tc>
                  <a:txBody>
                    <a:bodyPr/>
                    <a:lstStyle/>
                    <a:p>
                      <a:pPr algn="ctr"/>
                      <a:r>
                        <a:rPr lang="de-DE" sz="1600" b="1" dirty="0"/>
                        <a:t>6,1-3</a:t>
                      </a:r>
                      <a:endParaRPr lang="de-CH" sz="1600" b="1" dirty="0"/>
                    </a:p>
                  </a:txBody>
                  <a:tcPr/>
                </a:tc>
                <a:tc>
                  <a:txBody>
                    <a:bodyPr/>
                    <a:lstStyle/>
                    <a:p>
                      <a:pPr algn="ctr"/>
                      <a:endParaRPr lang="de-CH" sz="1600" b="1" dirty="0"/>
                    </a:p>
                  </a:txBody>
                  <a:tcPr/>
                </a:tc>
                <a:extLst>
                  <a:ext uri="{0D108BD9-81ED-4DB2-BD59-A6C34878D82A}">
                    <a16:rowId xmlns:a16="http://schemas.microsoft.com/office/drawing/2014/main" val="740958167"/>
                  </a:ext>
                </a:extLst>
              </a:tr>
              <a:tr h="231364">
                <a:tc>
                  <a:txBody>
                    <a:bodyPr/>
                    <a:lstStyle/>
                    <a:p>
                      <a:pPr algn="ctr"/>
                      <a:r>
                        <a:rPr lang="de-DE" sz="1600" b="1" dirty="0"/>
                        <a:t>6,4 – 10,15</a:t>
                      </a:r>
                      <a:endParaRPr lang="de-CH" sz="1600" b="1" dirty="0"/>
                    </a:p>
                  </a:txBody>
                  <a:tcPr/>
                </a:tc>
                <a:tc>
                  <a:txBody>
                    <a:bodyPr/>
                    <a:lstStyle/>
                    <a:p>
                      <a:pPr algn="ctr"/>
                      <a:endParaRPr lang="de-CH" sz="1600" b="1" dirty="0"/>
                    </a:p>
                  </a:txBody>
                  <a:tcPr/>
                </a:tc>
                <a:tc>
                  <a:txBody>
                    <a:bodyPr/>
                    <a:lstStyle/>
                    <a:p>
                      <a:pPr algn="ctr"/>
                      <a:endParaRPr lang="de-CH" sz="1600" b="1" dirty="0"/>
                    </a:p>
                  </a:txBody>
                  <a:tcPr/>
                </a:tc>
                <a:tc>
                  <a:txBody>
                    <a:bodyPr/>
                    <a:lstStyle/>
                    <a:p>
                      <a:pPr algn="ctr"/>
                      <a:endParaRPr lang="de-CH" sz="1600" b="1" dirty="0"/>
                    </a:p>
                  </a:txBody>
                  <a:tcPr/>
                </a:tc>
                <a:extLst>
                  <a:ext uri="{0D108BD9-81ED-4DB2-BD59-A6C34878D82A}">
                    <a16:rowId xmlns:a16="http://schemas.microsoft.com/office/drawing/2014/main" val="1848330072"/>
                  </a:ext>
                </a:extLst>
              </a:tr>
              <a:tr h="231364">
                <a:tc gridSpan="4">
                  <a:txBody>
                    <a:bodyPr/>
                    <a:lstStyle/>
                    <a:p>
                      <a:pPr algn="ctr"/>
                      <a:r>
                        <a:rPr lang="de-DE" sz="1600" b="1" dirty="0"/>
                        <a:t>11,1-11</a:t>
                      </a:r>
                      <a:endParaRPr lang="de-CH" sz="1600" b="1" dirty="0"/>
                    </a:p>
                  </a:txBody>
                  <a:tcPr/>
                </a:tc>
                <a:tc hMerge="1">
                  <a:txBody>
                    <a:bodyPr/>
                    <a:lstStyle/>
                    <a:p>
                      <a:endParaRPr lang="de-CH"/>
                    </a:p>
                  </a:txBody>
                  <a:tcPr/>
                </a:tc>
                <a:tc hMerge="1">
                  <a:txBody>
                    <a:bodyPr/>
                    <a:lstStyle/>
                    <a:p>
                      <a:pPr algn="ctr"/>
                      <a:endParaRPr lang="de-CH" sz="1200" b="1" dirty="0"/>
                    </a:p>
                  </a:txBody>
                  <a:tcPr/>
                </a:tc>
                <a:tc hMerge="1">
                  <a:txBody>
                    <a:bodyPr/>
                    <a:lstStyle/>
                    <a:p>
                      <a:pPr algn="ctr"/>
                      <a:endParaRPr lang="de-CH" sz="1200" b="1" dirty="0"/>
                    </a:p>
                  </a:txBody>
                  <a:tcPr/>
                </a:tc>
                <a:extLst>
                  <a:ext uri="{0D108BD9-81ED-4DB2-BD59-A6C34878D82A}">
                    <a16:rowId xmlns:a16="http://schemas.microsoft.com/office/drawing/2014/main" val="3522379550"/>
                  </a:ext>
                </a:extLst>
              </a:tr>
              <a:tr h="231364">
                <a:tc>
                  <a:txBody>
                    <a:bodyPr/>
                    <a:lstStyle/>
                    <a:p>
                      <a:pPr algn="ctr"/>
                      <a:r>
                        <a:rPr lang="de-DE" sz="1600" b="1" dirty="0"/>
                        <a:t>12,1-3    (4-15 Rückblick auf Jakob und den Auszug)</a:t>
                      </a:r>
                      <a:endParaRPr lang="de-CH" sz="1600" b="1" dirty="0"/>
                    </a:p>
                  </a:txBody>
                  <a:tcPr/>
                </a:tc>
                <a:tc>
                  <a:txBody>
                    <a:bodyPr/>
                    <a:lstStyle/>
                    <a:p>
                      <a:pPr algn="ctr"/>
                      <a:endParaRPr lang="de-CH" sz="1600" b="1" dirty="0"/>
                    </a:p>
                  </a:txBody>
                  <a:tcPr/>
                </a:tc>
                <a:tc>
                  <a:txBody>
                    <a:bodyPr/>
                    <a:lstStyle/>
                    <a:p>
                      <a:pPr algn="ctr"/>
                      <a:endParaRPr lang="de-CH" sz="1600" b="1" dirty="0"/>
                    </a:p>
                  </a:txBody>
                  <a:tcPr/>
                </a:tc>
                <a:tc>
                  <a:txBody>
                    <a:bodyPr/>
                    <a:lstStyle/>
                    <a:p>
                      <a:pPr algn="ctr"/>
                      <a:endParaRPr lang="de-CH" sz="1600" b="1" dirty="0"/>
                    </a:p>
                  </a:txBody>
                  <a:tcPr/>
                </a:tc>
                <a:extLst>
                  <a:ext uri="{0D108BD9-81ED-4DB2-BD59-A6C34878D82A}">
                    <a16:rowId xmlns:a16="http://schemas.microsoft.com/office/drawing/2014/main" val="445764514"/>
                  </a:ext>
                </a:extLst>
              </a:tr>
              <a:tr h="231364">
                <a:tc>
                  <a:txBody>
                    <a:bodyPr/>
                    <a:lstStyle/>
                    <a:p>
                      <a:pPr algn="ctr"/>
                      <a:r>
                        <a:rPr lang="de-DE" sz="1600" b="1" dirty="0"/>
                        <a:t>13,1 – 14,1</a:t>
                      </a:r>
                      <a:endParaRPr lang="de-CH" sz="1600" b="1" dirty="0"/>
                    </a:p>
                  </a:txBody>
                  <a:tcPr/>
                </a:tc>
                <a:tc>
                  <a:txBody>
                    <a:bodyPr/>
                    <a:lstStyle/>
                    <a:p>
                      <a:pPr algn="ctr"/>
                      <a:endParaRPr lang="de-CH" sz="1600" b="1" dirty="0"/>
                    </a:p>
                  </a:txBody>
                  <a:tcPr/>
                </a:tc>
                <a:tc>
                  <a:txBody>
                    <a:bodyPr/>
                    <a:lstStyle/>
                    <a:p>
                      <a:pPr algn="ctr"/>
                      <a:r>
                        <a:rPr lang="de-DE" sz="1600" b="1" dirty="0"/>
                        <a:t>14,2-5</a:t>
                      </a:r>
                      <a:endParaRPr lang="de-CH" sz="1600" b="1" dirty="0"/>
                    </a:p>
                  </a:txBody>
                  <a:tcPr/>
                </a:tc>
                <a:tc>
                  <a:txBody>
                    <a:bodyPr/>
                    <a:lstStyle/>
                    <a:p>
                      <a:pPr algn="ctr"/>
                      <a:r>
                        <a:rPr lang="de-DE" sz="1600" b="1" dirty="0"/>
                        <a:t>14,6-9</a:t>
                      </a:r>
                      <a:endParaRPr lang="de-CH" sz="1600" b="1" dirty="0"/>
                    </a:p>
                  </a:txBody>
                  <a:tcPr/>
                </a:tc>
                <a:extLst>
                  <a:ext uri="{0D108BD9-81ED-4DB2-BD59-A6C34878D82A}">
                    <a16:rowId xmlns:a16="http://schemas.microsoft.com/office/drawing/2014/main" val="3315493154"/>
                  </a:ext>
                </a:extLst>
              </a:tr>
            </a:tbl>
          </a:graphicData>
        </a:graphic>
      </p:graphicFrame>
      <p:sp>
        <p:nvSpPr>
          <p:cNvPr id="17" name="Rechteck 16">
            <a:extLst>
              <a:ext uri="{FF2B5EF4-FFF2-40B4-BE49-F238E27FC236}">
                <a16:creationId xmlns:a16="http://schemas.microsoft.com/office/drawing/2014/main" id="{688ED2D9-B307-6281-56AE-671BAFB7ACD8}"/>
              </a:ext>
            </a:extLst>
          </p:cNvPr>
          <p:cNvSpPr/>
          <p:nvPr/>
        </p:nvSpPr>
        <p:spPr>
          <a:xfrm>
            <a:off x="1675995" y="304817"/>
            <a:ext cx="7446676" cy="470000"/>
          </a:xfrm>
          <a:prstGeom prst="rect">
            <a:avLst/>
          </a:prstGeom>
        </p:spPr>
        <p:txBody>
          <a:bodyPr wrap="square">
            <a:spAutoFit/>
          </a:bodyPr>
          <a:lstStyle/>
          <a:p>
            <a:pPr>
              <a:lnSpc>
                <a:spcPct val="107000"/>
              </a:lnSpc>
              <a:spcBef>
                <a:spcPts val="1200"/>
              </a:spcBef>
            </a:pPr>
            <a:r>
              <a:rPr lang="de-CH" sz="24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a:t>
            </a:r>
          </a:p>
        </p:txBody>
      </p:sp>
    </p:spTree>
    <p:extLst>
      <p:ext uri="{BB962C8B-B14F-4D97-AF65-F5344CB8AC3E}">
        <p14:creationId xmlns:p14="http://schemas.microsoft.com/office/powerpoint/2010/main" val="169458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gen 10">
            <a:extLst>
              <a:ext uri="{FF2B5EF4-FFF2-40B4-BE49-F238E27FC236}">
                <a16:creationId xmlns:a16="http://schemas.microsoft.com/office/drawing/2014/main" id="{1E2EB323-C3F5-2A15-EADF-59F13DC32FD7}"/>
              </a:ext>
            </a:extLst>
          </p:cNvPr>
          <p:cNvSpPr/>
          <p:nvPr/>
        </p:nvSpPr>
        <p:spPr>
          <a:xfrm>
            <a:off x="4983491" y="747263"/>
            <a:ext cx="3449566" cy="2557457"/>
          </a:xfrm>
          <a:prstGeom prst="arc">
            <a:avLst>
              <a:gd name="adj1" fmla="val 16200000"/>
              <a:gd name="adj2" fmla="val 21579974"/>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dirty="0">
              <a:ln>
                <a:solidFill>
                  <a:schemeClr val="accent2"/>
                </a:solidFill>
              </a:ln>
            </a:endParaRPr>
          </a:p>
        </p:txBody>
      </p:sp>
      <p:sp>
        <p:nvSpPr>
          <p:cNvPr id="9" name="Ellipse 8">
            <a:extLst>
              <a:ext uri="{FF2B5EF4-FFF2-40B4-BE49-F238E27FC236}">
                <a16:creationId xmlns:a16="http://schemas.microsoft.com/office/drawing/2014/main" id="{0068A9C0-1A7B-9282-0DAA-E70617928569}"/>
              </a:ext>
            </a:extLst>
          </p:cNvPr>
          <p:cNvSpPr/>
          <p:nvPr/>
        </p:nvSpPr>
        <p:spPr>
          <a:xfrm rot="203073">
            <a:off x="5007505" y="745406"/>
            <a:ext cx="5595623" cy="269871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a:extLst>
              <a:ext uri="{FF2B5EF4-FFF2-40B4-BE49-F238E27FC236}">
                <a16:creationId xmlns:a16="http://schemas.microsoft.com/office/drawing/2014/main" id="{21A6D5EC-FA7D-BD53-E676-35F0B4435A00}"/>
              </a:ext>
            </a:extLst>
          </p:cNvPr>
          <p:cNvSpPr/>
          <p:nvPr/>
        </p:nvSpPr>
        <p:spPr>
          <a:xfrm>
            <a:off x="3721234" y="742288"/>
            <a:ext cx="6869450" cy="2698712"/>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 name="Ellipse 2">
            <a:extLst>
              <a:ext uri="{FF2B5EF4-FFF2-40B4-BE49-F238E27FC236}">
                <a16:creationId xmlns:a16="http://schemas.microsoft.com/office/drawing/2014/main" id="{3A77795E-76B6-13D4-E121-8663B2AD4221}"/>
              </a:ext>
            </a:extLst>
          </p:cNvPr>
          <p:cNvSpPr/>
          <p:nvPr/>
        </p:nvSpPr>
        <p:spPr>
          <a:xfrm>
            <a:off x="3007898" y="721303"/>
            <a:ext cx="7573010" cy="2698712"/>
          </a:xfrm>
          <a:prstGeom prst="ellipse">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4160C706-7477-DC73-C30D-4B9CFF80E0D4}"/>
              </a:ext>
            </a:extLst>
          </p:cNvPr>
          <p:cNvSpPr/>
          <p:nvPr/>
        </p:nvSpPr>
        <p:spPr>
          <a:xfrm>
            <a:off x="377652" y="471459"/>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130899"/>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215706"/>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245351"/>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48408" y="2320094"/>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1995046"/>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2499028"/>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2499028"/>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2493307"/>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549796"/>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2420523"/>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1995046"/>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1994092"/>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233036"/>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460332"/>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1984848"/>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2420188"/>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768274"/>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112055"/>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186757"/>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sp>
        <p:nvSpPr>
          <p:cNvPr id="31" name="Rechtwinkliges Dreieck 30">
            <a:extLst>
              <a:ext uri="{FF2B5EF4-FFF2-40B4-BE49-F238E27FC236}">
                <a16:creationId xmlns:a16="http://schemas.microsoft.com/office/drawing/2014/main" id="{9E0350E3-6DC5-A624-73F0-0498895B9423}"/>
              </a:ext>
            </a:extLst>
          </p:cNvPr>
          <p:cNvSpPr/>
          <p:nvPr/>
        </p:nvSpPr>
        <p:spPr>
          <a:xfrm rot="17301673">
            <a:off x="10468036" y="1815187"/>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1491077"/>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1577605"/>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650499"/>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34" name="Rechtwinkliges Dreieck 1033">
            <a:extLst>
              <a:ext uri="{FF2B5EF4-FFF2-40B4-BE49-F238E27FC236}">
                <a16:creationId xmlns:a16="http://schemas.microsoft.com/office/drawing/2014/main" id="{023FA851-FDBF-ED74-226C-945CBFEEAC00}"/>
              </a:ext>
            </a:extLst>
          </p:cNvPr>
          <p:cNvSpPr/>
          <p:nvPr/>
        </p:nvSpPr>
        <p:spPr>
          <a:xfrm rot="18017698">
            <a:off x="8339024" y="1784951"/>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7" name="Textfeld 16">
            <a:extLst>
              <a:ext uri="{FF2B5EF4-FFF2-40B4-BE49-F238E27FC236}">
                <a16:creationId xmlns:a16="http://schemas.microsoft.com/office/drawing/2014/main" id="{0DE3A1F8-1E4A-93F5-824F-B6F97B6F55CE}"/>
              </a:ext>
            </a:extLst>
          </p:cNvPr>
          <p:cNvSpPr txBox="1"/>
          <p:nvPr/>
        </p:nvSpPr>
        <p:spPr>
          <a:xfrm>
            <a:off x="558839" y="3387569"/>
            <a:ext cx="11314294" cy="3108543"/>
          </a:xfrm>
          <a:prstGeom prst="rect">
            <a:avLst/>
          </a:prstGeom>
          <a:noFill/>
        </p:spPr>
        <p:txBody>
          <a:bodyPr wrap="square">
            <a:spAutoFit/>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a:t>
            </a:r>
            <a:r>
              <a:rPr lang="de-CH" sz="2800" b="1" dirty="0">
                <a:effectLst/>
                <a:latin typeface="Calibri" panose="020F0502020204030204" pitchFamily="34" charset="0"/>
                <a:ea typeface="Calibri" panose="020F0502020204030204" pitchFamily="34" charset="0"/>
                <a:cs typeface="Times New Roman" panose="02020603050405020304" pitchFamily="18" charset="0"/>
              </a:rPr>
              <a:t>Hört das Wort des HERRN</a:t>
            </a:r>
            <a:r>
              <a:rPr lang="de-CH" sz="2800" dirty="0">
                <a:effectLst/>
                <a:latin typeface="Calibri" panose="020F0502020204030204" pitchFamily="34" charset="0"/>
                <a:ea typeface="Calibri" panose="020F0502020204030204" pitchFamily="34" charset="0"/>
                <a:cs typeface="Times New Roman" panose="02020603050405020304" pitchFamily="18" charset="0"/>
              </a:rPr>
              <a:t>, ihr Kinder Israel!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Denn der HERR</a:t>
            </a:r>
            <a:r>
              <a:rPr lang="de-CH" sz="2800" dirty="0">
                <a:effectLst/>
                <a:latin typeface="Calibri" panose="020F0502020204030204" pitchFamily="34" charset="0"/>
                <a:ea typeface="Calibri" panose="020F0502020204030204" pitchFamily="34" charset="0"/>
                <a:cs typeface="Times New Roman" panose="02020603050405020304" pitchFamily="18" charset="0"/>
              </a:rPr>
              <a:t> hat einen Rechtsstreit mit den Bewohnern des Landes;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denn es ist</a:t>
            </a:r>
            <a:r>
              <a:rPr lang="de-CH" sz="2800" dirty="0">
                <a:effectLst/>
                <a:latin typeface="Calibri" panose="020F0502020204030204" pitchFamily="34" charset="0"/>
                <a:ea typeface="Calibri" panose="020F0502020204030204" pitchFamily="34" charset="0"/>
                <a:cs typeface="Times New Roman" panose="02020603050405020304" pitchFamily="18" charset="0"/>
              </a:rPr>
              <a:t> keine Wahrheit und keine Güte und keine Erkenntnis Gottes im Land. 2 Schwören und Lügen und Morden und Stehlen und Ehebrechen; sie brechen ein, und Blutschuld reiht sich an Blutschuld. 3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Darum</a:t>
            </a:r>
            <a:r>
              <a:rPr lang="de-CH" sz="2800" dirty="0">
                <a:effectLst/>
                <a:latin typeface="Calibri" panose="020F0502020204030204" pitchFamily="34" charset="0"/>
                <a:ea typeface="Calibri" panose="020F0502020204030204" pitchFamily="34" charset="0"/>
                <a:cs typeface="Times New Roman" panose="02020603050405020304" pitchFamily="18" charset="0"/>
              </a:rPr>
              <a:t> trauert das Land und verschmachtet alles, was darin wohnt, sowohl die Tiere des Feldes als auch die Vögel des Himmels; und auch die Fische des Meeres werden weggerafft."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(4,1-3)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7508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p>
        </p:txBody>
      </p:sp>
      <p:sp>
        <p:nvSpPr>
          <p:cNvPr id="6" name="Rechteck 5">
            <a:extLst>
              <a:ext uri="{FF2B5EF4-FFF2-40B4-BE49-F238E27FC236}">
                <a16:creationId xmlns:a16="http://schemas.microsoft.com/office/drawing/2014/main" id="{41DA017F-84F9-4708-8AFC-B4A8D04C780E}"/>
              </a:ext>
            </a:extLst>
          </p:cNvPr>
          <p:cNvSpPr/>
          <p:nvPr/>
        </p:nvSpPr>
        <p:spPr>
          <a:xfrm>
            <a:off x="669101" y="2946479"/>
            <a:ext cx="10463314" cy="1477328"/>
          </a:xfrm>
          <a:prstGeom prst="rect">
            <a:avLst/>
          </a:prstGeom>
        </p:spPr>
        <p:txBody>
          <a:bodyPr wrap="square">
            <a:spAutoFit/>
          </a:bodyPr>
          <a:lstStyle/>
          <a:p>
            <a:pPr marL="457200" indent="-457200">
              <a:buFontTx/>
              <a:buChar char="-"/>
            </a:pPr>
            <a:r>
              <a:rPr lang="de-CH" sz="3000" dirty="0"/>
              <a:t>Abfall von Israel und Juda | 5,1-12</a:t>
            </a:r>
          </a:p>
          <a:p>
            <a:pPr marL="457200" indent="-457200">
              <a:buFontTx/>
              <a:buChar char="-"/>
            </a:pPr>
            <a:r>
              <a:rPr lang="de-CH" sz="3000" dirty="0"/>
              <a:t>Falsche Hilfe geholt | 5,13-14</a:t>
            </a:r>
          </a:p>
          <a:p>
            <a:pPr marL="457200" indent="-457200">
              <a:buFontTx/>
              <a:buChar char="-"/>
            </a:pPr>
            <a:r>
              <a:rPr lang="de-CH" sz="3000" dirty="0"/>
              <a:t>Umkehr, Busse und Errettung | 5,15 – 6,3</a:t>
            </a:r>
          </a:p>
        </p:txBody>
      </p:sp>
      <p:graphicFrame>
        <p:nvGraphicFramePr>
          <p:cNvPr id="3" name="Tabelle 2">
            <a:extLst>
              <a:ext uri="{FF2B5EF4-FFF2-40B4-BE49-F238E27FC236}">
                <a16:creationId xmlns:a16="http://schemas.microsoft.com/office/drawing/2014/main" id="{EACF45E1-4076-B2B8-2C86-FD123EA14549}"/>
              </a:ext>
            </a:extLst>
          </p:cNvPr>
          <p:cNvGraphicFramePr>
            <a:graphicFrameLocks noGrp="1"/>
          </p:cNvGraphicFramePr>
          <p:nvPr>
            <p:extLst>
              <p:ext uri="{D42A27DB-BD31-4B8C-83A1-F6EECF244321}">
                <p14:modId xmlns:p14="http://schemas.microsoft.com/office/powerpoint/2010/main" val="646031967"/>
              </p:ext>
            </p:extLst>
          </p:nvPr>
        </p:nvGraphicFramePr>
        <p:xfrm>
          <a:off x="1536505" y="2098336"/>
          <a:ext cx="8164479" cy="457200"/>
        </p:xfrm>
        <a:graphic>
          <a:graphicData uri="http://schemas.openxmlformats.org/drawingml/2006/table">
            <a:tbl>
              <a:tblPr firstRow="1" bandRow="1">
                <a:tableStyleId>{D7AC3CCA-C797-4891-BE02-D94E43425B78}</a:tableStyleId>
              </a:tblPr>
              <a:tblGrid>
                <a:gridCol w="3520639">
                  <a:extLst>
                    <a:ext uri="{9D8B030D-6E8A-4147-A177-3AD203B41FA5}">
                      <a16:colId xmlns:a16="http://schemas.microsoft.com/office/drawing/2014/main" val="1920046918"/>
                    </a:ext>
                  </a:extLst>
                </a:gridCol>
                <a:gridCol w="2292948">
                  <a:extLst>
                    <a:ext uri="{9D8B030D-6E8A-4147-A177-3AD203B41FA5}">
                      <a16:colId xmlns:a16="http://schemas.microsoft.com/office/drawing/2014/main" val="4047906102"/>
                    </a:ext>
                  </a:extLst>
                </a:gridCol>
                <a:gridCol w="2350892">
                  <a:extLst>
                    <a:ext uri="{9D8B030D-6E8A-4147-A177-3AD203B41FA5}">
                      <a16:colId xmlns:a16="http://schemas.microsoft.com/office/drawing/2014/main" val="518815444"/>
                    </a:ext>
                  </a:extLst>
                </a:gridCol>
              </a:tblGrid>
              <a:tr h="231364">
                <a:tc>
                  <a:txBody>
                    <a:bodyPr/>
                    <a:lstStyle/>
                    <a:p>
                      <a:pPr algn="ctr"/>
                      <a:r>
                        <a:rPr lang="de-DE" sz="2400" b="1" dirty="0"/>
                        <a:t>4,1 – 5,14</a:t>
                      </a:r>
                      <a:endParaRPr lang="de-CH" sz="2400" b="1" dirty="0"/>
                    </a:p>
                  </a:txBody>
                  <a:tcPr/>
                </a:tc>
                <a:tc>
                  <a:txBody>
                    <a:bodyPr/>
                    <a:lstStyle/>
                    <a:p>
                      <a:pPr algn="l"/>
                      <a:r>
                        <a:rPr lang="de-DE" sz="2400" b="1" dirty="0"/>
                        <a:t>                    5,15</a:t>
                      </a:r>
                      <a:endParaRPr lang="de-CH" sz="2400" b="1" dirty="0"/>
                    </a:p>
                  </a:txBody>
                  <a:tcPr/>
                </a:tc>
                <a:tc>
                  <a:txBody>
                    <a:bodyPr/>
                    <a:lstStyle/>
                    <a:p>
                      <a:pPr algn="ctr"/>
                      <a:r>
                        <a:rPr lang="de-DE" sz="2400" b="1" dirty="0"/>
                        <a:t>6,1-3</a:t>
                      </a:r>
                      <a:endParaRPr lang="de-CH" sz="2400" b="1" dirty="0"/>
                    </a:p>
                  </a:txBody>
                  <a:tcPr/>
                </a:tc>
                <a:extLst>
                  <a:ext uri="{0D108BD9-81ED-4DB2-BD59-A6C34878D82A}">
                    <a16:rowId xmlns:a16="http://schemas.microsoft.com/office/drawing/2014/main" val="740958167"/>
                  </a:ext>
                </a:extLst>
              </a:tr>
            </a:tbl>
          </a:graphicData>
        </a:graphic>
      </p:graphicFrame>
    </p:spTree>
    <p:extLst>
      <p:ext uri="{BB962C8B-B14F-4D97-AF65-F5344CB8AC3E}">
        <p14:creationId xmlns:p14="http://schemas.microsoft.com/office/powerpoint/2010/main" val="254712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r>
              <a:rPr lang="de-CH" sz="3000" b="1" kern="0" dirty="0">
                <a:latin typeface="Calibri" panose="020F0502020204030204" pitchFamily="34" charset="0"/>
                <a:cs typeface="Times New Roman" panose="02020603050405020304" pitchFamily="18" charset="0"/>
              </a:rPr>
              <a:t> (Kp. 7)</a:t>
            </a:r>
            <a:endParaRPr lang="de-CH" sz="30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41DA017F-84F9-4708-8AFC-B4A8D04C780E}"/>
              </a:ext>
            </a:extLst>
          </p:cNvPr>
          <p:cNvSpPr/>
          <p:nvPr/>
        </p:nvSpPr>
        <p:spPr>
          <a:xfrm>
            <a:off x="624131" y="2107030"/>
            <a:ext cx="10463314" cy="553998"/>
          </a:xfrm>
          <a:prstGeom prst="rect">
            <a:avLst/>
          </a:prstGeom>
        </p:spPr>
        <p:txBody>
          <a:bodyPr wrap="square">
            <a:spAutoFit/>
          </a:bodyPr>
          <a:lstStyle/>
          <a:p>
            <a:r>
              <a:rPr lang="de-CH" sz="3000" dirty="0"/>
              <a:t>Sie schauten auf das Falsche</a:t>
            </a:r>
          </a:p>
        </p:txBody>
      </p:sp>
      <p:sp>
        <p:nvSpPr>
          <p:cNvPr id="5" name="Textfeld 4">
            <a:extLst>
              <a:ext uri="{FF2B5EF4-FFF2-40B4-BE49-F238E27FC236}">
                <a16:creationId xmlns:a16="http://schemas.microsoft.com/office/drawing/2014/main" id="{6A1DD3E9-1538-C114-49CF-6F9EC12DD902}"/>
              </a:ext>
            </a:extLst>
          </p:cNvPr>
          <p:cNvSpPr txBox="1"/>
          <p:nvPr/>
        </p:nvSpPr>
        <p:spPr>
          <a:xfrm>
            <a:off x="624130" y="3060665"/>
            <a:ext cx="10138807" cy="3323987"/>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"Und sie schreien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nicht zu mir</a:t>
            </a:r>
            <a:r>
              <a:rPr lang="de-CH" sz="3000" dirty="0">
                <a:effectLst/>
                <a:latin typeface="Calibri" panose="020F0502020204030204" pitchFamily="34" charset="0"/>
                <a:ea typeface="Calibri" panose="020F0502020204030204" pitchFamily="34" charset="0"/>
                <a:cs typeface="Times New Roman" panose="02020603050405020304" pitchFamily="18" charset="0"/>
              </a:rPr>
              <a:t> in ihrem Herzen, sondern sie heulen auf ihren Lagern; um Korn und Most scharen sie sich; sie weichen ab und wenden sich gegen mich. […] 16 Sie wenden sich um,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doch nicht nach oben</a:t>
            </a:r>
            <a:r>
              <a:rPr lang="de-CH" sz="3000" dirty="0">
                <a:effectLst/>
                <a:latin typeface="Calibri" panose="020F0502020204030204" pitchFamily="34" charset="0"/>
                <a:ea typeface="Calibri" panose="020F0502020204030204" pitchFamily="34" charset="0"/>
                <a:cs typeface="Times New Roman" panose="02020603050405020304" pitchFamily="18" charset="0"/>
              </a:rPr>
              <a:t>: Sie sind wie ein trügerischer Bogen geworden. Ihre Fürsten werden durchs Schwert fallen wegen der Wut ihrer Zunge: Das wird ihre Verspottung sein im Land Ägypten."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(7,14.16)</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533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r>
              <a:rPr lang="de-CH" sz="3000" b="1" kern="0" dirty="0">
                <a:latin typeface="Calibri" panose="020F0502020204030204" pitchFamily="34" charset="0"/>
                <a:cs typeface="Times New Roman" panose="02020603050405020304" pitchFamily="18" charset="0"/>
              </a:rPr>
              <a:t> (Kp. 7)</a:t>
            </a:r>
            <a:endParaRPr lang="de-CH" sz="3000" b="1" kern="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6" name="Rechteck 5">
            <a:extLst>
              <a:ext uri="{FF2B5EF4-FFF2-40B4-BE49-F238E27FC236}">
                <a16:creationId xmlns:a16="http://schemas.microsoft.com/office/drawing/2014/main" id="{41DA017F-84F9-4708-8AFC-B4A8D04C780E}"/>
              </a:ext>
            </a:extLst>
          </p:cNvPr>
          <p:cNvSpPr/>
          <p:nvPr/>
        </p:nvSpPr>
        <p:spPr>
          <a:xfrm>
            <a:off x="624131" y="2107030"/>
            <a:ext cx="10463314" cy="553998"/>
          </a:xfrm>
          <a:prstGeom prst="rect">
            <a:avLst/>
          </a:prstGeom>
        </p:spPr>
        <p:txBody>
          <a:bodyPr wrap="square">
            <a:spAutoFit/>
          </a:bodyPr>
          <a:lstStyle/>
          <a:p>
            <a:r>
              <a:rPr lang="de-CH" sz="3000" dirty="0"/>
              <a:t>Sie schauten auf das Falsche</a:t>
            </a:r>
          </a:p>
        </p:txBody>
      </p:sp>
      <p:sp>
        <p:nvSpPr>
          <p:cNvPr id="5" name="Textfeld 4">
            <a:extLst>
              <a:ext uri="{FF2B5EF4-FFF2-40B4-BE49-F238E27FC236}">
                <a16:creationId xmlns:a16="http://schemas.microsoft.com/office/drawing/2014/main" id="{6A1DD3E9-1538-C114-49CF-6F9EC12DD902}"/>
              </a:ext>
            </a:extLst>
          </p:cNvPr>
          <p:cNvSpPr txBox="1"/>
          <p:nvPr/>
        </p:nvSpPr>
        <p:spPr>
          <a:xfrm>
            <a:off x="624131" y="3060665"/>
            <a:ext cx="10138807" cy="3323987"/>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"Deshalb nun, da wir eine so große Wolke von Zeugen um uns haben, lasst auch uns, indem wir jede Bürde und die leicht umstrickende Sünde ablegen, mit Ausharren laufen den vor uns liegenden Wettlauf,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hinschauend auf Jesus, den Anfänger und Vollender des Glaubens</a:t>
            </a:r>
            <a:r>
              <a:rPr lang="de-CH" sz="3000" dirty="0">
                <a:effectLst/>
                <a:latin typeface="Calibri" panose="020F0502020204030204" pitchFamily="34" charset="0"/>
                <a:ea typeface="Calibri" panose="020F0502020204030204" pitchFamily="34" charset="0"/>
                <a:cs typeface="Times New Roman" panose="02020603050405020304" pitchFamily="18" charset="0"/>
              </a:rPr>
              <a:t>, der, die Schande nicht achtend, für die vor ihm liegende Freude das Kreuz erduldete und sich gesetzt hat zur Rechten des Thrones Gottes."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(Hebr 12,1-2)</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90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564385"/>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Wie kann ich auf Jesus schauen?</a:t>
            </a:r>
          </a:p>
        </p:txBody>
      </p:sp>
      <p:sp>
        <p:nvSpPr>
          <p:cNvPr id="5" name="Textfeld 4">
            <a:extLst>
              <a:ext uri="{FF2B5EF4-FFF2-40B4-BE49-F238E27FC236}">
                <a16:creationId xmlns:a16="http://schemas.microsoft.com/office/drawing/2014/main" id="{6A1DD3E9-1538-C114-49CF-6F9EC12DD902}"/>
              </a:ext>
            </a:extLst>
          </p:cNvPr>
          <p:cNvSpPr txBox="1"/>
          <p:nvPr/>
        </p:nvSpPr>
        <p:spPr>
          <a:xfrm>
            <a:off x="624131" y="2492793"/>
            <a:ext cx="10138807" cy="2862322"/>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"Du kennst mein Sitzen und mein Aufstehen, du verstehst meine Gedanken von fern. 3 Du sichtest mein Wandeln und mein Liegen und bist vertraut mit allen meinen Wegen. 4 Denn das Wort ist noch nicht auf meiner Zunge, siehe, HERR, du weißt es ganz. 5 Von hinten und von vorn hast du mich eingeengt und deine Hand auf mich gelegt."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(Ps 19,2-5)</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64090436-2D10-804C-9708-FA8F8876D2B9}"/>
              </a:ext>
            </a:extLst>
          </p:cNvPr>
          <p:cNvSpPr txBox="1"/>
          <p:nvPr/>
        </p:nvSpPr>
        <p:spPr>
          <a:xfrm>
            <a:off x="624131" y="1502885"/>
            <a:ext cx="10138806" cy="553998"/>
          </a:xfrm>
          <a:prstGeom prst="rect">
            <a:avLst/>
          </a:prstGeom>
          <a:noFill/>
        </p:spPr>
        <p:txBody>
          <a:bodyPr wrap="square">
            <a:spAutoFit/>
          </a:bodyPr>
          <a:lstStyle/>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 In jeder Lebenslage mit der Gegenwart des HERRN rechnen.</a:t>
            </a:r>
          </a:p>
        </p:txBody>
      </p:sp>
    </p:spTree>
    <p:extLst>
      <p:ext uri="{BB962C8B-B14F-4D97-AF65-F5344CB8AC3E}">
        <p14:creationId xmlns:p14="http://schemas.microsoft.com/office/powerpoint/2010/main" val="1582351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564385"/>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Wie kann ich auf Jesus schauen?</a:t>
            </a:r>
          </a:p>
        </p:txBody>
      </p:sp>
      <p:sp>
        <p:nvSpPr>
          <p:cNvPr id="5" name="Textfeld 4">
            <a:extLst>
              <a:ext uri="{FF2B5EF4-FFF2-40B4-BE49-F238E27FC236}">
                <a16:creationId xmlns:a16="http://schemas.microsoft.com/office/drawing/2014/main" id="{6A1DD3E9-1538-C114-49CF-6F9EC12DD902}"/>
              </a:ext>
            </a:extLst>
          </p:cNvPr>
          <p:cNvSpPr txBox="1"/>
          <p:nvPr/>
        </p:nvSpPr>
        <p:spPr>
          <a:xfrm>
            <a:off x="624131" y="2492793"/>
            <a:ext cx="10138807" cy="1477328"/>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"Vertraue auf den HERRN mit deinem ganzen Herzen, und stütze dich nicht auf deinen Verstand. Erkenne ihn auf allen deinen Wegen, und er wird gerade machen deine Pfade."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(Spr 3,5-6)</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64090436-2D10-804C-9708-FA8F8876D2B9}"/>
              </a:ext>
            </a:extLst>
          </p:cNvPr>
          <p:cNvSpPr txBox="1"/>
          <p:nvPr/>
        </p:nvSpPr>
        <p:spPr>
          <a:xfrm>
            <a:off x="624132" y="1502885"/>
            <a:ext cx="10138806" cy="553998"/>
          </a:xfrm>
          <a:prstGeom prst="rect">
            <a:avLst/>
          </a:prstGeom>
          <a:noFill/>
        </p:spPr>
        <p:txBody>
          <a:bodyPr wrap="square">
            <a:spAutoFit/>
          </a:bodyPr>
          <a:lstStyle/>
          <a:p>
            <a:pPr marL="342900" lvl="0" indent="-342900">
              <a:buFont typeface="Wingdings" panose="05000000000000000000" pitchFamily="2" charset="2"/>
              <a:buChar char=""/>
            </a:pPr>
            <a:r>
              <a:rPr lang="de-DE" sz="3000" dirty="0">
                <a:latin typeface="Calibri" panose="020F0502020204030204" pitchFamily="34" charset="0"/>
                <a:ea typeface="Calibri" panose="020F0502020204030204" pitchFamily="34" charset="0"/>
                <a:cs typeface="Times New Roman" panose="02020603050405020304" pitchFamily="18" charset="0"/>
              </a:rPr>
              <a:t> Immer </a:t>
            </a:r>
            <a:r>
              <a:rPr lang="de-CH" sz="3000" dirty="0">
                <a:latin typeface="Calibri" panose="020F0502020204030204" pitchFamily="34" charset="0"/>
                <a:ea typeface="Calibri" panose="020F0502020204030204" pitchFamily="34" charset="0"/>
                <a:cs typeface="Times New Roman" panose="02020603050405020304" pitchFamily="18" charset="0"/>
              </a:rPr>
              <a:t>mehr im Alltag an den HERRN denken. </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0442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564385"/>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Wie kann ich auf Jesus schauen?</a:t>
            </a:r>
          </a:p>
        </p:txBody>
      </p:sp>
      <p:sp>
        <p:nvSpPr>
          <p:cNvPr id="5" name="Textfeld 4">
            <a:extLst>
              <a:ext uri="{FF2B5EF4-FFF2-40B4-BE49-F238E27FC236}">
                <a16:creationId xmlns:a16="http://schemas.microsoft.com/office/drawing/2014/main" id="{6A1DD3E9-1538-C114-49CF-6F9EC12DD902}"/>
              </a:ext>
            </a:extLst>
          </p:cNvPr>
          <p:cNvSpPr txBox="1"/>
          <p:nvPr/>
        </p:nvSpPr>
        <p:spPr>
          <a:xfrm>
            <a:off x="624131" y="2492793"/>
            <a:ext cx="10138807" cy="553998"/>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"Betet unablässig [ohne Unterlass];"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(1Thes 5,17)</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feld 3">
            <a:extLst>
              <a:ext uri="{FF2B5EF4-FFF2-40B4-BE49-F238E27FC236}">
                <a16:creationId xmlns:a16="http://schemas.microsoft.com/office/drawing/2014/main" id="{64090436-2D10-804C-9708-FA8F8876D2B9}"/>
              </a:ext>
            </a:extLst>
          </p:cNvPr>
          <p:cNvSpPr txBox="1"/>
          <p:nvPr/>
        </p:nvSpPr>
        <p:spPr>
          <a:xfrm>
            <a:off x="624132" y="1502885"/>
            <a:ext cx="10138806" cy="553998"/>
          </a:xfrm>
          <a:prstGeom prst="rect">
            <a:avLst/>
          </a:prstGeom>
          <a:noFill/>
        </p:spPr>
        <p:txBody>
          <a:bodyPr wrap="square">
            <a:spAutoFit/>
          </a:bodyPr>
          <a:lstStyle/>
          <a:p>
            <a:pPr marL="342900" lvl="0" indent="-342900">
              <a:buFont typeface="Wingdings" panose="05000000000000000000" pitchFamily="2" charset="2"/>
              <a:buChar char=""/>
            </a:pPr>
            <a:r>
              <a:rPr lang="de-DE" sz="3000" dirty="0">
                <a:latin typeface="Calibri" panose="020F0502020204030204" pitchFamily="34" charset="0"/>
                <a:ea typeface="Calibri" panose="020F0502020204030204" pitchFamily="34" charset="0"/>
                <a:cs typeface="Times New Roman" panose="02020603050405020304" pitchFamily="18" charset="0"/>
              </a:rPr>
              <a:t> Immer mehr mit dem HERRN Jesus sprechen (Beten)</a:t>
            </a:r>
            <a:r>
              <a:rPr lang="de-CH" sz="3000" dirty="0">
                <a:latin typeface="Calibri" panose="020F0502020204030204" pitchFamily="34" charset="0"/>
                <a:ea typeface="Calibri" panose="020F0502020204030204" pitchFamily="34" charset="0"/>
                <a:cs typeface="Times New Roman" panose="02020603050405020304" pitchFamily="18" charset="0"/>
              </a:rPr>
              <a:t>. </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809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2872902" cy="532903"/>
          </a:xfrm>
          <a:prstGeom prst="rect">
            <a:avLst/>
          </a:prstGeom>
        </p:spPr>
        <p:txBody>
          <a:bodyPr wrap="none">
            <a:spAutoFit/>
          </a:bodyPr>
          <a:lstStyle/>
          <a:p>
            <a:pPr>
              <a:lnSpc>
                <a:spcPct val="107000"/>
              </a:lnSpc>
              <a:spcBef>
                <a:spcPts val="1200"/>
              </a:spcBef>
            </a:pPr>
            <a:r>
              <a:rPr lang="de-CH" sz="3000" b="1" kern="0" dirty="0">
                <a:cs typeface="Times New Roman" panose="02020603050405020304" pitchFamily="18" charset="0"/>
              </a:rPr>
              <a:t>Aufbau des Buches</a:t>
            </a:r>
          </a:p>
        </p:txBody>
      </p:sp>
      <p:pic>
        <p:nvPicPr>
          <p:cNvPr id="5" name="Grafik 4">
            <a:extLst>
              <a:ext uri="{FF2B5EF4-FFF2-40B4-BE49-F238E27FC236}">
                <a16:creationId xmlns:a16="http://schemas.microsoft.com/office/drawing/2014/main" id="{A5E7EDC8-CC9D-0F1C-CE0B-C6765F735113}"/>
              </a:ext>
            </a:extLst>
          </p:cNvPr>
          <p:cNvPicPr>
            <a:picLocks noChangeAspect="1"/>
          </p:cNvPicPr>
          <p:nvPr/>
        </p:nvPicPr>
        <p:blipFill rotWithShape="1">
          <a:blip r:embed="rId2"/>
          <a:srcRect b="65195"/>
          <a:stretch/>
        </p:blipFill>
        <p:spPr>
          <a:xfrm>
            <a:off x="227510" y="2918964"/>
            <a:ext cx="11736979" cy="1716232"/>
          </a:xfrm>
          <a:prstGeom prst="rect">
            <a:avLst/>
          </a:prstGeom>
        </p:spPr>
      </p:pic>
      <p:sp>
        <p:nvSpPr>
          <p:cNvPr id="9" name="Rechteck 8">
            <a:extLst>
              <a:ext uri="{FF2B5EF4-FFF2-40B4-BE49-F238E27FC236}">
                <a16:creationId xmlns:a16="http://schemas.microsoft.com/office/drawing/2014/main" id="{6F9685D3-C710-8155-EBF8-522BF759BD86}"/>
              </a:ext>
            </a:extLst>
          </p:cNvPr>
          <p:cNvSpPr/>
          <p:nvPr/>
        </p:nvSpPr>
        <p:spPr>
          <a:xfrm>
            <a:off x="681904" y="1542615"/>
            <a:ext cx="9635022" cy="1015663"/>
          </a:xfrm>
          <a:prstGeom prst="rect">
            <a:avLst/>
          </a:prstGeom>
        </p:spPr>
        <p:txBody>
          <a:bodyPr wrap="square">
            <a:spAutoFit/>
          </a:bodyPr>
          <a:lstStyle/>
          <a:p>
            <a:r>
              <a:rPr lang="de-CH" sz="3000" spc="75"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"Dies ist das Wort des HERRN, das an Hosea, den Sohn Beeris, erging …" </a:t>
            </a:r>
            <a:r>
              <a:rPr lang="de-CH" sz="3000" b="1" dirty="0">
                <a:latin typeface="Calibri" panose="020F0502020204030204" pitchFamily="34" charset="0"/>
                <a:ea typeface="Calibri" panose="020F0502020204030204" pitchFamily="34" charset="0"/>
                <a:cs typeface="Times New Roman" panose="02020603050405020304" pitchFamily="18" charset="0"/>
              </a:rPr>
              <a:t>Hos 1,1a</a:t>
            </a:r>
          </a:p>
        </p:txBody>
      </p:sp>
    </p:spTree>
    <p:extLst>
      <p:ext uri="{BB962C8B-B14F-4D97-AF65-F5344CB8AC3E}">
        <p14:creationId xmlns:p14="http://schemas.microsoft.com/office/powerpoint/2010/main" val="284564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p>
        </p:txBody>
      </p:sp>
      <p:sp>
        <p:nvSpPr>
          <p:cNvPr id="6" name="Rechteck 5">
            <a:extLst>
              <a:ext uri="{FF2B5EF4-FFF2-40B4-BE49-F238E27FC236}">
                <a16:creationId xmlns:a16="http://schemas.microsoft.com/office/drawing/2014/main" id="{41DA017F-84F9-4708-8AFC-B4A8D04C780E}"/>
              </a:ext>
            </a:extLst>
          </p:cNvPr>
          <p:cNvSpPr/>
          <p:nvPr/>
        </p:nvSpPr>
        <p:spPr>
          <a:xfrm>
            <a:off x="669101" y="2690336"/>
            <a:ext cx="10463314" cy="553998"/>
          </a:xfrm>
          <a:prstGeom prst="rect">
            <a:avLst/>
          </a:prstGeom>
        </p:spPr>
        <p:txBody>
          <a:bodyPr wrap="square">
            <a:spAutoFit/>
          </a:bodyPr>
          <a:lstStyle/>
          <a:p>
            <a:pPr marL="457200" indent="-457200">
              <a:buFontTx/>
              <a:buChar char="-"/>
            </a:pPr>
            <a:r>
              <a:rPr lang="de-CH" sz="3000" dirty="0"/>
              <a:t>Gottes Liebe zum untreuen Volk | 11,1-11</a:t>
            </a:r>
          </a:p>
        </p:txBody>
      </p:sp>
      <p:graphicFrame>
        <p:nvGraphicFramePr>
          <p:cNvPr id="4" name="Tabelle 3">
            <a:extLst>
              <a:ext uri="{FF2B5EF4-FFF2-40B4-BE49-F238E27FC236}">
                <a16:creationId xmlns:a16="http://schemas.microsoft.com/office/drawing/2014/main" id="{64D9D37E-DFF1-A58E-EBED-F4E6A7DC6E0A}"/>
              </a:ext>
            </a:extLst>
          </p:cNvPr>
          <p:cNvGraphicFramePr>
            <a:graphicFrameLocks noGrp="1"/>
          </p:cNvGraphicFramePr>
          <p:nvPr>
            <p:extLst>
              <p:ext uri="{D42A27DB-BD31-4B8C-83A1-F6EECF244321}">
                <p14:modId xmlns:p14="http://schemas.microsoft.com/office/powerpoint/2010/main" val="223370786"/>
              </p:ext>
            </p:extLst>
          </p:nvPr>
        </p:nvGraphicFramePr>
        <p:xfrm>
          <a:off x="669101" y="1924632"/>
          <a:ext cx="7840361" cy="457200"/>
        </p:xfrm>
        <a:graphic>
          <a:graphicData uri="http://schemas.openxmlformats.org/drawingml/2006/table">
            <a:tbl>
              <a:tblPr firstRow="1" bandRow="1">
                <a:tableStyleId>{D7AC3CCA-C797-4891-BE02-D94E43425B78}</a:tableStyleId>
              </a:tblPr>
              <a:tblGrid>
                <a:gridCol w="7840361">
                  <a:extLst>
                    <a:ext uri="{9D8B030D-6E8A-4147-A177-3AD203B41FA5}">
                      <a16:colId xmlns:a16="http://schemas.microsoft.com/office/drawing/2014/main" val="2060301202"/>
                    </a:ext>
                  </a:extLst>
                </a:gridCol>
              </a:tblGrid>
              <a:tr h="191288">
                <a:tc>
                  <a:txBody>
                    <a:bodyPr/>
                    <a:lstStyle/>
                    <a:p>
                      <a:pPr algn="ctr"/>
                      <a:r>
                        <a:rPr lang="de-DE" sz="2400" b="1" dirty="0"/>
                        <a:t>11,1-11 – 14,10 </a:t>
                      </a:r>
                      <a:endParaRPr lang="de-CH" sz="2400" b="1" dirty="0"/>
                    </a:p>
                  </a:txBody>
                  <a:tcPr/>
                </a:tc>
                <a:extLst>
                  <a:ext uri="{0D108BD9-81ED-4DB2-BD59-A6C34878D82A}">
                    <a16:rowId xmlns:a16="http://schemas.microsoft.com/office/drawing/2014/main" val="1832788608"/>
                  </a:ext>
                </a:extLst>
              </a:tr>
            </a:tbl>
          </a:graphicData>
        </a:graphic>
      </p:graphicFrame>
      <p:sp>
        <p:nvSpPr>
          <p:cNvPr id="7" name="Textfeld 6">
            <a:extLst>
              <a:ext uri="{FF2B5EF4-FFF2-40B4-BE49-F238E27FC236}">
                <a16:creationId xmlns:a16="http://schemas.microsoft.com/office/drawing/2014/main" id="{8DC4B40F-37C1-B2C8-CA75-09834716E230}"/>
              </a:ext>
            </a:extLst>
          </p:cNvPr>
          <p:cNvSpPr txBox="1"/>
          <p:nvPr/>
        </p:nvSpPr>
        <p:spPr>
          <a:xfrm>
            <a:off x="669101" y="3552838"/>
            <a:ext cx="10972772" cy="1477328"/>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"Mit Menschenbanden zog ich sie, mit Seilen der Liebe; und ich wurde ihnen wie solche, die das Joch auf ihren Kinnbacken emporheben, und sanft gegen sie, gab ich ihnen Nahrung."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(11,4)</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feld 8">
            <a:extLst>
              <a:ext uri="{FF2B5EF4-FFF2-40B4-BE49-F238E27FC236}">
                <a16:creationId xmlns:a16="http://schemas.microsoft.com/office/drawing/2014/main" id="{D4108EDB-2B2A-B354-F2E1-5E025E09B9A2}"/>
              </a:ext>
            </a:extLst>
          </p:cNvPr>
          <p:cNvSpPr txBox="1"/>
          <p:nvPr/>
        </p:nvSpPr>
        <p:spPr>
          <a:xfrm>
            <a:off x="669100" y="5338670"/>
            <a:ext cx="10463313" cy="1015663"/>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"Wenn wir untreu sind – er bleibt treu, denn er kann sich selbst nicht verleugnen."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(2Tim 2,13)</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6901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p>
        </p:txBody>
      </p:sp>
      <p:sp>
        <p:nvSpPr>
          <p:cNvPr id="6" name="Rechteck 5">
            <a:extLst>
              <a:ext uri="{FF2B5EF4-FFF2-40B4-BE49-F238E27FC236}">
                <a16:creationId xmlns:a16="http://schemas.microsoft.com/office/drawing/2014/main" id="{41DA017F-84F9-4708-8AFC-B4A8D04C780E}"/>
              </a:ext>
            </a:extLst>
          </p:cNvPr>
          <p:cNvSpPr/>
          <p:nvPr/>
        </p:nvSpPr>
        <p:spPr>
          <a:xfrm>
            <a:off x="669101" y="2690336"/>
            <a:ext cx="10463314" cy="1015663"/>
          </a:xfrm>
          <a:prstGeom prst="rect">
            <a:avLst/>
          </a:prstGeom>
        </p:spPr>
        <p:txBody>
          <a:bodyPr wrap="square">
            <a:spAutoFit/>
          </a:bodyPr>
          <a:lstStyle/>
          <a:p>
            <a:pPr marL="457200" indent="-457200">
              <a:buFontTx/>
              <a:buChar char="-"/>
            </a:pPr>
            <a:r>
              <a:rPr lang="de-CH" sz="3000" dirty="0"/>
              <a:t>Gottes Liebe zum untreuen Volk | 11,1-11</a:t>
            </a:r>
          </a:p>
          <a:p>
            <a:pPr marL="457200" indent="-457200">
              <a:buFontTx/>
              <a:buChar char="-"/>
            </a:pPr>
            <a:r>
              <a:rPr lang="de-CH" sz="3000" dirty="0"/>
              <a:t>Gottes Strafe für das untreue Volk | 12,1 – 14,1</a:t>
            </a:r>
          </a:p>
        </p:txBody>
      </p:sp>
      <p:graphicFrame>
        <p:nvGraphicFramePr>
          <p:cNvPr id="4" name="Tabelle 3">
            <a:extLst>
              <a:ext uri="{FF2B5EF4-FFF2-40B4-BE49-F238E27FC236}">
                <a16:creationId xmlns:a16="http://schemas.microsoft.com/office/drawing/2014/main" id="{64D9D37E-DFF1-A58E-EBED-F4E6A7DC6E0A}"/>
              </a:ext>
            </a:extLst>
          </p:cNvPr>
          <p:cNvGraphicFramePr>
            <a:graphicFrameLocks noGrp="1"/>
          </p:cNvGraphicFramePr>
          <p:nvPr/>
        </p:nvGraphicFramePr>
        <p:xfrm>
          <a:off x="669101" y="1924632"/>
          <a:ext cx="7840361" cy="457200"/>
        </p:xfrm>
        <a:graphic>
          <a:graphicData uri="http://schemas.openxmlformats.org/drawingml/2006/table">
            <a:tbl>
              <a:tblPr firstRow="1" bandRow="1">
                <a:tableStyleId>{D7AC3CCA-C797-4891-BE02-D94E43425B78}</a:tableStyleId>
              </a:tblPr>
              <a:tblGrid>
                <a:gridCol w="7840361">
                  <a:extLst>
                    <a:ext uri="{9D8B030D-6E8A-4147-A177-3AD203B41FA5}">
                      <a16:colId xmlns:a16="http://schemas.microsoft.com/office/drawing/2014/main" val="2060301202"/>
                    </a:ext>
                  </a:extLst>
                </a:gridCol>
              </a:tblGrid>
              <a:tr h="191288">
                <a:tc>
                  <a:txBody>
                    <a:bodyPr/>
                    <a:lstStyle/>
                    <a:p>
                      <a:pPr algn="ctr"/>
                      <a:r>
                        <a:rPr lang="de-DE" sz="2400" b="1" dirty="0"/>
                        <a:t>11,1-11 – 14,10 </a:t>
                      </a:r>
                      <a:endParaRPr lang="de-CH" sz="2400" b="1" dirty="0"/>
                    </a:p>
                  </a:txBody>
                  <a:tcPr/>
                </a:tc>
                <a:extLst>
                  <a:ext uri="{0D108BD9-81ED-4DB2-BD59-A6C34878D82A}">
                    <a16:rowId xmlns:a16="http://schemas.microsoft.com/office/drawing/2014/main" val="1832788608"/>
                  </a:ext>
                </a:extLst>
              </a:tr>
            </a:tbl>
          </a:graphicData>
        </a:graphic>
      </p:graphicFrame>
      <p:sp>
        <p:nvSpPr>
          <p:cNvPr id="7" name="Textfeld 6">
            <a:extLst>
              <a:ext uri="{FF2B5EF4-FFF2-40B4-BE49-F238E27FC236}">
                <a16:creationId xmlns:a16="http://schemas.microsoft.com/office/drawing/2014/main" id="{8DC4B40F-37C1-B2C8-CA75-09834716E230}"/>
              </a:ext>
            </a:extLst>
          </p:cNvPr>
          <p:cNvSpPr txBox="1"/>
          <p:nvPr/>
        </p:nvSpPr>
        <p:spPr>
          <a:xfrm>
            <a:off x="669101" y="3705999"/>
            <a:ext cx="10972772" cy="3108543"/>
          </a:xfrm>
          <a:prstGeom prst="rect">
            <a:avLst/>
          </a:prstGeom>
          <a:noFill/>
        </p:spPr>
        <p:txBody>
          <a:bodyPr wrap="square">
            <a:spAutoFit/>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"Mit Lüge hat Ephraim mich umringt, und das Haus Israel mit Trug; und Juda ist immer noch zügellos gegen Gott und gegen den Heiligen, der treu ist. 2 Ephraim weidet sich an Wind und jagt dem Ostwind nach; den ganzen Tag mehrt es Lüge und Gewalttat; und sie schließen einen Bund mit Assyrien, und Öl wird nach Ägypten gebracht. 3 Auch mit Juda hat der HERR einen Rechtsstreit; und er wird Jakob heimsuchen nach seinen Wegen, nach seinen Handlungen ihm vergelten."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(12,1-3)</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72594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p>
        </p:txBody>
      </p:sp>
      <p:sp>
        <p:nvSpPr>
          <p:cNvPr id="6" name="Rechteck 5">
            <a:extLst>
              <a:ext uri="{FF2B5EF4-FFF2-40B4-BE49-F238E27FC236}">
                <a16:creationId xmlns:a16="http://schemas.microsoft.com/office/drawing/2014/main" id="{41DA017F-84F9-4708-8AFC-B4A8D04C780E}"/>
              </a:ext>
            </a:extLst>
          </p:cNvPr>
          <p:cNvSpPr/>
          <p:nvPr/>
        </p:nvSpPr>
        <p:spPr>
          <a:xfrm>
            <a:off x="669101" y="2690336"/>
            <a:ext cx="10463314" cy="1015663"/>
          </a:xfrm>
          <a:prstGeom prst="rect">
            <a:avLst/>
          </a:prstGeom>
        </p:spPr>
        <p:txBody>
          <a:bodyPr wrap="square">
            <a:spAutoFit/>
          </a:bodyPr>
          <a:lstStyle/>
          <a:p>
            <a:pPr marL="457200" indent="-457200">
              <a:buFontTx/>
              <a:buChar char="-"/>
            </a:pPr>
            <a:r>
              <a:rPr lang="de-CH" sz="3000" dirty="0"/>
              <a:t>Gottes Liebe zum untreuen Volk | 11,1-11</a:t>
            </a:r>
          </a:p>
          <a:p>
            <a:pPr marL="457200" indent="-457200">
              <a:buFontTx/>
              <a:buChar char="-"/>
            </a:pPr>
            <a:r>
              <a:rPr lang="de-CH" sz="3000" dirty="0"/>
              <a:t>Gottes Strafe für das untreue Volk | 12,1 – 14,1</a:t>
            </a:r>
          </a:p>
        </p:txBody>
      </p:sp>
      <p:graphicFrame>
        <p:nvGraphicFramePr>
          <p:cNvPr id="4" name="Tabelle 3">
            <a:extLst>
              <a:ext uri="{FF2B5EF4-FFF2-40B4-BE49-F238E27FC236}">
                <a16:creationId xmlns:a16="http://schemas.microsoft.com/office/drawing/2014/main" id="{64D9D37E-DFF1-A58E-EBED-F4E6A7DC6E0A}"/>
              </a:ext>
            </a:extLst>
          </p:cNvPr>
          <p:cNvGraphicFramePr>
            <a:graphicFrameLocks noGrp="1"/>
          </p:cNvGraphicFramePr>
          <p:nvPr/>
        </p:nvGraphicFramePr>
        <p:xfrm>
          <a:off x="669101" y="1924632"/>
          <a:ext cx="7840361" cy="457200"/>
        </p:xfrm>
        <a:graphic>
          <a:graphicData uri="http://schemas.openxmlformats.org/drawingml/2006/table">
            <a:tbl>
              <a:tblPr firstRow="1" bandRow="1">
                <a:tableStyleId>{D7AC3CCA-C797-4891-BE02-D94E43425B78}</a:tableStyleId>
              </a:tblPr>
              <a:tblGrid>
                <a:gridCol w="7840361">
                  <a:extLst>
                    <a:ext uri="{9D8B030D-6E8A-4147-A177-3AD203B41FA5}">
                      <a16:colId xmlns:a16="http://schemas.microsoft.com/office/drawing/2014/main" val="2060301202"/>
                    </a:ext>
                  </a:extLst>
                </a:gridCol>
              </a:tblGrid>
              <a:tr h="191288">
                <a:tc>
                  <a:txBody>
                    <a:bodyPr/>
                    <a:lstStyle/>
                    <a:p>
                      <a:pPr algn="ctr"/>
                      <a:r>
                        <a:rPr lang="de-DE" sz="2400" b="1" dirty="0"/>
                        <a:t>11,1-11 – 14,10 </a:t>
                      </a:r>
                      <a:endParaRPr lang="de-CH" sz="2400" b="1" dirty="0"/>
                    </a:p>
                  </a:txBody>
                  <a:tcPr/>
                </a:tc>
                <a:extLst>
                  <a:ext uri="{0D108BD9-81ED-4DB2-BD59-A6C34878D82A}">
                    <a16:rowId xmlns:a16="http://schemas.microsoft.com/office/drawing/2014/main" val="1832788608"/>
                  </a:ext>
                </a:extLst>
              </a:tr>
            </a:tbl>
          </a:graphicData>
        </a:graphic>
      </p:graphicFrame>
      <p:sp>
        <p:nvSpPr>
          <p:cNvPr id="7" name="Textfeld 6">
            <a:extLst>
              <a:ext uri="{FF2B5EF4-FFF2-40B4-BE49-F238E27FC236}">
                <a16:creationId xmlns:a16="http://schemas.microsoft.com/office/drawing/2014/main" id="{8DC4B40F-37C1-B2C8-CA75-09834716E230}"/>
              </a:ext>
            </a:extLst>
          </p:cNvPr>
          <p:cNvSpPr txBox="1"/>
          <p:nvPr/>
        </p:nvSpPr>
        <p:spPr>
          <a:xfrm>
            <a:off x="669101" y="3812111"/>
            <a:ext cx="10972772" cy="2400657"/>
          </a:xfrm>
          <a:prstGeom prst="rect">
            <a:avLst/>
          </a:prstGeom>
          <a:noFill/>
        </p:spPr>
        <p:txBody>
          <a:bodyPr wrap="square">
            <a:spAutoFit/>
          </a:bodyPr>
          <a:lstStyle/>
          <a:p>
            <a:r>
              <a:rPr lang="de-CH" sz="3000" dirty="0">
                <a:effectLst/>
                <a:latin typeface="Calibri" panose="020F0502020204030204" pitchFamily="34" charset="0"/>
                <a:ea typeface="Calibri" panose="020F0502020204030204" pitchFamily="34" charset="0"/>
                <a:cs typeface="Times New Roman" panose="02020603050405020304" pitchFamily="18" charset="0"/>
              </a:rPr>
              <a:t>"Darum werden sie sein wie die Morgenwolke und wie der Tau, der früh verschwindet, wie Spreu, die von der Tenne dahinfliegt, und wie Rauch aus dem Gitter.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Ich aber</a:t>
            </a:r>
            <a:r>
              <a:rPr lang="de-CH" sz="3000" dirty="0">
                <a:effectLst/>
                <a:latin typeface="Calibri" panose="020F0502020204030204" pitchFamily="34" charset="0"/>
                <a:ea typeface="Calibri" panose="020F0502020204030204" pitchFamily="34" charset="0"/>
                <a:cs typeface="Times New Roman" panose="02020603050405020304" pitchFamily="18" charset="0"/>
              </a:rPr>
              <a:t> bin der HERR, dein Gott, vom Land Ägypten her; und du kennst keinen Gott außer mir, und da ist kein Retter als nur ich." </a:t>
            </a:r>
            <a:r>
              <a:rPr lang="de-CH" sz="3000" b="1" dirty="0">
                <a:effectLst/>
                <a:latin typeface="Calibri" panose="020F0502020204030204" pitchFamily="34" charset="0"/>
                <a:ea typeface="Calibri" panose="020F0502020204030204" pitchFamily="34" charset="0"/>
                <a:cs typeface="Times New Roman" panose="02020603050405020304" pitchFamily="18" charset="0"/>
              </a:rPr>
              <a:t>(13,3-4)</a:t>
            </a:r>
            <a:endParaRPr lang="de-CH"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842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9433102" cy="1058367"/>
          </a:xfrm>
          <a:prstGeom prst="rect">
            <a:avLst/>
          </a:prstGeom>
        </p:spPr>
        <p:txBody>
          <a:bodyPr wrap="square">
            <a:spAutoFit/>
          </a:bodyPr>
          <a:lstStyle/>
          <a:p>
            <a:pPr>
              <a:lnSpc>
                <a:spcPct val="107000"/>
              </a:lnSpc>
              <a:spcBef>
                <a:spcPts val="1200"/>
              </a:spcBef>
            </a:pPr>
            <a:r>
              <a:rPr lang="de-CH" sz="30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 | auch wenn sie untreu sind</a:t>
            </a:r>
          </a:p>
        </p:txBody>
      </p:sp>
      <p:sp>
        <p:nvSpPr>
          <p:cNvPr id="6" name="Rechteck 5">
            <a:extLst>
              <a:ext uri="{FF2B5EF4-FFF2-40B4-BE49-F238E27FC236}">
                <a16:creationId xmlns:a16="http://schemas.microsoft.com/office/drawing/2014/main" id="{41DA017F-84F9-4708-8AFC-B4A8D04C780E}"/>
              </a:ext>
            </a:extLst>
          </p:cNvPr>
          <p:cNvSpPr/>
          <p:nvPr/>
        </p:nvSpPr>
        <p:spPr>
          <a:xfrm>
            <a:off x="669101" y="2690336"/>
            <a:ext cx="10463314" cy="1477328"/>
          </a:xfrm>
          <a:prstGeom prst="rect">
            <a:avLst/>
          </a:prstGeom>
        </p:spPr>
        <p:txBody>
          <a:bodyPr wrap="square">
            <a:spAutoFit/>
          </a:bodyPr>
          <a:lstStyle/>
          <a:p>
            <a:pPr marL="457200" indent="-457200">
              <a:buFontTx/>
              <a:buChar char="-"/>
            </a:pPr>
            <a:r>
              <a:rPr lang="de-CH" sz="3000" dirty="0"/>
              <a:t>Gottes Liebe zum untreuen Volk | 11,1-11</a:t>
            </a:r>
          </a:p>
          <a:p>
            <a:pPr marL="457200" indent="-457200">
              <a:buFontTx/>
              <a:buChar char="-"/>
            </a:pPr>
            <a:r>
              <a:rPr lang="de-CH" sz="3000" dirty="0"/>
              <a:t>Gottes Strafe für das untreue Volk | 12,1 – 14,1</a:t>
            </a:r>
          </a:p>
          <a:p>
            <a:pPr marL="457200" indent="-457200">
              <a:buFontTx/>
              <a:buChar char="-"/>
            </a:pPr>
            <a:r>
              <a:rPr lang="de-CH" sz="3000" dirty="0"/>
              <a:t>Gottes Wiederherstellung des untreuen Volkes | 14,2-10</a:t>
            </a:r>
          </a:p>
        </p:txBody>
      </p:sp>
      <p:graphicFrame>
        <p:nvGraphicFramePr>
          <p:cNvPr id="4" name="Tabelle 3">
            <a:extLst>
              <a:ext uri="{FF2B5EF4-FFF2-40B4-BE49-F238E27FC236}">
                <a16:creationId xmlns:a16="http://schemas.microsoft.com/office/drawing/2014/main" id="{64D9D37E-DFF1-A58E-EBED-F4E6A7DC6E0A}"/>
              </a:ext>
            </a:extLst>
          </p:cNvPr>
          <p:cNvGraphicFramePr>
            <a:graphicFrameLocks noGrp="1"/>
          </p:cNvGraphicFramePr>
          <p:nvPr/>
        </p:nvGraphicFramePr>
        <p:xfrm>
          <a:off x="669101" y="1924632"/>
          <a:ext cx="7840361" cy="457200"/>
        </p:xfrm>
        <a:graphic>
          <a:graphicData uri="http://schemas.openxmlformats.org/drawingml/2006/table">
            <a:tbl>
              <a:tblPr firstRow="1" bandRow="1">
                <a:tableStyleId>{D7AC3CCA-C797-4891-BE02-D94E43425B78}</a:tableStyleId>
              </a:tblPr>
              <a:tblGrid>
                <a:gridCol w="7840361">
                  <a:extLst>
                    <a:ext uri="{9D8B030D-6E8A-4147-A177-3AD203B41FA5}">
                      <a16:colId xmlns:a16="http://schemas.microsoft.com/office/drawing/2014/main" val="2060301202"/>
                    </a:ext>
                  </a:extLst>
                </a:gridCol>
              </a:tblGrid>
              <a:tr h="191288">
                <a:tc>
                  <a:txBody>
                    <a:bodyPr/>
                    <a:lstStyle/>
                    <a:p>
                      <a:pPr algn="ctr"/>
                      <a:r>
                        <a:rPr lang="de-DE" sz="2400" b="1" dirty="0"/>
                        <a:t>11,1-11 – 14,10 </a:t>
                      </a:r>
                      <a:endParaRPr lang="de-CH" sz="2400" b="1" dirty="0"/>
                    </a:p>
                  </a:txBody>
                  <a:tcPr/>
                </a:tc>
                <a:extLst>
                  <a:ext uri="{0D108BD9-81ED-4DB2-BD59-A6C34878D82A}">
                    <a16:rowId xmlns:a16="http://schemas.microsoft.com/office/drawing/2014/main" val="1832788608"/>
                  </a:ext>
                </a:extLst>
              </a:tr>
            </a:tbl>
          </a:graphicData>
        </a:graphic>
      </p:graphicFrame>
      <p:sp>
        <p:nvSpPr>
          <p:cNvPr id="7" name="Textfeld 6">
            <a:extLst>
              <a:ext uri="{FF2B5EF4-FFF2-40B4-BE49-F238E27FC236}">
                <a16:creationId xmlns:a16="http://schemas.microsoft.com/office/drawing/2014/main" id="{8DC4B40F-37C1-B2C8-CA75-09834716E230}"/>
              </a:ext>
            </a:extLst>
          </p:cNvPr>
          <p:cNvSpPr txBox="1"/>
          <p:nvPr/>
        </p:nvSpPr>
        <p:spPr>
          <a:xfrm>
            <a:off x="669101" y="4167664"/>
            <a:ext cx="10972772" cy="2677656"/>
          </a:xfrm>
          <a:prstGeom prst="rect">
            <a:avLst/>
          </a:prstGeom>
          <a:noFill/>
        </p:spPr>
        <p:txBody>
          <a:bodyPr wrap="square">
            <a:spAutoFit/>
          </a:bodyPr>
          <a:lstStyle/>
          <a:p>
            <a:r>
              <a:rPr lang="de-CH" sz="2800" dirty="0">
                <a:effectLst/>
                <a:latin typeface="Calibri" panose="020F0502020204030204" pitchFamily="34" charset="0"/>
                <a:ea typeface="Calibri" panose="020F0502020204030204" pitchFamily="34" charset="0"/>
                <a:cs typeface="Times New Roman" panose="02020603050405020304" pitchFamily="18" charset="0"/>
              </a:rPr>
              <a:t>"Ich werde für Israel sein wie der Tau: Blühen soll es wie die Lilie und Wurzel schlagen wie der Libanon. 7 Seine Schösslinge sollen sich ausbreiten, und seine Pracht soll sein wie der Olivenbaum und sein Geruch wie der Libanon. 8 Die unter seinem Schatten Wohnenden sollen wieder Getreide hervorbringen und blühen wie ein Weinstock, dessen Ruf wie der Wein des Libanon ist." </a:t>
            </a:r>
            <a:r>
              <a:rPr lang="de-CH" sz="2800" b="1" dirty="0">
                <a:effectLst/>
                <a:latin typeface="Calibri" panose="020F0502020204030204" pitchFamily="34" charset="0"/>
                <a:ea typeface="Calibri" panose="020F0502020204030204" pitchFamily="34" charset="0"/>
                <a:cs typeface="Times New Roman" panose="02020603050405020304" pitchFamily="18" charset="0"/>
              </a:rPr>
              <a:t>(14,6-8)</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6866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Bogen 10">
            <a:extLst>
              <a:ext uri="{FF2B5EF4-FFF2-40B4-BE49-F238E27FC236}">
                <a16:creationId xmlns:a16="http://schemas.microsoft.com/office/drawing/2014/main" id="{1E2EB323-C3F5-2A15-EADF-59F13DC32FD7}"/>
              </a:ext>
            </a:extLst>
          </p:cNvPr>
          <p:cNvSpPr/>
          <p:nvPr/>
        </p:nvSpPr>
        <p:spPr>
          <a:xfrm>
            <a:off x="4983491" y="1444301"/>
            <a:ext cx="3449566" cy="2557457"/>
          </a:xfrm>
          <a:prstGeom prst="arc">
            <a:avLst>
              <a:gd name="adj1" fmla="val 16200000"/>
              <a:gd name="adj2" fmla="val 21579974"/>
            </a:avLst>
          </a:prstGeom>
          <a:ln w="38100">
            <a:solidFill>
              <a:schemeClr val="accent2"/>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CH" dirty="0">
              <a:ln>
                <a:solidFill>
                  <a:schemeClr val="accent2"/>
                </a:solidFill>
              </a:ln>
            </a:endParaRPr>
          </a:p>
        </p:txBody>
      </p:sp>
      <p:sp>
        <p:nvSpPr>
          <p:cNvPr id="9" name="Ellipse 8">
            <a:extLst>
              <a:ext uri="{FF2B5EF4-FFF2-40B4-BE49-F238E27FC236}">
                <a16:creationId xmlns:a16="http://schemas.microsoft.com/office/drawing/2014/main" id="{0068A9C0-1A7B-9282-0DAA-E70617928569}"/>
              </a:ext>
            </a:extLst>
          </p:cNvPr>
          <p:cNvSpPr/>
          <p:nvPr/>
        </p:nvSpPr>
        <p:spPr>
          <a:xfrm rot="203073">
            <a:off x="5007505" y="1442444"/>
            <a:ext cx="5595623" cy="2698712"/>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8" name="Ellipse 7">
            <a:extLst>
              <a:ext uri="{FF2B5EF4-FFF2-40B4-BE49-F238E27FC236}">
                <a16:creationId xmlns:a16="http://schemas.microsoft.com/office/drawing/2014/main" id="{21A6D5EC-FA7D-BD53-E676-35F0B4435A00}"/>
              </a:ext>
            </a:extLst>
          </p:cNvPr>
          <p:cNvSpPr/>
          <p:nvPr/>
        </p:nvSpPr>
        <p:spPr>
          <a:xfrm>
            <a:off x="3721234" y="1439326"/>
            <a:ext cx="6869450" cy="2698712"/>
          </a:xfrm>
          <a:prstGeom prst="ellipse">
            <a:avLst/>
          </a:prstGeom>
          <a:noFill/>
          <a:ln w="381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 name="Ellipse 2">
            <a:extLst>
              <a:ext uri="{FF2B5EF4-FFF2-40B4-BE49-F238E27FC236}">
                <a16:creationId xmlns:a16="http://schemas.microsoft.com/office/drawing/2014/main" id="{3A77795E-76B6-13D4-E121-8663B2AD4221}"/>
              </a:ext>
            </a:extLst>
          </p:cNvPr>
          <p:cNvSpPr/>
          <p:nvPr/>
        </p:nvSpPr>
        <p:spPr>
          <a:xfrm>
            <a:off x="3007898" y="1418341"/>
            <a:ext cx="7573010" cy="2698712"/>
          </a:xfrm>
          <a:prstGeom prst="ellipse">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827937"/>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91721" y="3009635"/>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3190345"/>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sp>
        <p:nvSpPr>
          <p:cNvPr id="31" name="Rechtwinkliges Dreieck 30">
            <a:extLst>
              <a:ext uri="{FF2B5EF4-FFF2-40B4-BE49-F238E27FC236}">
                <a16:creationId xmlns:a16="http://schemas.microsoft.com/office/drawing/2014/main" id="{9E0350E3-6DC5-A624-73F0-0498895B9423}"/>
              </a:ext>
            </a:extLst>
          </p:cNvPr>
          <p:cNvSpPr/>
          <p:nvPr/>
        </p:nvSpPr>
        <p:spPr>
          <a:xfrm rot="17301673">
            <a:off x="10468036" y="2512225"/>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34" name="Rechtwinkliges Dreieck 1033">
            <a:extLst>
              <a:ext uri="{FF2B5EF4-FFF2-40B4-BE49-F238E27FC236}">
                <a16:creationId xmlns:a16="http://schemas.microsoft.com/office/drawing/2014/main" id="{023FA851-FDBF-ED74-226C-945CBFEEAC00}"/>
              </a:ext>
            </a:extLst>
          </p:cNvPr>
          <p:cNvSpPr/>
          <p:nvPr/>
        </p:nvSpPr>
        <p:spPr>
          <a:xfrm rot="18017698">
            <a:off x="8339024" y="2481989"/>
            <a:ext cx="136389" cy="195131"/>
          </a:xfrm>
          <a:prstGeom prst="rtTriangle">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30" name="Textfeld 29">
            <a:extLst>
              <a:ext uri="{FF2B5EF4-FFF2-40B4-BE49-F238E27FC236}">
                <a16:creationId xmlns:a16="http://schemas.microsoft.com/office/drawing/2014/main" id="{7E7C4198-6D27-9257-39D6-911CB5225936}"/>
              </a:ext>
            </a:extLst>
          </p:cNvPr>
          <p:cNvSpPr txBox="1"/>
          <p:nvPr/>
        </p:nvSpPr>
        <p:spPr>
          <a:xfrm>
            <a:off x="533802" y="4267241"/>
            <a:ext cx="10480158" cy="1938992"/>
          </a:xfrm>
          <a:prstGeom prst="rect">
            <a:avLst/>
          </a:prstGeom>
          <a:solidFill>
            <a:srgbClr val="FFFF00"/>
          </a:solidFill>
          <a:ln w="57150">
            <a:solidFill>
              <a:schemeClr val="accent6">
                <a:lumMod val="75000"/>
              </a:schemeClr>
            </a:solidFill>
          </a:ln>
          <a:scene3d>
            <a:camera prst="orthographicFront"/>
            <a:lightRig rig="threePt" dir="t"/>
          </a:scene3d>
          <a:sp3d>
            <a:bevelT w="114300" prst="artDeco"/>
          </a:sp3d>
        </p:spPr>
        <p:txBody>
          <a:bodyPr wrap="square">
            <a:spAutoFit/>
          </a:bodyPr>
          <a:lstStyle/>
          <a:p>
            <a:r>
              <a:rPr lang="de-DE" sz="3000" b="1" dirty="0">
                <a:solidFill>
                  <a:schemeClr val="tx1"/>
                </a:solidFill>
              </a:rPr>
              <a:t>"Wer weise ist, der wird dies verstehen; wer verständig ist, der wird es erkennen. Denn die Wege des HERRN sind gerade, und die Gerechten werden darauf wandeln; die Abtrünnigen aber werden darauf fallen." (14,10)</a:t>
            </a:r>
          </a:p>
        </p:txBody>
      </p:sp>
    </p:spTree>
    <p:extLst>
      <p:ext uri="{BB962C8B-B14F-4D97-AF65-F5344CB8AC3E}">
        <p14:creationId xmlns:p14="http://schemas.microsoft.com/office/powerpoint/2010/main" val="1373288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265252" y="4855618"/>
            <a:ext cx="3661515" cy="938719"/>
          </a:xfrm>
          <a:prstGeom prst="rect">
            <a:avLst/>
          </a:prstGeom>
          <a:noFill/>
        </p:spPr>
        <p:txBody>
          <a:bodyPr wrap="none" rtlCol="0">
            <a:spAutoFit/>
          </a:bodyPr>
          <a:lstStyle/>
          <a:p>
            <a:pPr algn="ctr"/>
            <a:r>
              <a:rPr lang="de-CH" sz="5500" b="1" dirty="0"/>
              <a:t>Hosea Teil 1</a:t>
            </a:r>
          </a:p>
        </p:txBody>
      </p:sp>
      <p:pic>
        <p:nvPicPr>
          <p:cNvPr id="5" name="Grafik 4">
            <a:extLst>
              <a:ext uri="{FF2B5EF4-FFF2-40B4-BE49-F238E27FC236}">
                <a16:creationId xmlns:a16="http://schemas.microsoft.com/office/drawing/2014/main" id="{6C749AC8-D1FD-3266-0E68-E4FF42641A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159644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3130985" cy="532903"/>
          </a:xfrm>
          <a:prstGeom prst="rect">
            <a:avLst/>
          </a:prstGeom>
        </p:spPr>
        <p:txBody>
          <a:bodyPr wrap="none">
            <a:spAutoFit/>
          </a:bodyPr>
          <a:lstStyle/>
          <a:p>
            <a:pPr>
              <a:lnSpc>
                <a:spcPct val="107000"/>
              </a:lnSpc>
              <a:spcBef>
                <a:spcPts val="1200"/>
              </a:spcBef>
            </a:pPr>
            <a:r>
              <a:rPr lang="de-CH" sz="3000" b="1" kern="0" dirty="0">
                <a:cs typeface="Times New Roman" panose="02020603050405020304" pitchFamily="18" charset="0"/>
              </a:rPr>
              <a:t>Hosea und seine Zeit</a:t>
            </a:r>
          </a:p>
        </p:txBody>
      </p:sp>
      <p:sp>
        <p:nvSpPr>
          <p:cNvPr id="5" name="Rechteck 4">
            <a:extLst>
              <a:ext uri="{FF2B5EF4-FFF2-40B4-BE49-F238E27FC236}">
                <a16:creationId xmlns:a16="http://schemas.microsoft.com/office/drawing/2014/main" id="{51FE5A32-8B21-4199-88F0-E906A3976888}"/>
              </a:ext>
            </a:extLst>
          </p:cNvPr>
          <p:cNvSpPr/>
          <p:nvPr/>
        </p:nvSpPr>
        <p:spPr>
          <a:xfrm>
            <a:off x="538210" y="1370165"/>
            <a:ext cx="11122487" cy="1384995"/>
          </a:xfrm>
          <a:prstGeom prst="rect">
            <a:avLst/>
          </a:prstGeom>
        </p:spPr>
        <p:txBody>
          <a:bodyPr wrap="square">
            <a:spAutoFit/>
          </a:bodyPr>
          <a:lstStyle/>
          <a:p>
            <a:r>
              <a:rPr lang="de-CH" sz="2800" dirty="0"/>
              <a:t>"… in den Tagen Ussijas, Jotams, Ahas’ und Hiskias, der Könige von Juda, und in den Tagen Jerobeams, des Sohnes von Joas, des Königs von Israel." </a:t>
            </a:r>
            <a:r>
              <a:rPr lang="de-CH" sz="2800" b="1" dirty="0"/>
              <a:t>Hos 1,1b</a:t>
            </a:r>
          </a:p>
        </p:txBody>
      </p:sp>
      <p:pic>
        <p:nvPicPr>
          <p:cNvPr id="7" name="Grafik 6">
            <a:extLst>
              <a:ext uri="{FF2B5EF4-FFF2-40B4-BE49-F238E27FC236}">
                <a16:creationId xmlns:a16="http://schemas.microsoft.com/office/drawing/2014/main" id="{BEDB9FE0-E382-C428-F799-1EB00C951BC6}"/>
              </a:ext>
            </a:extLst>
          </p:cNvPr>
          <p:cNvPicPr>
            <a:picLocks noChangeAspect="1"/>
          </p:cNvPicPr>
          <p:nvPr/>
        </p:nvPicPr>
        <p:blipFill>
          <a:blip r:embed="rId2"/>
          <a:stretch>
            <a:fillRect/>
          </a:stretch>
        </p:blipFill>
        <p:spPr>
          <a:xfrm>
            <a:off x="538210" y="2815879"/>
            <a:ext cx="10054663" cy="3772484"/>
          </a:xfrm>
          <a:prstGeom prst="rect">
            <a:avLst/>
          </a:prstGeom>
        </p:spPr>
      </p:pic>
    </p:spTree>
    <p:extLst>
      <p:ext uri="{BB962C8B-B14F-4D97-AF65-F5344CB8AC3E}">
        <p14:creationId xmlns:p14="http://schemas.microsoft.com/office/powerpoint/2010/main" val="288954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6BC1ED3C-B0BD-4296-80B7-429562EDAB53}"/>
              </a:ext>
            </a:extLst>
          </p:cNvPr>
          <p:cNvSpPr/>
          <p:nvPr/>
        </p:nvSpPr>
        <p:spPr>
          <a:xfrm>
            <a:off x="902194" y="649026"/>
            <a:ext cx="3703258" cy="564385"/>
          </a:xfrm>
          <a:prstGeom prst="rect">
            <a:avLst/>
          </a:prstGeom>
        </p:spPr>
        <p:txBody>
          <a:bodyPr wrap="none">
            <a:spAutoFit/>
          </a:bodyPr>
          <a:lstStyle/>
          <a:p>
            <a:pPr>
              <a:lnSpc>
                <a:spcPct val="107000"/>
              </a:lnSpc>
              <a:spcBef>
                <a:spcPts val="1200"/>
              </a:spcBef>
            </a:pPr>
            <a:r>
              <a:rPr lang="de-CH" sz="3000" b="1" kern="0" dirty="0">
                <a:cs typeface="Times New Roman" panose="02020603050405020304" pitchFamily="18" charset="0"/>
              </a:rPr>
              <a:t>Botschaft des Buches</a:t>
            </a:r>
          </a:p>
        </p:txBody>
      </p:sp>
      <p:sp>
        <p:nvSpPr>
          <p:cNvPr id="4" name="Textfeld 3">
            <a:extLst>
              <a:ext uri="{FF2B5EF4-FFF2-40B4-BE49-F238E27FC236}">
                <a16:creationId xmlns:a16="http://schemas.microsoft.com/office/drawing/2014/main" id="{FC3B29F7-BD8C-FD43-0CEF-4A04188240DF}"/>
              </a:ext>
            </a:extLst>
          </p:cNvPr>
          <p:cNvSpPr txBox="1"/>
          <p:nvPr/>
        </p:nvSpPr>
        <p:spPr>
          <a:xfrm>
            <a:off x="538209" y="1370165"/>
            <a:ext cx="9784207" cy="4247317"/>
          </a:xfrm>
          <a:prstGeom prst="rect">
            <a:avLst/>
          </a:prstGeom>
          <a:noFill/>
        </p:spPr>
        <p:txBody>
          <a:bodyPr wrap="square">
            <a:spAutoFit/>
          </a:bodyPr>
          <a:lstStyle/>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Ein Volk, das so verdorben ist, kann durch Busse (Erkennen und Bereuen), Umkehr (Hinwendung zu Gott) und Glauben (Vertrauen) an den Schöpfergott, am Ende der Zeit eine völlige Heilung und Erneuerung erleben. </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Ein Weiser wird die Wege des HERRN erkennen.</a:t>
            </a:r>
          </a:p>
          <a:p>
            <a:pPr marL="342900" lvl="0" indent="-342900">
              <a:buFont typeface="Wingdings" panose="05000000000000000000" pitchFamily="2" charset="2"/>
              <a:buChar char=""/>
            </a:pPr>
            <a:r>
              <a:rPr lang="de-CH" sz="3000" dirty="0">
                <a:effectLst/>
                <a:latin typeface="Calibri" panose="020F0502020204030204" pitchFamily="34" charset="0"/>
                <a:ea typeface="Calibri" panose="020F0502020204030204" pitchFamily="34" charset="0"/>
                <a:cs typeface="Times New Roman" panose="02020603050405020304" pitchFamily="18" charset="0"/>
              </a:rPr>
              <a:t>Der Name des HERRN (Jahwe), kommt im Buch Hosea 43x vor. Im Grunde ist es ein strenger Liebesbrief des HERRN an Sein auserwähltes Volk, um sie zur Vernunft zu bringen und immer wieder in Seine Gegenwart einzuladen. </a:t>
            </a:r>
          </a:p>
        </p:txBody>
      </p:sp>
    </p:spTree>
    <p:extLst>
      <p:ext uri="{BB962C8B-B14F-4D97-AF65-F5344CB8AC3E}">
        <p14:creationId xmlns:p14="http://schemas.microsoft.com/office/powerpoint/2010/main" val="185864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Rechteck 9">
            <a:extLst>
              <a:ext uri="{FF2B5EF4-FFF2-40B4-BE49-F238E27FC236}">
                <a16:creationId xmlns:a16="http://schemas.microsoft.com/office/drawing/2014/main" id="{14B88B72-1A80-D5AD-80AF-B0353530E0F3}"/>
              </a:ext>
            </a:extLst>
          </p:cNvPr>
          <p:cNvSpPr/>
          <p:nvPr/>
        </p:nvSpPr>
        <p:spPr>
          <a:xfrm>
            <a:off x="523835" y="4234126"/>
            <a:ext cx="10641367" cy="1938992"/>
          </a:xfrm>
          <a:prstGeom prst="rect">
            <a:avLst/>
          </a:prstGeom>
        </p:spPr>
        <p:txBody>
          <a:bodyPr wrap="square">
            <a:spAutoFit/>
          </a:bodyPr>
          <a:lstStyle/>
          <a:p>
            <a:r>
              <a:rPr lang="de-CH" sz="3000" dirty="0"/>
              <a:t>"Und der HERR sprach zu ihm: Gib ihm den Namen Jisreel; denn noch eine kurze Zeit, so werde ich die Blutschuld von Jisreel am Haus Jehus heimsuchen und dem Königtum des Hauses Israel ein Ende machen."</a:t>
            </a:r>
            <a:r>
              <a:rPr lang="de-CH" sz="3000" b="1" dirty="0"/>
              <a:t> (1,4)</a:t>
            </a:r>
            <a:endParaRPr lang="de-CH" sz="3000" dirty="0"/>
          </a:p>
        </p:txBody>
      </p:sp>
      <p:sp>
        <p:nvSpPr>
          <p:cNvPr id="6" name="Rechteck 5">
            <a:extLst>
              <a:ext uri="{FF2B5EF4-FFF2-40B4-BE49-F238E27FC236}">
                <a16:creationId xmlns:a16="http://schemas.microsoft.com/office/drawing/2014/main" id="{C2AC47C2-B3A8-77A8-87DD-96EAC974DFBA}"/>
              </a:ext>
            </a:extLst>
          </p:cNvPr>
          <p:cNvSpPr/>
          <p:nvPr/>
        </p:nvSpPr>
        <p:spPr>
          <a:xfrm>
            <a:off x="1675995" y="304817"/>
            <a:ext cx="7446676" cy="470000"/>
          </a:xfrm>
          <a:prstGeom prst="rect">
            <a:avLst/>
          </a:prstGeom>
        </p:spPr>
        <p:txBody>
          <a:bodyPr wrap="square">
            <a:spAutoFit/>
          </a:bodyPr>
          <a:lstStyle/>
          <a:p>
            <a:pPr>
              <a:lnSpc>
                <a:spcPct val="107000"/>
              </a:lnSpc>
              <a:spcBef>
                <a:spcPts val="1200"/>
              </a:spcBef>
            </a:pPr>
            <a:r>
              <a:rPr lang="de-CH" sz="2400" b="1" kern="0" dirty="0">
                <a:effectLst/>
                <a:latin typeface="Calibri" panose="020F0502020204030204" pitchFamily="34" charset="0"/>
                <a:ea typeface="Times New Roman" panose="02020603050405020304" pitchFamily="18" charset="0"/>
                <a:cs typeface="Times New Roman" panose="02020603050405020304" pitchFamily="18" charset="0"/>
              </a:rPr>
              <a:t>Der HERR hält an Seinem Bund mit Israel fest</a:t>
            </a:r>
          </a:p>
        </p:txBody>
      </p:sp>
    </p:spTree>
    <p:extLst>
      <p:ext uri="{BB962C8B-B14F-4D97-AF65-F5344CB8AC3E}">
        <p14:creationId xmlns:p14="http://schemas.microsoft.com/office/powerpoint/2010/main" val="107681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5" grpId="0" animBg="1"/>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8" name="Picture 4" descr="Givat Moreh: Zwei Propheten, zwei Auferstehungen - Israel Heute">
            <a:extLst>
              <a:ext uri="{FF2B5EF4-FFF2-40B4-BE49-F238E27FC236}">
                <a16:creationId xmlns:a16="http://schemas.microsoft.com/office/drawing/2014/main" id="{2E7AF940-A24A-2443-93A2-44E47C4CE4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106" y="0"/>
            <a:ext cx="933515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50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Rechteck 9">
            <a:extLst>
              <a:ext uri="{FF2B5EF4-FFF2-40B4-BE49-F238E27FC236}">
                <a16:creationId xmlns:a16="http://schemas.microsoft.com/office/drawing/2014/main" id="{14B88B72-1A80-D5AD-80AF-B0353530E0F3}"/>
              </a:ext>
            </a:extLst>
          </p:cNvPr>
          <p:cNvSpPr/>
          <p:nvPr/>
        </p:nvSpPr>
        <p:spPr>
          <a:xfrm>
            <a:off x="926041" y="4359533"/>
            <a:ext cx="10594112" cy="1938992"/>
          </a:xfrm>
          <a:prstGeom prst="rect">
            <a:avLst/>
          </a:prstGeom>
        </p:spPr>
        <p:txBody>
          <a:bodyPr wrap="square">
            <a:spAutoFit/>
          </a:bodyPr>
          <a:lstStyle/>
          <a:p>
            <a:r>
              <a:rPr lang="de-CH" sz="3000" dirty="0"/>
              <a:t>"Und sie wurde wieder schwanger und gebar eine Tochter. Und er sprach zu ihm: Gib ihr den Namen Lo-Ruchama; denn ich werde mich fortan nicht mehr über das Haus Israel erbarmen, dass ich ihnen irgendwie vergebe."</a:t>
            </a:r>
            <a:r>
              <a:rPr lang="de-CH" sz="3000" b="1" dirty="0"/>
              <a:t> (1,6)</a:t>
            </a:r>
            <a:endParaRPr lang="de-CH" sz="3000" dirty="0"/>
          </a:p>
        </p:txBody>
      </p:sp>
    </p:spTree>
    <p:extLst>
      <p:ext uri="{BB962C8B-B14F-4D97-AF65-F5344CB8AC3E}">
        <p14:creationId xmlns:p14="http://schemas.microsoft.com/office/powerpoint/2010/main" val="3068365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7018" y="3001627"/>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Rechteck 9">
            <a:extLst>
              <a:ext uri="{FF2B5EF4-FFF2-40B4-BE49-F238E27FC236}">
                <a16:creationId xmlns:a16="http://schemas.microsoft.com/office/drawing/2014/main" id="{14B88B72-1A80-D5AD-80AF-B0353530E0F3}"/>
              </a:ext>
            </a:extLst>
          </p:cNvPr>
          <p:cNvSpPr/>
          <p:nvPr/>
        </p:nvSpPr>
        <p:spPr>
          <a:xfrm>
            <a:off x="1027742" y="4359533"/>
            <a:ext cx="10053216" cy="1938992"/>
          </a:xfrm>
          <a:prstGeom prst="rect">
            <a:avLst/>
          </a:prstGeom>
        </p:spPr>
        <p:txBody>
          <a:bodyPr wrap="square">
            <a:spAutoFit/>
          </a:bodyPr>
          <a:lstStyle/>
          <a:p>
            <a:r>
              <a:rPr lang="de-CH" sz="3000" dirty="0"/>
              <a:t>"Aber über das Haus Juda werde ich mich erbarmen und sie retten durch den HERRN, ihren Gott; und nicht werde ich sie retten durch Bogen und durch Schwert und durch Krieg, durch Pferde und durch Reiter."</a:t>
            </a:r>
            <a:r>
              <a:rPr lang="de-CH" sz="3000" b="1" dirty="0"/>
              <a:t> (1,7)</a:t>
            </a:r>
            <a:endParaRPr lang="de-CH" sz="3000" dirty="0"/>
          </a:p>
        </p:txBody>
      </p:sp>
    </p:spTree>
    <p:extLst>
      <p:ext uri="{BB962C8B-B14F-4D97-AF65-F5344CB8AC3E}">
        <p14:creationId xmlns:p14="http://schemas.microsoft.com/office/powerpoint/2010/main" val="188595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Wolke 34">
            <a:extLst>
              <a:ext uri="{FF2B5EF4-FFF2-40B4-BE49-F238E27FC236}">
                <a16:creationId xmlns:a16="http://schemas.microsoft.com/office/drawing/2014/main" id="{4160C706-7477-DC73-C30D-4B9CFF80E0D4}"/>
              </a:ext>
            </a:extLst>
          </p:cNvPr>
          <p:cNvSpPr/>
          <p:nvPr/>
        </p:nvSpPr>
        <p:spPr>
          <a:xfrm>
            <a:off x="377652" y="1168497"/>
            <a:ext cx="1577779" cy="1106145"/>
          </a:xfrm>
          <a:prstGeom prst="cloud">
            <a:avLst/>
          </a:prstGeom>
          <a:solidFill>
            <a:schemeClr val="bg1">
              <a:lumMod val="6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5" name="Ellipse 14">
            <a:extLst>
              <a:ext uri="{FF2B5EF4-FFF2-40B4-BE49-F238E27FC236}">
                <a16:creationId xmlns:a16="http://schemas.microsoft.com/office/drawing/2014/main" id="{1D6FDBEC-C680-FAF4-AAE4-2B7915C50858}"/>
              </a:ext>
            </a:extLst>
          </p:cNvPr>
          <p:cNvSpPr/>
          <p:nvPr/>
        </p:nvSpPr>
        <p:spPr>
          <a:xfrm>
            <a:off x="1550505" y="1827937"/>
            <a:ext cx="3576177" cy="2698712"/>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4" name="Ellipse 13">
            <a:extLst>
              <a:ext uri="{FF2B5EF4-FFF2-40B4-BE49-F238E27FC236}">
                <a16:creationId xmlns:a16="http://schemas.microsoft.com/office/drawing/2014/main" id="{3BDA24BF-7935-84CE-2F71-D717F15B4712}"/>
              </a:ext>
            </a:extLst>
          </p:cNvPr>
          <p:cNvSpPr/>
          <p:nvPr/>
        </p:nvSpPr>
        <p:spPr>
          <a:xfrm>
            <a:off x="1595940" y="1912744"/>
            <a:ext cx="216957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Ellipse 11">
            <a:extLst>
              <a:ext uri="{FF2B5EF4-FFF2-40B4-BE49-F238E27FC236}">
                <a16:creationId xmlns:a16="http://schemas.microsoft.com/office/drawing/2014/main" id="{C13807F6-7242-654F-168B-DB29CBE4B56B}"/>
              </a:ext>
            </a:extLst>
          </p:cNvPr>
          <p:cNvSpPr/>
          <p:nvPr/>
        </p:nvSpPr>
        <p:spPr>
          <a:xfrm>
            <a:off x="1595940" y="1942389"/>
            <a:ext cx="1446381" cy="2146853"/>
          </a:xfrm>
          <a:prstGeom prst="ellipse">
            <a:avLst/>
          </a:prstGeom>
          <a:noFill/>
          <a:ln w="190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3" name="Rechteck 12">
            <a:extLst>
              <a:ext uri="{FF2B5EF4-FFF2-40B4-BE49-F238E27FC236}">
                <a16:creationId xmlns:a16="http://schemas.microsoft.com/office/drawing/2014/main" id="{F9E14835-6519-E6A7-EAA9-9A24E83F2773}"/>
              </a:ext>
            </a:extLst>
          </p:cNvPr>
          <p:cNvSpPr/>
          <p:nvPr/>
        </p:nvSpPr>
        <p:spPr>
          <a:xfrm>
            <a:off x="100317" y="3010313"/>
            <a:ext cx="11824725" cy="290790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2" name="Rechteck 1">
            <a:extLst>
              <a:ext uri="{FF2B5EF4-FFF2-40B4-BE49-F238E27FC236}">
                <a16:creationId xmlns:a16="http://schemas.microsoft.com/office/drawing/2014/main" id="{3E0413A7-6F77-DC13-EF3C-728D0352EEC7}"/>
              </a:ext>
            </a:extLst>
          </p:cNvPr>
          <p:cNvSpPr/>
          <p:nvPr/>
        </p:nvSpPr>
        <p:spPr>
          <a:xfrm>
            <a:off x="141988" y="2692084"/>
            <a:ext cx="11824725" cy="323732"/>
          </a:xfrm>
          <a:prstGeom prst="rect">
            <a:avLst/>
          </a:prstGeom>
          <a:solidFill>
            <a:schemeClr val="accent2">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dirty="0">
                <a:ln w="0"/>
                <a:solidFill>
                  <a:schemeClr val="tx1"/>
                </a:solidFill>
                <a:effectLst>
                  <a:outerShdw blurRad="38100" dist="19050" dir="2700000" algn="tl" rotWithShape="0">
                    <a:schemeClr val="dk1">
                      <a:alpha val="40000"/>
                    </a:schemeClr>
                  </a:outerShdw>
                </a:effectLst>
              </a:rPr>
              <a:t>                                        </a:t>
            </a:r>
            <a:r>
              <a:rPr lang="de-DE" sz="1600" dirty="0">
                <a:ln w="0"/>
                <a:solidFill>
                  <a:schemeClr val="tx1"/>
                </a:solidFill>
                <a:effectLst>
                  <a:outerShdw blurRad="38100" dist="19050" dir="2700000" algn="tl" rotWithShape="0">
                    <a:schemeClr val="dk1">
                      <a:alpha val="40000"/>
                    </a:schemeClr>
                  </a:outerShdw>
                </a:effectLst>
              </a:rPr>
              <a:t>734                    722                     586                                                      ab ca. 1880                      7 Jahre</a:t>
            </a:r>
            <a:endParaRPr lang="de-CH" dirty="0">
              <a:ln w="0"/>
              <a:solidFill>
                <a:schemeClr val="tx1"/>
              </a:solidFill>
              <a:effectLst>
                <a:outerShdw blurRad="38100" dist="19050" dir="2700000" algn="tl" rotWithShape="0">
                  <a:schemeClr val="dk1">
                    <a:alpha val="40000"/>
                  </a:schemeClr>
                </a:outerShdw>
              </a:effectLst>
            </a:endParaRPr>
          </a:p>
        </p:txBody>
      </p:sp>
      <p:sp>
        <p:nvSpPr>
          <p:cNvPr id="5" name="Textfeld 4">
            <a:extLst>
              <a:ext uri="{FF2B5EF4-FFF2-40B4-BE49-F238E27FC236}">
                <a16:creationId xmlns:a16="http://schemas.microsoft.com/office/drawing/2014/main" id="{170BE171-FFDB-7875-53F4-6D26554B6929}"/>
              </a:ext>
            </a:extLst>
          </p:cNvPr>
          <p:cNvSpPr txBox="1"/>
          <p:nvPr/>
        </p:nvSpPr>
        <p:spPr>
          <a:xfrm>
            <a:off x="1884651" y="3196066"/>
            <a:ext cx="826752"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Jisreel</a:t>
            </a:r>
            <a:endParaRPr lang="de-CH" dirty="0"/>
          </a:p>
        </p:txBody>
      </p:sp>
      <p:sp>
        <p:nvSpPr>
          <p:cNvPr id="6" name="Textfeld 5">
            <a:extLst>
              <a:ext uri="{FF2B5EF4-FFF2-40B4-BE49-F238E27FC236}">
                <a16:creationId xmlns:a16="http://schemas.microsoft.com/office/drawing/2014/main" id="{A0D8425B-6B51-D00A-5138-7F9D0E948EDA}"/>
              </a:ext>
            </a:extLst>
          </p:cNvPr>
          <p:cNvSpPr txBox="1"/>
          <p:nvPr/>
        </p:nvSpPr>
        <p:spPr>
          <a:xfrm>
            <a:off x="3042321" y="3196066"/>
            <a:ext cx="140210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Lo-Ruchama</a:t>
            </a:r>
            <a:endParaRPr lang="de-CH" sz="2000" dirty="0"/>
          </a:p>
        </p:txBody>
      </p:sp>
      <p:sp>
        <p:nvSpPr>
          <p:cNvPr id="7" name="Textfeld 6">
            <a:extLst>
              <a:ext uri="{FF2B5EF4-FFF2-40B4-BE49-F238E27FC236}">
                <a16:creationId xmlns:a16="http://schemas.microsoft.com/office/drawing/2014/main" id="{A19A1B8A-A822-0DAD-6610-D869E6D476B0}"/>
              </a:ext>
            </a:extLst>
          </p:cNvPr>
          <p:cNvSpPr txBox="1"/>
          <p:nvPr/>
        </p:nvSpPr>
        <p:spPr>
          <a:xfrm>
            <a:off x="4544901" y="3190345"/>
            <a:ext cx="1066733" cy="369332"/>
          </a:xfrm>
          <a:prstGeom prst="rect">
            <a:avLst/>
          </a:prstGeom>
          <a:noFill/>
          <a:ln>
            <a:solidFill>
              <a:schemeClr val="tx1"/>
            </a:solidFill>
          </a:ln>
        </p:spPr>
        <p:txBody>
          <a:bodyPr wrap="square">
            <a:spAutoFit/>
          </a:bodyPr>
          <a:lstStyle/>
          <a:p>
            <a:r>
              <a:rPr lang="de-DE" dirty="0">
                <a:ln w="0"/>
                <a:effectLst>
                  <a:outerShdw blurRad="38100" dist="19050" dir="2700000" algn="tl" rotWithShape="0">
                    <a:schemeClr val="dk1">
                      <a:alpha val="40000"/>
                    </a:schemeClr>
                  </a:outerShdw>
                </a:effectLst>
              </a:rPr>
              <a:t>Lo-Ammi</a:t>
            </a:r>
            <a:endParaRPr lang="de-CH" dirty="0"/>
          </a:p>
        </p:txBody>
      </p:sp>
      <p:sp>
        <p:nvSpPr>
          <p:cNvPr id="4" name="Textfeld 3">
            <a:extLst>
              <a:ext uri="{FF2B5EF4-FFF2-40B4-BE49-F238E27FC236}">
                <a16:creationId xmlns:a16="http://schemas.microsoft.com/office/drawing/2014/main" id="{C59220FC-DEEA-7633-E57F-8876E5F76C01}"/>
              </a:ext>
            </a:extLst>
          </p:cNvPr>
          <p:cNvSpPr txBox="1"/>
          <p:nvPr/>
        </p:nvSpPr>
        <p:spPr>
          <a:xfrm>
            <a:off x="538443" y="1246834"/>
            <a:ext cx="1272208" cy="861774"/>
          </a:xfrm>
          <a:custGeom>
            <a:avLst/>
            <a:gdLst>
              <a:gd name="connsiteX0" fmla="*/ 0 w 1272208"/>
              <a:gd name="connsiteY0" fmla="*/ 0 h 861774"/>
              <a:gd name="connsiteX1" fmla="*/ 411347 w 1272208"/>
              <a:gd name="connsiteY1" fmla="*/ 0 h 861774"/>
              <a:gd name="connsiteX2" fmla="*/ 797250 w 1272208"/>
              <a:gd name="connsiteY2" fmla="*/ 0 h 861774"/>
              <a:gd name="connsiteX3" fmla="*/ 1272208 w 1272208"/>
              <a:gd name="connsiteY3" fmla="*/ 0 h 861774"/>
              <a:gd name="connsiteX4" fmla="*/ 1272208 w 1272208"/>
              <a:gd name="connsiteY4" fmla="*/ 422269 h 861774"/>
              <a:gd name="connsiteX5" fmla="*/ 1272208 w 1272208"/>
              <a:gd name="connsiteY5" fmla="*/ 861774 h 861774"/>
              <a:gd name="connsiteX6" fmla="*/ 873583 w 1272208"/>
              <a:gd name="connsiteY6" fmla="*/ 861774 h 861774"/>
              <a:gd name="connsiteX7" fmla="*/ 474958 w 1272208"/>
              <a:gd name="connsiteY7" fmla="*/ 861774 h 861774"/>
              <a:gd name="connsiteX8" fmla="*/ 0 w 1272208"/>
              <a:gd name="connsiteY8" fmla="*/ 861774 h 861774"/>
              <a:gd name="connsiteX9" fmla="*/ 0 w 1272208"/>
              <a:gd name="connsiteY9" fmla="*/ 456740 h 861774"/>
              <a:gd name="connsiteX10" fmla="*/ 0 w 1272208"/>
              <a:gd name="connsiteY10" fmla="*/ 0 h 861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72208" h="861774" extrusionOk="0">
                <a:moveTo>
                  <a:pt x="0" y="0"/>
                </a:moveTo>
                <a:cubicBezTo>
                  <a:pt x="205353" y="-5547"/>
                  <a:pt x="217204" y="12183"/>
                  <a:pt x="411347" y="0"/>
                </a:cubicBezTo>
                <a:cubicBezTo>
                  <a:pt x="605490" y="-12183"/>
                  <a:pt x="606350" y="30226"/>
                  <a:pt x="797250" y="0"/>
                </a:cubicBezTo>
                <a:cubicBezTo>
                  <a:pt x="988150" y="-30226"/>
                  <a:pt x="1139736" y="55629"/>
                  <a:pt x="1272208" y="0"/>
                </a:cubicBezTo>
                <a:cubicBezTo>
                  <a:pt x="1274246" y="210430"/>
                  <a:pt x="1245164" y="267272"/>
                  <a:pt x="1272208" y="422269"/>
                </a:cubicBezTo>
                <a:cubicBezTo>
                  <a:pt x="1299252" y="577266"/>
                  <a:pt x="1223285" y="645246"/>
                  <a:pt x="1272208" y="861774"/>
                </a:cubicBezTo>
                <a:cubicBezTo>
                  <a:pt x="1148522" y="889453"/>
                  <a:pt x="977290" y="850345"/>
                  <a:pt x="873583" y="861774"/>
                </a:cubicBezTo>
                <a:cubicBezTo>
                  <a:pt x="769877" y="873203"/>
                  <a:pt x="588063" y="853519"/>
                  <a:pt x="474958" y="861774"/>
                </a:cubicBezTo>
                <a:cubicBezTo>
                  <a:pt x="361853" y="870029"/>
                  <a:pt x="217241" y="819807"/>
                  <a:pt x="0" y="861774"/>
                </a:cubicBezTo>
                <a:cubicBezTo>
                  <a:pt x="-36709" y="719421"/>
                  <a:pt x="25338" y="552177"/>
                  <a:pt x="0" y="456740"/>
                </a:cubicBezTo>
                <a:cubicBezTo>
                  <a:pt x="-25338" y="361303"/>
                  <a:pt x="27255" y="226316"/>
                  <a:pt x="0" y="0"/>
                </a:cubicBezTo>
                <a:close/>
              </a:path>
            </a:pathLst>
          </a:custGeom>
          <a:noFill/>
          <a:ln cmpd="thickThin">
            <a:noFill/>
            <a:prstDash val="sysDash"/>
            <a:miter lim="800000"/>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de-DE" dirty="0">
                <a:ln w="0"/>
                <a:effectLst>
                  <a:outerShdw blurRad="38100" dist="19050" dir="2700000" algn="tl" rotWithShape="0">
                    <a:schemeClr val="dk1">
                      <a:alpha val="40000"/>
                    </a:schemeClr>
                  </a:outerShdw>
                </a:effectLst>
              </a:rPr>
              <a:t>Botschaft               </a:t>
            </a:r>
          </a:p>
          <a:p>
            <a:r>
              <a:rPr lang="de-DE" dirty="0">
                <a:ln w="0"/>
                <a:effectLst>
                  <a:outerShdw blurRad="38100" dist="19050" dir="2700000" algn="tl" rotWithShape="0">
                    <a:schemeClr val="dk1">
                      <a:alpha val="40000"/>
                    </a:schemeClr>
                  </a:outerShdw>
                </a:effectLst>
              </a:rPr>
              <a:t>von Hosea</a:t>
            </a:r>
          </a:p>
          <a:p>
            <a:r>
              <a:rPr lang="de-DE" sz="1400" dirty="0">
                <a:ln w="0"/>
                <a:effectLst>
                  <a:outerShdw blurRad="38100" dist="19050" dir="2700000" algn="tl" rotWithShape="0">
                    <a:schemeClr val="dk1">
                      <a:alpha val="40000"/>
                    </a:schemeClr>
                  </a:outerShdw>
                </a:effectLst>
              </a:rPr>
              <a:t>(ca. 790 – 730)</a:t>
            </a:r>
            <a:endParaRPr lang="de-CH" sz="1400" dirty="0"/>
          </a:p>
        </p:txBody>
      </p:sp>
      <p:sp>
        <p:nvSpPr>
          <p:cNvPr id="16" name="Textfeld 15">
            <a:extLst>
              <a:ext uri="{FF2B5EF4-FFF2-40B4-BE49-F238E27FC236}">
                <a16:creationId xmlns:a16="http://schemas.microsoft.com/office/drawing/2014/main" id="{15F583F2-57D6-5562-701D-D2083EF3DE5E}"/>
              </a:ext>
            </a:extLst>
          </p:cNvPr>
          <p:cNvSpPr txBox="1"/>
          <p:nvPr/>
        </p:nvSpPr>
        <p:spPr>
          <a:xfrm>
            <a:off x="7846163" y="3117561"/>
            <a:ext cx="1124541"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Endzeit</a:t>
            </a:r>
          </a:p>
          <a:p>
            <a:pPr algn="ctr"/>
            <a:r>
              <a:rPr lang="de-DE" sz="1600" dirty="0">
                <a:ln w="0"/>
                <a:effectLst>
                  <a:outerShdw blurRad="38100" dist="19050" dir="2700000" algn="tl" rotWithShape="0">
                    <a:schemeClr val="dk1">
                      <a:alpha val="40000"/>
                    </a:schemeClr>
                  </a:outerShdw>
                </a:effectLst>
              </a:rPr>
              <a:t>(Rückkehr der Juden)</a:t>
            </a:r>
            <a:endParaRPr lang="de-CH" sz="1600" dirty="0"/>
          </a:p>
        </p:txBody>
      </p:sp>
      <p:cxnSp>
        <p:nvCxnSpPr>
          <p:cNvPr id="18" name="Gerader Verbinder 17">
            <a:extLst>
              <a:ext uri="{FF2B5EF4-FFF2-40B4-BE49-F238E27FC236}">
                <a16:creationId xmlns:a16="http://schemas.microsoft.com/office/drawing/2014/main" id="{39DB1005-5C21-825E-78D4-91FBC7DF5B93}"/>
              </a:ext>
            </a:extLst>
          </p:cNvPr>
          <p:cNvCxnSpPr/>
          <p:nvPr/>
        </p:nvCxnSpPr>
        <p:spPr>
          <a:xfrm>
            <a:off x="9541561" y="2692084"/>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CD8986CC-DE43-6EBE-4977-ABE66C2B7555}"/>
              </a:ext>
            </a:extLst>
          </p:cNvPr>
          <p:cNvCxnSpPr/>
          <p:nvPr/>
        </p:nvCxnSpPr>
        <p:spPr>
          <a:xfrm>
            <a:off x="10182399" y="2691130"/>
            <a:ext cx="0" cy="32373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feil: nach oben 19">
            <a:extLst>
              <a:ext uri="{FF2B5EF4-FFF2-40B4-BE49-F238E27FC236}">
                <a16:creationId xmlns:a16="http://schemas.microsoft.com/office/drawing/2014/main" id="{22FFDF02-5214-1C63-BC51-5ACE6A7B4167}"/>
              </a:ext>
            </a:extLst>
          </p:cNvPr>
          <p:cNvSpPr/>
          <p:nvPr/>
        </p:nvSpPr>
        <p:spPr>
          <a:xfrm>
            <a:off x="9325744" y="1930074"/>
            <a:ext cx="85164" cy="749696"/>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1" name="Pfeil: 180-Grad 20">
            <a:extLst>
              <a:ext uri="{FF2B5EF4-FFF2-40B4-BE49-F238E27FC236}">
                <a16:creationId xmlns:a16="http://schemas.microsoft.com/office/drawing/2014/main" id="{08340BD1-AADF-0178-9978-A257C42CD5E2}"/>
              </a:ext>
            </a:extLst>
          </p:cNvPr>
          <p:cNvSpPr/>
          <p:nvPr/>
        </p:nvSpPr>
        <p:spPr>
          <a:xfrm rot="10800000" flipH="1">
            <a:off x="9271776" y="1157370"/>
            <a:ext cx="227180" cy="761054"/>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a:solidFill>
                <a:schemeClr val="tx1"/>
              </a:solidFill>
            </a:endParaRPr>
          </a:p>
        </p:txBody>
      </p:sp>
      <p:sp>
        <p:nvSpPr>
          <p:cNvPr id="22" name="Textfeld 21">
            <a:extLst>
              <a:ext uri="{FF2B5EF4-FFF2-40B4-BE49-F238E27FC236}">
                <a16:creationId xmlns:a16="http://schemas.microsoft.com/office/drawing/2014/main" id="{D31A465C-FE6A-6B1F-7C88-C3473FFF8581}"/>
              </a:ext>
            </a:extLst>
          </p:cNvPr>
          <p:cNvSpPr txBox="1"/>
          <p:nvPr/>
        </p:nvSpPr>
        <p:spPr>
          <a:xfrm>
            <a:off x="10238721" y="2681886"/>
            <a:ext cx="1852962" cy="338554"/>
          </a:xfrm>
          <a:prstGeom prst="rect">
            <a:avLst/>
          </a:prstGeom>
          <a:solidFill>
            <a:schemeClr val="accent6">
              <a:lumMod val="60000"/>
              <a:lumOff val="40000"/>
            </a:schemeClr>
          </a:solidFill>
          <a:ln>
            <a:solidFill>
              <a:schemeClr val="tx1"/>
            </a:solidFill>
          </a:ln>
        </p:spPr>
        <p:txBody>
          <a:bodyPr wrap="square">
            <a:spAutoFit/>
          </a:bodyPr>
          <a:lstStyle/>
          <a:p>
            <a:r>
              <a:rPr lang="de-DE" sz="1600" dirty="0">
                <a:ln w="0"/>
                <a:effectLst>
                  <a:outerShdw blurRad="38100" dist="19050" dir="2700000" algn="tl" rotWithShape="0">
                    <a:schemeClr val="dk1">
                      <a:alpha val="40000"/>
                    </a:schemeClr>
                  </a:outerShdw>
                </a:effectLst>
              </a:rPr>
              <a:t>1000-Jähriges Reich</a:t>
            </a:r>
            <a:endParaRPr lang="de-CH" sz="1600" dirty="0"/>
          </a:p>
        </p:txBody>
      </p:sp>
      <p:sp>
        <p:nvSpPr>
          <p:cNvPr id="23" name="Textfeld 22">
            <a:extLst>
              <a:ext uri="{FF2B5EF4-FFF2-40B4-BE49-F238E27FC236}">
                <a16:creationId xmlns:a16="http://schemas.microsoft.com/office/drawing/2014/main" id="{89B29C9E-FE81-7E4E-04D4-F6E53424D0C3}"/>
              </a:ext>
            </a:extLst>
          </p:cNvPr>
          <p:cNvSpPr txBox="1"/>
          <p:nvPr/>
        </p:nvSpPr>
        <p:spPr>
          <a:xfrm>
            <a:off x="9256019" y="3117226"/>
            <a:ext cx="1442727" cy="861774"/>
          </a:xfrm>
          <a:prstGeom prst="rect">
            <a:avLst/>
          </a:prstGeom>
          <a:noFill/>
          <a:ln>
            <a:solidFill>
              <a:schemeClr val="tx1"/>
            </a:solidFill>
          </a:ln>
        </p:spPr>
        <p:txBody>
          <a:bodyPr wrap="square">
            <a:spAutoFit/>
          </a:bodyPr>
          <a:lstStyle/>
          <a:p>
            <a:pPr algn="ctr"/>
            <a:r>
              <a:rPr lang="de-DE" dirty="0">
                <a:ln w="0"/>
                <a:effectLst>
                  <a:outerShdw blurRad="38100" dist="19050" dir="2700000" algn="tl" rotWithShape="0">
                    <a:schemeClr val="dk1">
                      <a:alpha val="40000"/>
                    </a:schemeClr>
                  </a:outerShdw>
                </a:effectLst>
              </a:rPr>
              <a:t>Trübsalszeit</a:t>
            </a:r>
          </a:p>
          <a:p>
            <a:pPr algn="ctr"/>
            <a:r>
              <a:rPr lang="de-DE" sz="1600" dirty="0">
                <a:ln w="0"/>
                <a:effectLst>
                  <a:outerShdw blurRad="38100" dist="19050" dir="2700000" algn="tl" rotWithShape="0">
                    <a:schemeClr val="dk1">
                      <a:alpha val="40000"/>
                    </a:schemeClr>
                  </a:outerShdw>
                </a:effectLst>
              </a:rPr>
              <a:t>(70 Jahrwoche Daniels)</a:t>
            </a:r>
            <a:endParaRPr lang="de-CH" sz="1600" dirty="0"/>
          </a:p>
        </p:txBody>
      </p:sp>
      <p:sp>
        <p:nvSpPr>
          <p:cNvPr id="24" name="Pfeil: nach oben 23">
            <a:extLst>
              <a:ext uri="{FF2B5EF4-FFF2-40B4-BE49-F238E27FC236}">
                <a16:creationId xmlns:a16="http://schemas.microsoft.com/office/drawing/2014/main" id="{DA37DDEC-6D83-EB78-4555-657E57E2054E}"/>
              </a:ext>
            </a:extLst>
          </p:cNvPr>
          <p:cNvSpPr/>
          <p:nvPr/>
        </p:nvSpPr>
        <p:spPr>
          <a:xfrm rot="10800000">
            <a:off x="10022448" y="1465312"/>
            <a:ext cx="314228" cy="1205022"/>
          </a:xfrm>
          <a:prstGeom prst="upArrow">
            <a:avLst/>
          </a:prstGeom>
          <a:solidFill>
            <a:schemeClr val="accent6">
              <a:lumMod val="40000"/>
              <a:lumOff val="6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5" name="Textfeld 24">
            <a:extLst>
              <a:ext uri="{FF2B5EF4-FFF2-40B4-BE49-F238E27FC236}">
                <a16:creationId xmlns:a16="http://schemas.microsoft.com/office/drawing/2014/main" id="{BB256934-B74C-6B31-0870-9ADD418456E4}"/>
              </a:ext>
            </a:extLst>
          </p:cNvPr>
          <p:cNvSpPr txBox="1"/>
          <p:nvPr/>
        </p:nvSpPr>
        <p:spPr>
          <a:xfrm>
            <a:off x="8163869" y="1809093"/>
            <a:ext cx="1279019" cy="369332"/>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Entrückung</a:t>
            </a:r>
            <a:endParaRPr lang="de-DE" sz="1400" dirty="0">
              <a:ln w="0"/>
              <a:effectLst>
                <a:outerShdw blurRad="38100" dist="19050" dir="2700000" algn="tl" rotWithShape="0">
                  <a:schemeClr val="dk1">
                    <a:alpha val="40000"/>
                  </a:schemeClr>
                </a:outerShdw>
              </a:effectLst>
            </a:endParaRPr>
          </a:p>
        </p:txBody>
      </p:sp>
      <p:sp>
        <p:nvSpPr>
          <p:cNvPr id="26" name="Textfeld 25">
            <a:extLst>
              <a:ext uri="{FF2B5EF4-FFF2-40B4-BE49-F238E27FC236}">
                <a16:creationId xmlns:a16="http://schemas.microsoft.com/office/drawing/2014/main" id="{DB1F71A2-07D0-7937-56FA-9BA96DC984D2}"/>
              </a:ext>
            </a:extLst>
          </p:cNvPr>
          <p:cNvSpPr txBox="1"/>
          <p:nvPr/>
        </p:nvSpPr>
        <p:spPr>
          <a:xfrm>
            <a:off x="9541561" y="883795"/>
            <a:ext cx="1887842" cy="646331"/>
          </a:xfrm>
          <a:prstGeom prst="rect">
            <a:avLst/>
          </a:prstGeom>
          <a:noFill/>
          <a:ln>
            <a:noFill/>
          </a:ln>
        </p:spPr>
        <p:txBody>
          <a:bodyPr wrap="square">
            <a:spAutoFit/>
          </a:bodyPr>
          <a:lstStyle/>
          <a:p>
            <a:r>
              <a:rPr lang="de-DE" dirty="0">
                <a:ln w="0"/>
                <a:effectLst>
                  <a:outerShdw blurRad="38100" dist="19050" dir="2700000" algn="tl" rotWithShape="0">
                    <a:schemeClr val="dk1">
                      <a:alpha val="40000"/>
                    </a:schemeClr>
                  </a:outerShdw>
                </a:effectLst>
              </a:rPr>
              <a:t>Zweites Kommen von </a:t>
            </a:r>
            <a:r>
              <a:rPr lang="de-CH" dirty="0">
                <a:ln w="0"/>
                <a:effectLst>
                  <a:outerShdw blurRad="38100" dist="19050" dir="2700000" algn="tl" rotWithShape="0">
                    <a:schemeClr val="dk1">
                      <a:alpha val="40000"/>
                    </a:schemeClr>
                  </a:outerShdw>
                </a:effectLst>
              </a:rPr>
              <a:t>Jesus Christus</a:t>
            </a:r>
            <a:endParaRPr lang="de-DE" dirty="0">
              <a:ln w="0"/>
              <a:effectLst>
                <a:outerShdw blurRad="38100" dist="19050" dir="2700000" algn="tl" rotWithShape="0">
                  <a:schemeClr val="dk1">
                    <a:alpha val="40000"/>
                  </a:schemeClr>
                </a:outerShdw>
              </a:effectLst>
            </a:endParaRPr>
          </a:p>
        </p:txBody>
      </p:sp>
      <p:pic>
        <p:nvPicPr>
          <p:cNvPr id="33" name="Grafik 32" descr="Waage der Justitia mit einfarbiger Füllung">
            <a:extLst>
              <a:ext uri="{FF2B5EF4-FFF2-40B4-BE49-F238E27FC236}">
                <a16:creationId xmlns:a16="http://schemas.microsoft.com/office/drawing/2014/main" id="{311FFFEE-A145-0848-53C9-440F9EFAFD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49066" y="2188115"/>
            <a:ext cx="826929" cy="826929"/>
          </a:xfrm>
          <a:prstGeom prst="rect">
            <a:avLst/>
          </a:prstGeom>
        </p:spPr>
      </p:pic>
      <p:pic>
        <p:nvPicPr>
          <p:cNvPr id="1026" name="Picture 2" descr="Kirche entdecken | Das Kreuz">
            <a:extLst>
              <a:ext uri="{FF2B5EF4-FFF2-40B4-BE49-F238E27FC236}">
                <a16:creationId xmlns:a16="http://schemas.microsoft.com/office/drawing/2014/main" id="{8C33ED29-6FC3-D135-1E6F-DA94B4DBC8A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0461" t="17610" r="26410" b="13101"/>
          <a:stretch/>
        </p:blipFill>
        <p:spPr bwMode="auto">
          <a:xfrm>
            <a:off x="6161514" y="2274643"/>
            <a:ext cx="672101" cy="94116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4" name="Pfeil: nach oben 33">
            <a:extLst>
              <a:ext uri="{FF2B5EF4-FFF2-40B4-BE49-F238E27FC236}">
                <a16:creationId xmlns:a16="http://schemas.microsoft.com/office/drawing/2014/main" id="{908F771B-0D7C-C461-B278-E53F7738ACDF}"/>
              </a:ext>
            </a:extLst>
          </p:cNvPr>
          <p:cNvSpPr/>
          <p:nvPr/>
        </p:nvSpPr>
        <p:spPr>
          <a:xfrm>
            <a:off x="6727703" y="1347537"/>
            <a:ext cx="120671" cy="1329726"/>
          </a:xfrm>
          <a:prstGeom prst="upArrow">
            <a:avLst/>
          </a:prstGeom>
          <a:solidFill>
            <a:schemeClr val="accent1"/>
          </a:solid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10" name="Rechteck 9">
            <a:extLst>
              <a:ext uri="{FF2B5EF4-FFF2-40B4-BE49-F238E27FC236}">
                <a16:creationId xmlns:a16="http://schemas.microsoft.com/office/drawing/2014/main" id="{14B88B72-1A80-D5AD-80AF-B0353530E0F3}"/>
              </a:ext>
            </a:extLst>
          </p:cNvPr>
          <p:cNvSpPr/>
          <p:nvPr/>
        </p:nvSpPr>
        <p:spPr>
          <a:xfrm>
            <a:off x="1343723" y="4484259"/>
            <a:ext cx="9141759" cy="1938992"/>
          </a:xfrm>
          <a:prstGeom prst="rect">
            <a:avLst/>
          </a:prstGeom>
        </p:spPr>
        <p:txBody>
          <a:bodyPr wrap="square">
            <a:spAutoFit/>
          </a:bodyPr>
          <a:lstStyle/>
          <a:p>
            <a:r>
              <a:rPr lang="de-CH" sz="3000" dirty="0"/>
              <a:t>"Und sie entwöhnte Lo-Ruchama. Und sie wurde schwanger und gebar einen Sohn. Und er sprach: Gib ihm den Namen Lo-Ammi; denn ihr seid nicht mein Volk, und ich will nicht euer sein."</a:t>
            </a:r>
            <a:r>
              <a:rPr lang="de-CH" sz="3000" b="1" dirty="0"/>
              <a:t> (1,8-9)</a:t>
            </a:r>
            <a:endParaRPr lang="de-CH" sz="3000" dirty="0"/>
          </a:p>
        </p:txBody>
      </p:sp>
    </p:spTree>
    <p:extLst>
      <p:ext uri="{BB962C8B-B14F-4D97-AF65-F5344CB8AC3E}">
        <p14:creationId xmlns:p14="http://schemas.microsoft.com/office/powerpoint/2010/main" val="240807437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2093</Words>
  <Application>Microsoft Office PowerPoint</Application>
  <PresentationFormat>Breitbild</PresentationFormat>
  <Paragraphs>203</Paragraphs>
  <Slides>25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Calibri Light</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Mätthu</dc:creator>
  <cp:keywords>Altes Testament, kleinen Propheten, Hosea, Israel, Treue Gottes</cp:keywords>
  <cp:lastModifiedBy>David Briggeler</cp:lastModifiedBy>
  <cp:revision>30</cp:revision>
  <dcterms:created xsi:type="dcterms:W3CDTF">2021-02-04T12:45:11Z</dcterms:created>
  <dcterms:modified xsi:type="dcterms:W3CDTF">2024-05-04T11:50:41Z</dcterms:modified>
  <cp:category>Altes Testament, kleinen Propheten, Hosea, Israel, Treue Gottes</cp:category>
</cp:coreProperties>
</file>