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53" r:id="rId2"/>
    <p:sldId id="741" r:id="rId3"/>
    <p:sldId id="752" r:id="rId4"/>
    <p:sldId id="773" r:id="rId5"/>
    <p:sldId id="753" r:id="rId6"/>
    <p:sldId id="754" r:id="rId7"/>
    <p:sldId id="755" r:id="rId8"/>
    <p:sldId id="756" r:id="rId9"/>
    <p:sldId id="751" r:id="rId10"/>
    <p:sldId id="260" r:id="rId11"/>
    <p:sldId id="759" r:id="rId12"/>
    <p:sldId id="760" r:id="rId13"/>
    <p:sldId id="772" r:id="rId14"/>
    <p:sldId id="256" r:id="rId15"/>
    <p:sldId id="758" r:id="rId16"/>
    <p:sldId id="763" r:id="rId17"/>
    <p:sldId id="762" r:id="rId18"/>
    <p:sldId id="757" r:id="rId19"/>
    <p:sldId id="764" r:id="rId20"/>
    <p:sldId id="765" r:id="rId21"/>
    <p:sldId id="766" r:id="rId22"/>
    <p:sldId id="768" r:id="rId23"/>
    <p:sldId id="769" r:id="rId24"/>
    <p:sldId id="770" r:id="rId25"/>
    <p:sldId id="774" r:id="rId26"/>
    <p:sldId id="771" r:id="rId27"/>
    <p:sldId id="775" r:id="rId28"/>
    <p:sldId id="739" r:id="rId29"/>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a:srgbClr val="FFFBA3"/>
    <a:srgbClr val="D5F7FF"/>
    <a:srgbClr val="A4EDFE"/>
    <a:srgbClr val="000000"/>
    <a:srgbClr val="FFFBB3"/>
    <a:srgbClr val="3B3838"/>
    <a:srgbClr val="59595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67" d="100"/>
          <a:sy n="67" d="100"/>
        </p:scale>
        <p:origin x="64" y="2116"/>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04.04.2023</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04.04.2023</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04.04.2023</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04.04.2023</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04.04.2023</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04.04.2023</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04.04.2023</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04.04.2023</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04.04.2023</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04.04.2023</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04.04.2023</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04.04.2023</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04.04.2023</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46DBD84-B470-9AC1-DBB3-823020757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071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FBE2778-992A-990A-4122-CFED7FC59403}"/>
              </a:ext>
            </a:extLst>
          </p:cNvPr>
          <p:cNvPicPr>
            <a:picLocks noChangeAspect="1"/>
          </p:cNvPicPr>
          <p:nvPr/>
        </p:nvPicPr>
        <p:blipFill>
          <a:blip r:embed="rId2"/>
          <a:stretch>
            <a:fillRect/>
          </a:stretch>
        </p:blipFill>
        <p:spPr>
          <a:xfrm>
            <a:off x="152801" y="1035307"/>
            <a:ext cx="10313815" cy="5642998"/>
          </a:xfrm>
          <a:prstGeom prst="rect">
            <a:avLst/>
          </a:prstGeom>
        </p:spPr>
      </p:pic>
      <p:sp>
        <p:nvSpPr>
          <p:cNvPr id="2" name="Textfeld 1">
            <a:extLst>
              <a:ext uri="{FF2B5EF4-FFF2-40B4-BE49-F238E27FC236}">
                <a16:creationId xmlns:a16="http://schemas.microsoft.com/office/drawing/2014/main" id="{AE74419D-EA04-671B-A457-52A1DC7BFA3C}"/>
              </a:ext>
            </a:extLst>
          </p:cNvPr>
          <p:cNvSpPr txBox="1"/>
          <p:nvPr/>
        </p:nvSpPr>
        <p:spPr>
          <a:xfrm>
            <a:off x="831795" y="327321"/>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Übersicht</a:t>
            </a:r>
          </a:p>
        </p:txBody>
      </p:sp>
      <p:sp>
        <p:nvSpPr>
          <p:cNvPr id="3" name="Rechteck 2">
            <a:extLst>
              <a:ext uri="{FF2B5EF4-FFF2-40B4-BE49-F238E27FC236}">
                <a16:creationId xmlns:a16="http://schemas.microsoft.com/office/drawing/2014/main" id="{4BF33734-A3C3-7CF5-4B74-E364829DD994}"/>
              </a:ext>
            </a:extLst>
          </p:cNvPr>
          <p:cNvSpPr/>
          <p:nvPr/>
        </p:nvSpPr>
        <p:spPr>
          <a:xfrm>
            <a:off x="2797791" y="891706"/>
            <a:ext cx="8025601" cy="5759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406883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FBE2778-992A-990A-4122-CFED7FC59403}"/>
              </a:ext>
            </a:extLst>
          </p:cNvPr>
          <p:cNvPicPr>
            <a:picLocks noChangeAspect="1"/>
          </p:cNvPicPr>
          <p:nvPr/>
        </p:nvPicPr>
        <p:blipFill>
          <a:blip r:embed="rId2"/>
          <a:stretch>
            <a:fillRect/>
          </a:stretch>
        </p:blipFill>
        <p:spPr>
          <a:xfrm>
            <a:off x="152801" y="1035307"/>
            <a:ext cx="10313815" cy="5642998"/>
          </a:xfrm>
          <a:prstGeom prst="rect">
            <a:avLst/>
          </a:prstGeom>
        </p:spPr>
      </p:pic>
      <p:sp>
        <p:nvSpPr>
          <p:cNvPr id="2" name="Textfeld 1">
            <a:extLst>
              <a:ext uri="{FF2B5EF4-FFF2-40B4-BE49-F238E27FC236}">
                <a16:creationId xmlns:a16="http://schemas.microsoft.com/office/drawing/2014/main" id="{AE74419D-EA04-671B-A457-52A1DC7BFA3C}"/>
              </a:ext>
            </a:extLst>
          </p:cNvPr>
          <p:cNvSpPr txBox="1"/>
          <p:nvPr/>
        </p:nvSpPr>
        <p:spPr>
          <a:xfrm>
            <a:off x="818147" y="327321"/>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Übersicht</a:t>
            </a:r>
          </a:p>
        </p:txBody>
      </p:sp>
      <p:sp>
        <p:nvSpPr>
          <p:cNvPr id="3" name="Rechteck 2">
            <a:extLst>
              <a:ext uri="{FF2B5EF4-FFF2-40B4-BE49-F238E27FC236}">
                <a16:creationId xmlns:a16="http://schemas.microsoft.com/office/drawing/2014/main" id="{4BF33734-A3C3-7CF5-4B74-E364829DD994}"/>
              </a:ext>
            </a:extLst>
          </p:cNvPr>
          <p:cNvSpPr/>
          <p:nvPr/>
        </p:nvSpPr>
        <p:spPr>
          <a:xfrm>
            <a:off x="4840406" y="891706"/>
            <a:ext cx="5969338" cy="5759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hteck 4">
            <a:extLst>
              <a:ext uri="{FF2B5EF4-FFF2-40B4-BE49-F238E27FC236}">
                <a16:creationId xmlns:a16="http://schemas.microsoft.com/office/drawing/2014/main" id="{0A6F91DE-1893-A071-E184-16DE435DE03F}"/>
              </a:ext>
            </a:extLst>
          </p:cNvPr>
          <p:cNvSpPr/>
          <p:nvPr/>
        </p:nvSpPr>
        <p:spPr>
          <a:xfrm>
            <a:off x="4212610" y="1035307"/>
            <a:ext cx="2900866" cy="1194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90239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FBE2778-992A-990A-4122-CFED7FC59403}"/>
              </a:ext>
            </a:extLst>
          </p:cNvPr>
          <p:cNvPicPr>
            <a:picLocks noChangeAspect="1"/>
          </p:cNvPicPr>
          <p:nvPr/>
        </p:nvPicPr>
        <p:blipFill>
          <a:blip r:embed="rId2"/>
          <a:stretch>
            <a:fillRect/>
          </a:stretch>
        </p:blipFill>
        <p:spPr>
          <a:xfrm>
            <a:off x="152801" y="1035307"/>
            <a:ext cx="10313815" cy="5642998"/>
          </a:xfrm>
          <a:prstGeom prst="rect">
            <a:avLst/>
          </a:prstGeom>
        </p:spPr>
      </p:pic>
      <p:sp>
        <p:nvSpPr>
          <p:cNvPr id="2" name="Textfeld 1">
            <a:extLst>
              <a:ext uri="{FF2B5EF4-FFF2-40B4-BE49-F238E27FC236}">
                <a16:creationId xmlns:a16="http://schemas.microsoft.com/office/drawing/2014/main" id="{AE74419D-EA04-671B-A457-52A1DC7BFA3C}"/>
              </a:ext>
            </a:extLst>
          </p:cNvPr>
          <p:cNvSpPr txBox="1"/>
          <p:nvPr/>
        </p:nvSpPr>
        <p:spPr>
          <a:xfrm>
            <a:off x="796961" y="327321"/>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Übersicht</a:t>
            </a:r>
          </a:p>
        </p:txBody>
      </p:sp>
      <p:sp>
        <p:nvSpPr>
          <p:cNvPr id="3" name="Rechteck 2">
            <a:extLst>
              <a:ext uri="{FF2B5EF4-FFF2-40B4-BE49-F238E27FC236}">
                <a16:creationId xmlns:a16="http://schemas.microsoft.com/office/drawing/2014/main" id="{4BF33734-A3C3-7CF5-4B74-E364829DD994}"/>
              </a:ext>
            </a:extLst>
          </p:cNvPr>
          <p:cNvSpPr/>
          <p:nvPr/>
        </p:nvSpPr>
        <p:spPr>
          <a:xfrm>
            <a:off x="7485472" y="891706"/>
            <a:ext cx="3289828" cy="5759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hteck 4">
            <a:extLst>
              <a:ext uri="{FF2B5EF4-FFF2-40B4-BE49-F238E27FC236}">
                <a16:creationId xmlns:a16="http://schemas.microsoft.com/office/drawing/2014/main" id="{70AE53C0-DEDE-9421-5579-0A7BB9801EC5}"/>
              </a:ext>
            </a:extLst>
          </p:cNvPr>
          <p:cNvSpPr/>
          <p:nvPr/>
        </p:nvSpPr>
        <p:spPr>
          <a:xfrm>
            <a:off x="5460270" y="3350618"/>
            <a:ext cx="278676" cy="3308439"/>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17084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1BFA8BD-904B-8316-706A-E0F5A3BABA46}"/>
              </a:ext>
            </a:extLst>
          </p:cNvPr>
          <p:cNvPicPr>
            <a:picLocks noChangeAspect="1"/>
          </p:cNvPicPr>
          <p:nvPr/>
        </p:nvPicPr>
        <p:blipFill>
          <a:blip r:embed="rId2"/>
          <a:stretch>
            <a:fillRect/>
          </a:stretch>
        </p:blipFill>
        <p:spPr>
          <a:xfrm>
            <a:off x="0" y="120560"/>
            <a:ext cx="12192000" cy="6616879"/>
          </a:xfrm>
          <a:prstGeom prst="rect">
            <a:avLst/>
          </a:prstGeom>
        </p:spPr>
      </p:pic>
      <p:sp>
        <p:nvSpPr>
          <p:cNvPr id="2" name="Rechteck 1">
            <a:extLst>
              <a:ext uri="{FF2B5EF4-FFF2-40B4-BE49-F238E27FC236}">
                <a16:creationId xmlns:a16="http://schemas.microsoft.com/office/drawing/2014/main" id="{43A3DD79-3185-AF62-29E3-D378E789790F}"/>
              </a:ext>
            </a:extLst>
          </p:cNvPr>
          <p:cNvSpPr/>
          <p:nvPr/>
        </p:nvSpPr>
        <p:spPr>
          <a:xfrm>
            <a:off x="6305004" y="2812869"/>
            <a:ext cx="261258" cy="392457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74942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B02443D6-BC4F-291A-867C-776B3ED3D885}"/>
              </a:ext>
            </a:extLst>
          </p:cNvPr>
          <p:cNvSpPr txBox="1"/>
          <p:nvPr/>
        </p:nvSpPr>
        <p:spPr>
          <a:xfrm>
            <a:off x="1113183" y="514371"/>
            <a:ext cx="2537790" cy="646331"/>
          </a:xfrm>
          <a:prstGeom prst="rect">
            <a:avLst/>
          </a:prstGeom>
          <a:noFill/>
        </p:spPr>
        <p:txBody>
          <a:bodyPr wrap="square">
            <a:spAutoFit/>
          </a:bodyPr>
          <a:lstStyle/>
          <a:p>
            <a:pPr algn="ctr"/>
            <a:r>
              <a:rPr lang="de-CH" sz="1800" b="1" i="0" u="none" strike="noStrike" baseline="0" dirty="0">
                <a:latin typeface="Verdana-Bold"/>
              </a:rPr>
              <a:t>Vorbereitung</a:t>
            </a:r>
          </a:p>
          <a:p>
            <a:pPr algn="ctr"/>
            <a:r>
              <a:rPr lang="de-CH" dirty="0">
                <a:latin typeface="Verdana-Bold"/>
              </a:rPr>
              <a:t>Gott ordnet alles!</a:t>
            </a:r>
            <a:endParaRPr lang="de-CH" dirty="0"/>
          </a:p>
        </p:txBody>
      </p:sp>
      <p:sp>
        <p:nvSpPr>
          <p:cNvPr id="9" name="Textfeld 8">
            <a:extLst>
              <a:ext uri="{FF2B5EF4-FFF2-40B4-BE49-F238E27FC236}">
                <a16:creationId xmlns:a16="http://schemas.microsoft.com/office/drawing/2014/main" id="{4EDB9B22-239B-8E7D-4972-0F700F165B30}"/>
              </a:ext>
            </a:extLst>
          </p:cNvPr>
          <p:cNvSpPr txBox="1"/>
          <p:nvPr/>
        </p:nvSpPr>
        <p:spPr>
          <a:xfrm>
            <a:off x="1610140" y="1160702"/>
            <a:ext cx="1861930" cy="738664"/>
          </a:xfrm>
          <a:prstGeom prst="rect">
            <a:avLst/>
          </a:prstGeom>
          <a:noFill/>
        </p:spPr>
        <p:txBody>
          <a:bodyPr wrap="square">
            <a:spAutoFit/>
          </a:bodyPr>
          <a:lstStyle/>
          <a:p>
            <a:pPr algn="l"/>
            <a:r>
              <a:rPr lang="de-CH" sz="1400" b="0" i="0" u="none" strike="noStrike" baseline="0" dirty="0">
                <a:latin typeface="Verdana" panose="020B0604030504040204" pitchFamily="34" charset="0"/>
              </a:rPr>
              <a:t>-Organisation</a:t>
            </a:r>
          </a:p>
          <a:p>
            <a:pPr algn="l"/>
            <a:r>
              <a:rPr lang="de-CH" sz="1400" b="0" i="0" u="none" strike="noStrike" baseline="0" dirty="0">
                <a:latin typeface="Verdana" panose="020B0604030504040204" pitchFamily="34" charset="0"/>
              </a:rPr>
              <a:t>-Absonderung</a:t>
            </a:r>
          </a:p>
          <a:p>
            <a:pPr algn="l"/>
            <a:r>
              <a:rPr lang="de-CH" sz="1400" b="0" i="0" u="none" strike="noStrike" baseline="0" dirty="0">
                <a:latin typeface="Verdana" panose="020B0604030504040204" pitchFamily="34" charset="0"/>
              </a:rPr>
              <a:t>-Anweisungen</a:t>
            </a:r>
            <a:endParaRPr lang="de-CH" sz="1400" dirty="0"/>
          </a:p>
        </p:txBody>
      </p:sp>
      <p:sp>
        <p:nvSpPr>
          <p:cNvPr id="11" name="Textfeld 10">
            <a:extLst>
              <a:ext uri="{FF2B5EF4-FFF2-40B4-BE49-F238E27FC236}">
                <a16:creationId xmlns:a16="http://schemas.microsoft.com/office/drawing/2014/main" id="{EF29A7DA-1E0A-4942-59DC-DC70CFE1DD51}"/>
              </a:ext>
            </a:extLst>
          </p:cNvPr>
          <p:cNvSpPr txBox="1"/>
          <p:nvPr/>
        </p:nvSpPr>
        <p:spPr>
          <a:xfrm>
            <a:off x="1669773" y="2097942"/>
            <a:ext cx="1424609" cy="369332"/>
          </a:xfrm>
          <a:prstGeom prst="rect">
            <a:avLst/>
          </a:prstGeom>
          <a:noFill/>
        </p:spPr>
        <p:txBody>
          <a:bodyPr wrap="square">
            <a:spAutoFit/>
          </a:bodyPr>
          <a:lstStyle/>
          <a:p>
            <a:pPr algn="l"/>
            <a:r>
              <a:rPr lang="de-CH" sz="1800" b="0" i="0" u="none" strike="noStrike" baseline="0" dirty="0">
                <a:latin typeface="Verdana" panose="020B0604030504040204" pitchFamily="34" charset="0"/>
              </a:rPr>
              <a:t>Berg Sinai</a:t>
            </a:r>
            <a:endParaRPr lang="de-CH" dirty="0"/>
          </a:p>
        </p:txBody>
      </p:sp>
      <p:sp>
        <p:nvSpPr>
          <p:cNvPr id="12" name="Textfeld 11">
            <a:extLst>
              <a:ext uri="{FF2B5EF4-FFF2-40B4-BE49-F238E27FC236}">
                <a16:creationId xmlns:a16="http://schemas.microsoft.com/office/drawing/2014/main" id="{AB880D7A-B288-AAF5-24A1-F5C7DECED6F5}"/>
              </a:ext>
            </a:extLst>
          </p:cNvPr>
          <p:cNvSpPr txBox="1"/>
          <p:nvPr/>
        </p:nvSpPr>
        <p:spPr>
          <a:xfrm>
            <a:off x="4597895" y="3503202"/>
            <a:ext cx="2140226" cy="369332"/>
          </a:xfrm>
          <a:prstGeom prst="rect">
            <a:avLst/>
          </a:prstGeom>
          <a:noFill/>
        </p:spPr>
        <p:txBody>
          <a:bodyPr wrap="square">
            <a:spAutoFit/>
          </a:bodyPr>
          <a:lstStyle/>
          <a:p>
            <a:pPr algn="l"/>
            <a:r>
              <a:rPr lang="de-CH" sz="1800" b="0" i="0" u="none" strike="noStrike" baseline="0" dirty="0">
                <a:latin typeface="Verdana" panose="020B0604030504040204" pitchFamily="34" charset="0"/>
              </a:rPr>
              <a:t>Kadesch</a:t>
            </a:r>
            <a:r>
              <a:rPr lang="de-CH" dirty="0">
                <a:latin typeface="Verdana" panose="020B0604030504040204" pitchFamily="34" charset="0"/>
              </a:rPr>
              <a:t>-Barnea</a:t>
            </a:r>
            <a:endParaRPr lang="de-CH" dirty="0"/>
          </a:p>
        </p:txBody>
      </p:sp>
      <p:sp>
        <p:nvSpPr>
          <p:cNvPr id="13" name="Textfeld 12">
            <a:extLst>
              <a:ext uri="{FF2B5EF4-FFF2-40B4-BE49-F238E27FC236}">
                <a16:creationId xmlns:a16="http://schemas.microsoft.com/office/drawing/2014/main" id="{D671902B-87AC-000D-8DE7-F9AD7C3C8720}"/>
              </a:ext>
            </a:extLst>
          </p:cNvPr>
          <p:cNvSpPr txBox="1"/>
          <p:nvPr/>
        </p:nvSpPr>
        <p:spPr>
          <a:xfrm>
            <a:off x="7582711" y="4996615"/>
            <a:ext cx="987287" cy="369332"/>
          </a:xfrm>
          <a:prstGeom prst="rect">
            <a:avLst/>
          </a:prstGeom>
          <a:noFill/>
        </p:spPr>
        <p:txBody>
          <a:bodyPr wrap="square">
            <a:spAutoFit/>
          </a:bodyPr>
          <a:lstStyle/>
          <a:p>
            <a:pPr algn="l"/>
            <a:r>
              <a:rPr lang="de-DE" dirty="0">
                <a:latin typeface="Verdana" panose="020B0604030504040204" pitchFamily="34" charset="0"/>
              </a:rPr>
              <a:t>W</a:t>
            </a:r>
            <a:r>
              <a:rPr lang="de-CH" dirty="0">
                <a:latin typeface="Verdana" panose="020B0604030504040204" pitchFamily="34" charset="0"/>
              </a:rPr>
              <a:t>üste</a:t>
            </a:r>
            <a:endParaRPr lang="de-CH" dirty="0"/>
          </a:p>
        </p:txBody>
      </p:sp>
      <p:sp>
        <p:nvSpPr>
          <p:cNvPr id="14" name="Textfeld 13">
            <a:extLst>
              <a:ext uri="{FF2B5EF4-FFF2-40B4-BE49-F238E27FC236}">
                <a16:creationId xmlns:a16="http://schemas.microsoft.com/office/drawing/2014/main" id="{971AB423-88D5-2172-0987-BC0C0F7B221D}"/>
              </a:ext>
            </a:extLst>
          </p:cNvPr>
          <p:cNvSpPr txBox="1"/>
          <p:nvPr/>
        </p:nvSpPr>
        <p:spPr>
          <a:xfrm>
            <a:off x="3824553" y="1820943"/>
            <a:ext cx="3625711" cy="646331"/>
          </a:xfrm>
          <a:prstGeom prst="rect">
            <a:avLst/>
          </a:prstGeom>
          <a:noFill/>
        </p:spPr>
        <p:txBody>
          <a:bodyPr wrap="square">
            <a:spAutoFit/>
          </a:bodyPr>
          <a:lstStyle/>
          <a:p>
            <a:pPr algn="ctr"/>
            <a:r>
              <a:rPr lang="de-CH" sz="1800" b="1" i="0" u="none" strike="noStrike" baseline="0" dirty="0">
                <a:latin typeface="Verdana-Bold"/>
              </a:rPr>
              <a:t>Test</a:t>
            </a:r>
          </a:p>
          <a:p>
            <a:pPr algn="ctr"/>
            <a:r>
              <a:rPr lang="de-CH" dirty="0">
                <a:latin typeface="Verdana-Bold"/>
              </a:rPr>
              <a:t>Der Mensch verdirbt alles!</a:t>
            </a:r>
            <a:endParaRPr lang="de-CH" dirty="0"/>
          </a:p>
        </p:txBody>
      </p:sp>
      <p:sp>
        <p:nvSpPr>
          <p:cNvPr id="15" name="Textfeld 14">
            <a:extLst>
              <a:ext uri="{FF2B5EF4-FFF2-40B4-BE49-F238E27FC236}">
                <a16:creationId xmlns:a16="http://schemas.microsoft.com/office/drawing/2014/main" id="{AFF47AB1-B69D-7F90-3D58-2097C7DC0B31}"/>
              </a:ext>
            </a:extLst>
          </p:cNvPr>
          <p:cNvSpPr txBox="1"/>
          <p:nvPr/>
        </p:nvSpPr>
        <p:spPr>
          <a:xfrm>
            <a:off x="7379921" y="3539502"/>
            <a:ext cx="1139686" cy="369332"/>
          </a:xfrm>
          <a:prstGeom prst="rect">
            <a:avLst/>
          </a:prstGeom>
          <a:noFill/>
        </p:spPr>
        <p:txBody>
          <a:bodyPr wrap="square">
            <a:spAutoFit/>
          </a:bodyPr>
          <a:lstStyle/>
          <a:p>
            <a:r>
              <a:rPr lang="de-CH" sz="1800" b="1" i="0" u="none" strike="noStrike" baseline="0" dirty="0">
                <a:latin typeface="Verdana-Bold"/>
              </a:rPr>
              <a:t>Gericht</a:t>
            </a:r>
            <a:endParaRPr lang="de-CH" dirty="0"/>
          </a:p>
        </p:txBody>
      </p:sp>
      <p:sp>
        <p:nvSpPr>
          <p:cNvPr id="16" name="Textfeld 15">
            <a:extLst>
              <a:ext uri="{FF2B5EF4-FFF2-40B4-BE49-F238E27FC236}">
                <a16:creationId xmlns:a16="http://schemas.microsoft.com/office/drawing/2014/main" id="{EE02104E-075B-3791-AC74-D6425BCDEFAA}"/>
              </a:ext>
            </a:extLst>
          </p:cNvPr>
          <p:cNvSpPr txBox="1"/>
          <p:nvPr/>
        </p:nvSpPr>
        <p:spPr>
          <a:xfrm>
            <a:off x="4597895" y="2529953"/>
            <a:ext cx="1861930" cy="523220"/>
          </a:xfrm>
          <a:prstGeom prst="rect">
            <a:avLst/>
          </a:prstGeom>
          <a:noFill/>
        </p:spPr>
        <p:txBody>
          <a:bodyPr wrap="square">
            <a:spAutoFit/>
          </a:bodyPr>
          <a:lstStyle/>
          <a:p>
            <a:pPr algn="l"/>
            <a:r>
              <a:rPr lang="de-CH" sz="1400" b="0" i="0" u="none" strike="noStrike" baseline="0" dirty="0">
                <a:latin typeface="Verdana" panose="020B0604030504040204" pitchFamily="34" charset="0"/>
              </a:rPr>
              <a:t>-des Glaubens</a:t>
            </a:r>
          </a:p>
          <a:p>
            <a:pPr algn="l"/>
            <a:r>
              <a:rPr lang="de-CH" sz="1400" dirty="0">
                <a:latin typeface="Verdana" panose="020B0604030504040204" pitchFamily="34" charset="0"/>
              </a:rPr>
              <a:t>-des Gehorsams</a:t>
            </a:r>
            <a:endParaRPr lang="de-CH" sz="1400" b="0" i="0" u="none" strike="noStrike" baseline="0" dirty="0">
              <a:latin typeface="Verdana" panose="020B0604030504040204" pitchFamily="34" charset="0"/>
            </a:endParaRPr>
          </a:p>
        </p:txBody>
      </p:sp>
      <p:sp>
        <p:nvSpPr>
          <p:cNvPr id="17" name="Textfeld 16">
            <a:extLst>
              <a:ext uri="{FF2B5EF4-FFF2-40B4-BE49-F238E27FC236}">
                <a16:creationId xmlns:a16="http://schemas.microsoft.com/office/drawing/2014/main" id="{BE995A21-744C-C561-3DE6-99FEB8E1BC5A}"/>
              </a:ext>
            </a:extLst>
          </p:cNvPr>
          <p:cNvSpPr txBox="1"/>
          <p:nvPr/>
        </p:nvSpPr>
        <p:spPr>
          <a:xfrm>
            <a:off x="7036952" y="3913404"/>
            <a:ext cx="1909582" cy="738664"/>
          </a:xfrm>
          <a:prstGeom prst="rect">
            <a:avLst/>
          </a:prstGeom>
          <a:noFill/>
        </p:spPr>
        <p:txBody>
          <a:bodyPr wrap="square">
            <a:spAutoFit/>
          </a:bodyPr>
          <a:lstStyle/>
          <a:p>
            <a:pPr algn="l"/>
            <a:r>
              <a:rPr lang="de-CH" sz="1400" dirty="0">
                <a:latin typeface="Verdana" panose="020B0604030504040204" pitchFamily="34" charset="0"/>
              </a:rPr>
              <a:t>Wanderung und Tod der Auszugsgeneration</a:t>
            </a:r>
            <a:endParaRPr lang="de-CH" sz="1400" b="0" i="0" u="none" strike="noStrike" baseline="0" dirty="0">
              <a:latin typeface="Verdana" panose="020B0604030504040204" pitchFamily="34" charset="0"/>
            </a:endParaRPr>
          </a:p>
        </p:txBody>
      </p:sp>
      <p:sp>
        <p:nvSpPr>
          <p:cNvPr id="18" name="Textfeld 17">
            <a:extLst>
              <a:ext uri="{FF2B5EF4-FFF2-40B4-BE49-F238E27FC236}">
                <a16:creationId xmlns:a16="http://schemas.microsoft.com/office/drawing/2014/main" id="{9D1168BF-4C0A-66DD-BCF8-2F02E65D4E01}"/>
              </a:ext>
            </a:extLst>
          </p:cNvPr>
          <p:cNvSpPr txBox="1"/>
          <p:nvPr/>
        </p:nvSpPr>
        <p:spPr>
          <a:xfrm>
            <a:off x="9631247" y="2537047"/>
            <a:ext cx="1501041" cy="646331"/>
          </a:xfrm>
          <a:prstGeom prst="rect">
            <a:avLst/>
          </a:prstGeom>
          <a:noFill/>
        </p:spPr>
        <p:txBody>
          <a:bodyPr wrap="square">
            <a:spAutoFit/>
          </a:bodyPr>
          <a:lstStyle/>
          <a:p>
            <a:pPr algn="ctr"/>
            <a:r>
              <a:rPr lang="de-DE" dirty="0">
                <a:latin typeface="Verdana" panose="020B0604030504040204" pitchFamily="34" charset="0"/>
              </a:rPr>
              <a:t>Ebene von Moab</a:t>
            </a:r>
            <a:endParaRPr lang="de-CH" dirty="0"/>
          </a:p>
        </p:txBody>
      </p:sp>
      <p:sp>
        <p:nvSpPr>
          <p:cNvPr id="19" name="Freihandform: Form 18">
            <a:extLst>
              <a:ext uri="{FF2B5EF4-FFF2-40B4-BE49-F238E27FC236}">
                <a16:creationId xmlns:a16="http://schemas.microsoft.com/office/drawing/2014/main" id="{735FA21C-DDBA-9489-8E43-487B86F0FA93}"/>
              </a:ext>
            </a:extLst>
          </p:cNvPr>
          <p:cNvSpPr/>
          <p:nvPr/>
        </p:nvSpPr>
        <p:spPr>
          <a:xfrm>
            <a:off x="517451" y="1863786"/>
            <a:ext cx="10533321" cy="3020151"/>
          </a:xfrm>
          <a:custGeom>
            <a:avLst/>
            <a:gdLst>
              <a:gd name="connsiteX0" fmla="*/ 0 w 10533321"/>
              <a:gd name="connsiteY0" fmla="*/ 2410502 h 3020151"/>
              <a:gd name="connsiteX1" fmla="*/ 659219 w 10533321"/>
              <a:gd name="connsiteY1" fmla="*/ 255637 h 3020151"/>
              <a:gd name="connsiteX2" fmla="*/ 2785730 w 10533321"/>
              <a:gd name="connsiteY2" fmla="*/ 120958 h 3020151"/>
              <a:gd name="connsiteX3" fmla="*/ 3452037 w 10533321"/>
              <a:gd name="connsiteY3" fmla="*/ 978651 h 3020151"/>
              <a:gd name="connsiteX4" fmla="*/ 4182140 w 10533321"/>
              <a:gd name="connsiteY4" fmla="*/ 1276363 h 3020151"/>
              <a:gd name="connsiteX5" fmla="*/ 5599814 w 10533321"/>
              <a:gd name="connsiteY5" fmla="*/ 1290540 h 3020151"/>
              <a:gd name="connsiteX6" fmla="*/ 6407889 w 10533321"/>
              <a:gd name="connsiteY6" fmla="*/ 1715842 h 3020151"/>
              <a:gd name="connsiteX7" fmla="*/ 6592186 w 10533321"/>
              <a:gd name="connsiteY7" fmla="*/ 2743656 h 3020151"/>
              <a:gd name="connsiteX8" fmla="*/ 8123275 w 10533321"/>
              <a:gd name="connsiteY8" fmla="*/ 2927954 h 3020151"/>
              <a:gd name="connsiteX9" fmla="*/ 8562754 w 10533321"/>
              <a:gd name="connsiteY9" fmla="*/ 1467749 h 3020151"/>
              <a:gd name="connsiteX10" fmla="*/ 9144000 w 10533321"/>
              <a:gd name="connsiteY10" fmla="*/ 581702 h 3020151"/>
              <a:gd name="connsiteX11" fmla="*/ 10533321 w 10533321"/>
              <a:gd name="connsiteY11" fmla="*/ 262726 h 302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33321" h="3020151">
                <a:moveTo>
                  <a:pt x="0" y="2410502"/>
                </a:moveTo>
                <a:cubicBezTo>
                  <a:pt x="97465" y="1523865"/>
                  <a:pt x="194931" y="637228"/>
                  <a:pt x="659219" y="255637"/>
                </a:cubicBezTo>
                <a:cubicBezTo>
                  <a:pt x="1123507" y="-125954"/>
                  <a:pt x="2320260" y="456"/>
                  <a:pt x="2785730" y="120958"/>
                </a:cubicBezTo>
                <a:cubicBezTo>
                  <a:pt x="3251200" y="241460"/>
                  <a:pt x="3219302" y="786084"/>
                  <a:pt x="3452037" y="978651"/>
                </a:cubicBezTo>
                <a:cubicBezTo>
                  <a:pt x="3684772" y="1171218"/>
                  <a:pt x="3824177" y="1224382"/>
                  <a:pt x="4182140" y="1276363"/>
                </a:cubicBezTo>
                <a:cubicBezTo>
                  <a:pt x="4540103" y="1328344"/>
                  <a:pt x="5228856" y="1217293"/>
                  <a:pt x="5599814" y="1290540"/>
                </a:cubicBezTo>
                <a:cubicBezTo>
                  <a:pt x="5970772" y="1363786"/>
                  <a:pt x="6242494" y="1473656"/>
                  <a:pt x="6407889" y="1715842"/>
                </a:cubicBezTo>
                <a:cubicBezTo>
                  <a:pt x="6573284" y="1958028"/>
                  <a:pt x="6306288" y="2541637"/>
                  <a:pt x="6592186" y="2743656"/>
                </a:cubicBezTo>
                <a:cubicBezTo>
                  <a:pt x="6878084" y="2945675"/>
                  <a:pt x="7794847" y="3140605"/>
                  <a:pt x="8123275" y="2927954"/>
                </a:cubicBezTo>
                <a:cubicBezTo>
                  <a:pt x="8451703" y="2715303"/>
                  <a:pt x="8392633" y="1858791"/>
                  <a:pt x="8562754" y="1467749"/>
                </a:cubicBezTo>
                <a:cubicBezTo>
                  <a:pt x="8732875" y="1076707"/>
                  <a:pt x="8815572" y="782539"/>
                  <a:pt x="9144000" y="581702"/>
                </a:cubicBezTo>
                <a:cubicBezTo>
                  <a:pt x="9472428" y="380865"/>
                  <a:pt x="10002874" y="321795"/>
                  <a:pt x="10533321" y="262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Textfeld 21">
            <a:extLst>
              <a:ext uri="{FF2B5EF4-FFF2-40B4-BE49-F238E27FC236}">
                <a16:creationId xmlns:a16="http://schemas.microsoft.com/office/drawing/2014/main" id="{81C04AF8-B3D2-565A-2589-90B4ABA76BC9}"/>
              </a:ext>
            </a:extLst>
          </p:cNvPr>
          <p:cNvSpPr txBox="1"/>
          <p:nvPr/>
        </p:nvSpPr>
        <p:spPr>
          <a:xfrm>
            <a:off x="8519607" y="687352"/>
            <a:ext cx="3466367" cy="646331"/>
          </a:xfrm>
          <a:prstGeom prst="rect">
            <a:avLst/>
          </a:prstGeom>
          <a:noFill/>
        </p:spPr>
        <p:txBody>
          <a:bodyPr wrap="square">
            <a:spAutoFit/>
          </a:bodyPr>
          <a:lstStyle/>
          <a:p>
            <a:pPr algn="ctr"/>
            <a:r>
              <a:rPr lang="de-CH" sz="1800" b="1" i="0" u="none" strike="noStrike" baseline="0" dirty="0">
                <a:latin typeface="Verdana-Bold"/>
              </a:rPr>
              <a:t>Neuformierung</a:t>
            </a:r>
          </a:p>
          <a:p>
            <a:pPr algn="ctr"/>
            <a:r>
              <a:rPr lang="de-CH" dirty="0">
                <a:latin typeface="Verdana-Bold"/>
              </a:rPr>
              <a:t>Das Priestertum rettet alles!</a:t>
            </a:r>
            <a:endParaRPr lang="de-CH" dirty="0"/>
          </a:p>
        </p:txBody>
      </p:sp>
      <p:sp>
        <p:nvSpPr>
          <p:cNvPr id="23" name="Textfeld 22">
            <a:extLst>
              <a:ext uri="{FF2B5EF4-FFF2-40B4-BE49-F238E27FC236}">
                <a16:creationId xmlns:a16="http://schemas.microsoft.com/office/drawing/2014/main" id="{DF7C7285-732F-937F-20FB-880EA5075F12}"/>
              </a:ext>
            </a:extLst>
          </p:cNvPr>
          <p:cNvSpPr txBox="1"/>
          <p:nvPr/>
        </p:nvSpPr>
        <p:spPr>
          <a:xfrm>
            <a:off x="9276868" y="1339107"/>
            <a:ext cx="2382772" cy="738664"/>
          </a:xfrm>
          <a:prstGeom prst="rect">
            <a:avLst/>
          </a:prstGeom>
          <a:noFill/>
        </p:spPr>
        <p:txBody>
          <a:bodyPr wrap="square">
            <a:spAutoFit/>
          </a:bodyPr>
          <a:lstStyle/>
          <a:p>
            <a:pPr algn="l"/>
            <a:r>
              <a:rPr lang="de-CH" sz="1400" b="0" i="0" u="none" strike="noStrike" baseline="0" dirty="0">
                <a:latin typeface="Verdana" panose="020B0604030504040204" pitchFamily="34" charset="0"/>
              </a:rPr>
              <a:t>-Wiederherstellung</a:t>
            </a:r>
          </a:p>
          <a:p>
            <a:pPr algn="l"/>
            <a:r>
              <a:rPr lang="de-CH" sz="1400" dirty="0">
                <a:latin typeface="Verdana" panose="020B0604030504040204" pitchFamily="34" charset="0"/>
              </a:rPr>
              <a:t>-Verteilung des Landes</a:t>
            </a:r>
            <a:endParaRPr lang="de-CH" sz="1400" b="0" i="0" u="none" strike="noStrike" baseline="0" dirty="0">
              <a:latin typeface="Verdana" panose="020B0604030504040204" pitchFamily="34" charset="0"/>
            </a:endParaRPr>
          </a:p>
          <a:p>
            <a:pPr algn="l"/>
            <a:r>
              <a:rPr lang="de-CH" sz="1400" dirty="0">
                <a:latin typeface="Verdana" panose="020B0604030504040204" pitchFamily="34" charset="0"/>
              </a:rPr>
              <a:t>-das Neue ist besser</a:t>
            </a:r>
            <a:endParaRPr lang="de-CH" sz="1400" b="0" i="0" u="none" strike="noStrike" baseline="0" dirty="0">
              <a:latin typeface="Verdana" panose="020B0604030504040204" pitchFamily="34" charset="0"/>
            </a:endParaRPr>
          </a:p>
        </p:txBody>
      </p:sp>
      <p:sp>
        <p:nvSpPr>
          <p:cNvPr id="24" name="Textfeld 23">
            <a:extLst>
              <a:ext uri="{FF2B5EF4-FFF2-40B4-BE49-F238E27FC236}">
                <a16:creationId xmlns:a16="http://schemas.microsoft.com/office/drawing/2014/main" id="{8207708E-25A4-228B-7594-F49CAD1BFE38}"/>
              </a:ext>
            </a:extLst>
          </p:cNvPr>
          <p:cNvSpPr txBox="1"/>
          <p:nvPr/>
        </p:nvSpPr>
        <p:spPr>
          <a:xfrm>
            <a:off x="517451" y="5845435"/>
            <a:ext cx="3579628" cy="369332"/>
          </a:xfrm>
          <a:prstGeom prst="rect">
            <a:avLst/>
          </a:prstGeom>
          <a:solidFill>
            <a:schemeClr val="accent1">
              <a:lumMod val="20000"/>
              <a:lumOff val="80000"/>
            </a:schemeClr>
          </a:solidFill>
          <a:ln>
            <a:solidFill>
              <a:schemeClr val="tx1"/>
            </a:solidFill>
          </a:ln>
        </p:spPr>
        <p:txBody>
          <a:bodyPr wrap="square">
            <a:spAutoFit/>
          </a:bodyPr>
          <a:lstStyle/>
          <a:p>
            <a:pPr algn="ctr"/>
            <a:r>
              <a:rPr lang="de-CH" sz="1800" b="1" i="0" u="none" strike="noStrike" baseline="0" dirty="0">
                <a:latin typeface="Verdana-Bold"/>
              </a:rPr>
              <a:t>Sinai</a:t>
            </a:r>
            <a:endParaRPr lang="de-CH" dirty="0"/>
          </a:p>
        </p:txBody>
      </p:sp>
      <p:sp>
        <p:nvSpPr>
          <p:cNvPr id="26" name="Textfeld 25">
            <a:extLst>
              <a:ext uri="{FF2B5EF4-FFF2-40B4-BE49-F238E27FC236}">
                <a16:creationId xmlns:a16="http://schemas.microsoft.com/office/drawing/2014/main" id="{62660730-714E-2EE9-E8E0-E08703BE6D8C}"/>
              </a:ext>
            </a:extLst>
          </p:cNvPr>
          <p:cNvSpPr txBox="1"/>
          <p:nvPr/>
        </p:nvSpPr>
        <p:spPr>
          <a:xfrm>
            <a:off x="4086451" y="5845435"/>
            <a:ext cx="4575540" cy="369332"/>
          </a:xfrm>
          <a:prstGeom prst="rect">
            <a:avLst/>
          </a:prstGeom>
          <a:solidFill>
            <a:schemeClr val="accent1">
              <a:lumMod val="20000"/>
              <a:lumOff val="80000"/>
            </a:schemeClr>
          </a:solidFill>
          <a:ln>
            <a:solidFill>
              <a:schemeClr val="tx1"/>
            </a:solidFill>
          </a:ln>
        </p:spPr>
        <p:txBody>
          <a:bodyPr wrap="square">
            <a:spAutoFit/>
          </a:bodyPr>
          <a:lstStyle/>
          <a:p>
            <a:pPr algn="ctr"/>
            <a:r>
              <a:rPr lang="de-CH" sz="1800" b="1" i="0" u="none" strike="noStrike" baseline="0" dirty="0">
                <a:latin typeface="Verdana-Bold"/>
              </a:rPr>
              <a:t>Kadesch-Barnea</a:t>
            </a:r>
            <a:endParaRPr lang="de-CH" dirty="0"/>
          </a:p>
        </p:txBody>
      </p:sp>
      <p:sp>
        <p:nvSpPr>
          <p:cNvPr id="27" name="Textfeld 26">
            <a:extLst>
              <a:ext uri="{FF2B5EF4-FFF2-40B4-BE49-F238E27FC236}">
                <a16:creationId xmlns:a16="http://schemas.microsoft.com/office/drawing/2014/main" id="{DF8F850A-1132-E6C7-AEF6-B572579C6F5F}"/>
              </a:ext>
            </a:extLst>
          </p:cNvPr>
          <p:cNvSpPr txBox="1"/>
          <p:nvPr/>
        </p:nvSpPr>
        <p:spPr>
          <a:xfrm>
            <a:off x="8661991" y="5845435"/>
            <a:ext cx="2583716" cy="369332"/>
          </a:xfrm>
          <a:prstGeom prst="rect">
            <a:avLst/>
          </a:prstGeom>
          <a:solidFill>
            <a:schemeClr val="accent1">
              <a:lumMod val="20000"/>
              <a:lumOff val="80000"/>
            </a:schemeClr>
          </a:solidFill>
          <a:ln>
            <a:solidFill>
              <a:schemeClr val="tx1"/>
            </a:solidFill>
          </a:ln>
        </p:spPr>
        <p:txBody>
          <a:bodyPr wrap="square">
            <a:spAutoFit/>
          </a:bodyPr>
          <a:lstStyle/>
          <a:p>
            <a:pPr algn="ctr"/>
            <a:r>
              <a:rPr lang="de-CH" sz="1800" b="1" i="0" u="none" strike="noStrike" baseline="0" dirty="0">
                <a:latin typeface="Verdana-Bold"/>
              </a:rPr>
              <a:t>Ebene von Moab</a:t>
            </a:r>
            <a:endParaRPr lang="de-CH" dirty="0"/>
          </a:p>
        </p:txBody>
      </p:sp>
      <p:sp>
        <p:nvSpPr>
          <p:cNvPr id="28" name="Textfeld 27">
            <a:extLst>
              <a:ext uri="{FF2B5EF4-FFF2-40B4-BE49-F238E27FC236}">
                <a16:creationId xmlns:a16="http://schemas.microsoft.com/office/drawing/2014/main" id="{6227385C-C3F9-9DBC-EAA2-0D79C5C42445}"/>
              </a:ext>
            </a:extLst>
          </p:cNvPr>
          <p:cNvSpPr txBox="1"/>
          <p:nvPr/>
        </p:nvSpPr>
        <p:spPr>
          <a:xfrm>
            <a:off x="517451" y="6304735"/>
            <a:ext cx="8144540" cy="369332"/>
          </a:xfrm>
          <a:prstGeom prst="rect">
            <a:avLst/>
          </a:prstGeom>
          <a:solidFill>
            <a:schemeClr val="bg2">
              <a:lumMod val="90000"/>
            </a:schemeClr>
          </a:solidFill>
          <a:ln>
            <a:solidFill>
              <a:schemeClr val="tx1"/>
            </a:solidFill>
          </a:ln>
        </p:spPr>
        <p:txBody>
          <a:bodyPr wrap="square">
            <a:spAutoFit/>
          </a:bodyPr>
          <a:lstStyle/>
          <a:p>
            <a:pPr algn="ctr"/>
            <a:r>
              <a:rPr lang="de-CH" sz="1800" b="1" i="0" u="none" strike="noStrike" baseline="0" dirty="0">
                <a:latin typeface="Verdana-Bold"/>
              </a:rPr>
              <a:t>Generation die aus Ägypten auszog</a:t>
            </a:r>
            <a:endParaRPr lang="de-CH" dirty="0"/>
          </a:p>
        </p:txBody>
      </p:sp>
      <p:sp>
        <p:nvSpPr>
          <p:cNvPr id="30" name="Textfeld 29">
            <a:extLst>
              <a:ext uri="{FF2B5EF4-FFF2-40B4-BE49-F238E27FC236}">
                <a16:creationId xmlns:a16="http://schemas.microsoft.com/office/drawing/2014/main" id="{AC66F1E6-7D59-0941-AB85-55A3201E2204}"/>
              </a:ext>
            </a:extLst>
          </p:cNvPr>
          <p:cNvSpPr txBox="1"/>
          <p:nvPr/>
        </p:nvSpPr>
        <p:spPr>
          <a:xfrm>
            <a:off x="8661991" y="6304735"/>
            <a:ext cx="2583716" cy="369332"/>
          </a:xfrm>
          <a:prstGeom prst="rect">
            <a:avLst/>
          </a:prstGeom>
          <a:solidFill>
            <a:schemeClr val="accent6">
              <a:lumMod val="60000"/>
              <a:lumOff val="40000"/>
            </a:schemeClr>
          </a:solidFill>
          <a:ln>
            <a:solidFill>
              <a:schemeClr val="tx1"/>
            </a:solidFill>
          </a:ln>
        </p:spPr>
        <p:txBody>
          <a:bodyPr wrap="square">
            <a:spAutoFit/>
          </a:bodyPr>
          <a:lstStyle/>
          <a:p>
            <a:pPr algn="ctr"/>
            <a:r>
              <a:rPr lang="de-CH" sz="1800" b="1" i="0" u="none" strike="noStrike" baseline="0" dirty="0">
                <a:latin typeface="Verdana-Bold"/>
              </a:rPr>
              <a:t>Neue Generation</a:t>
            </a:r>
            <a:endParaRPr lang="de-CH" dirty="0"/>
          </a:p>
        </p:txBody>
      </p:sp>
      <p:sp>
        <p:nvSpPr>
          <p:cNvPr id="2" name="Textfeld 1">
            <a:extLst>
              <a:ext uri="{FF2B5EF4-FFF2-40B4-BE49-F238E27FC236}">
                <a16:creationId xmlns:a16="http://schemas.microsoft.com/office/drawing/2014/main" id="{9D59D85A-A7C2-99FE-36E3-2974A5CC60E2}"/>
              </a:ext>
            </a:extLst>
          </p:cNvPr>
          <p:cNvSpPr txBox="1"/>
          <p:nvPr/>
        </p:nvSpPr>
        <p:spPr>
          <a:xfrm>
            <a:off x="525305" y="5368172"/>
            <a:ext cx="3579628" cy="369332"/>
          </a:xfrm>
          <a:prstGeom prst="rect">
            <a:avLst/>
          </a:prstGeom>
          <a:solidFill>
            <a:schemeClr val="accent6">
              <a:lumMod val="60000"/>
              <a:lumOff val="40000"/>
            </a:schemeClr>
          </a:solidFill>
          <a:ln>
            <a:solidFill>
              <a:schemeClr val="tx1"/>
            </a:solidFill>
          </a:ln>
        </p:spPr>
        <p:txBody>
          <a:bodyPr wrap="square">
            <a:spAutoFit/>
          </a:bodyPr>
          <a:lstStyle/>
          <a:p>
            <a:pPr algn="ctr"/>
            <a:r>
              <a:rPr lang="de-CH" sz="1800" b="1" i="0" u="none" strike="noStrike" baseline="0" dirty="0">
                <a:latin typeface="Verdana-Bold"/>
              </a:rPr>
              <a:t>1,1 – 10,10</a:t>
            </a:r>
            <a:endParaRPr lang="de-CH" dirty="0"/>
          </a:p>
        </p:txBody>
      </p:sp>
      <p:sp>
        <p:nvSpPr>
          <p:cNvPr id="3" name="Textfeld 2">
            <a:extLst>
              <a:ext uri="{FF2B5EF4-FFF2-40B4-BE49-F238E27FC236}">
                <a16:creationId xmlns:a16="http://schemas.microsoft.com/office/drawing/2014/main" id="{060F8C1F-E80B-749C-1276-9E0900DC2AD2}"/>
              </a:ext>
            </a:extLst>
          </p:cNvPr>
          <p:cNvSpPr txBox="1"/>
          <p:nvPr/>
        </p:nvSpPr>
        <p:spPr>
          <a:xfrm>
            <a:off x="4094305" y="5368172"/>
            <a:ext cx="4575540" cy="369332"/>
          </a:xfrm>
          <a:prstGeom prst="rect">
            <a:avLst/>
          </a:prstGeom>
          <a:solidFill>
            <a:srgbClr val="FF0000"/>
          </a:solidFill>
          <a:ln>
            <a:solidFill>
              <a:schemeClr val="tx1"/>
            </a:solidFill>
          </a:ln>
        </p:spPr>
        <p:txBody>
          <a:bodyPr wrap="square">
            <a:spAutoFit/>
          </a:bodyPr>
          <a:lstStyle/>
          <a:p>
            <a:pPr algn="ctr"/>
            <a:r>
              <a:rPr lang="de-CH" sz="1800" b="1" i="0" u="none" strike="noStrike" baseline="0" dirty="0">
                <a:latin typeface="Verdana-Bold"/>
              </a:rPr>
              <a:t>10,11 – 22,1</a:t>
            </a:r>
            <a:endParaRPr lang="de-CH" dirty="0"/>
          </a:p>
        </p:txBody>
      </p:sp>
      <p:sp>
        <p:nvSpPr>
          <p:cNvPr id="4" name="Textfeld 3">
            <a:extLst>
              <a:ext uri="{FF2B5EF4-FFF2-40B4-BE49-F238E27FC236}">
                <a16:creationId xmlns:a16="http://schemas.microsoft.com/office/drawing/2014/main" id="{B05E9343-F747-9E76-E169-8BCB978A4C1B}"/>
              </a:ext>
            </a:extLst>
          </p:cNvPr>
          <p:cNvSpPr txBox="1"/>
          <p:nvPr/>
        </p:nvSpPr>
        <p:spPr>
          <a:xfrm>
            <a:off x="8669845" y="5368172"/>
            <a:ext cx="2583716" cy="369332"/>
          </a:xfrm>
          <a:prstGeom prst="rect">
            <a:avLst/>
          </a:prstGeom>
          <a:solidFill>
            <a:schemeClr val="accent6">
              <a:lumMod val="60000"/>
              <a:lumOff val="40000"/>
            </a:schemeClr>
          </a:solidFill>
          <a:ln>
            <a:solidFill>
              <a:schemeClr val="tx1"/>
            </a:solidFill>
          </a:ln>
        </p:spPr>
        <p:txBody>
          <a:bodyPr wrap="square">
            <a:spAutoFit/>
          </a:bodyPr>
          <a:lstStyle/>
          <a:p>
            <a:pPr algn="ctr"/>
            <a:r>
              <a:rPr lang="de-CH" sz="1800" b="1" i="0" u="none" strike="noStrike" baseline="0" dirty="0">
                <a:latin typeface="Verdana-Bold"/>
              </a:rPr>
              <a:t>22,2 – 36,13</a:t>
            </a:r>
            <a:endParaRPr lang="de-CH" dirty="0"/>
          </a:p>
        </p:txBody>
      </p:sp>
    </p:spTree>
    <p:extLst>
      <p:ext uri="{BB962C8B-B14F-4D97-AF65-F5344CB8AC3E}">
        <p14:creationId xmlns:p14="http://schemas.microsoft.com/office/powerpoint/2010/main" val="2020276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Tod und Leben</a:t>
            </a:r>
          </a:p>
        </p:txBody>
      </p:sp>
      <p:sp>
        <p:nvSpPr>
          <p:cNvPr id="5" name="Textfeld 4">
            <a:extLst>
              <a:ext uri="{FF2B5EF4-FFF2-40B4-BE49-F238E27FC236}">
                <a16:creationId xmlns:a16="http://schemas.microsoft.com/office/drawing/2014/main" id="{1EB6F545-EC8E-9B56-5C3C-296956437357}"/>
              </a:ext>
            </a:extLst>
          </p:cNvPr>
          <p:cNvSpPr txBox="1"/>
          <p:nvPr/>
        </p:nvSpPr>
        <p:spPr>
          <a:xfrm>
            <a:off x="486769" y="1264020"/>
            <a:ext cx="9871881" cy="4247317"/>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In dieser dunklen Zeit des Unglaubens leuchtet die Treue Gottes umso herrlicher auf. Wie Paulus es dem Timotheus schreibt: "wenn wir untreu sind – er bleibt treu, denn er kann sich selbst nicht verleugnen." (2Tim 2,13). Gott ist treu, er versorgte sein Volk 39 Jahre in der Wüste auf wunderbare Weise.</a:t>
            </a:r>
          </a:p>
          <a:p>
            <a:r>
              <a:rPr lang="de-CH" sz="3000" dirty="0">
                <a:effectLst/>
                <a:latin typeface="Calibri" panose="020F0502020204030204" pitchFamily="34" charset="0"/>
                <a:ea typeface="Calibri" panose="020F0502020204030204" pitchFamily="34" charset="0"/>
                <a:cs typeface="Times New Roman" panose="02020603050405020304" pitchFamily="18" charset="0"/>
              </a:rPr>
              <a:t> </a:t>
            </a:r>
          </a:p>
          <a:p>
            <a:r>
              <a:rPr lang="de-CH" sz="3000" dirty="0">
                <a:effectLst/>
                <a:latin typeface="Calibri" panose="020F0502020204030204" pitchFamily="34" charset="0"/>
                <a:ea typeface="Calibri" panose="020F0502020204030204" pitchFamily="34" charset="0"/>
                <a:cs typeface="Times New Roman" panose="02020603050405020304" pitchFamily="18" charset="0"/>
              </a:rPr>
              <a:t>"Deine Kleidung an dir ist nicht verschlissen, und dein Fuß ist nicht geschwollen diese vierzig Jahre."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(Dtn 8,4)</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070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Tod und Leben</a:t>
            </a:r>
          </a:p>
        </p:txBody>
      </p:sp>
      <p:sp>
        <p:nvSpPr>
          <p:cNvPr id="5" name="Textfeld 4">
            <a:extLst>
              <a:ext uri="{FF2B5EF4-FFF2-40B4-BE49-F238E27FC236}">
                <a16:creationId xmlns:a16="http://schemas.microsoft.com/office/drawing/2014/main" id="{1EB6F545-EC8E-9B56-5C3C-296956437357}"/>
              </a:ext>
            </a:extLst>
          </p:cNvPr>
          <p:cNvSpPr txBox="1"/>
          <p:nvPr/>
        </p:nvSpPr>
        <p:spPr>
          <a:xfrm>
            <a:off x="486769" y="1264020"/>
            <a:ext cx="9180395" cy="1938992"/>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Times New Roman" panose="02020603050405020304" pitchFamily="18" charset="0"/>
                <a:cs typeface="Calibri" panose="020F0502020204030204" pitchFamily="34" charset="0"/>
              </a:rPr>
              <a:t>Gottes Wille geschieht trotz aller Hindernisse</a:t>
            </a:r>
          </a:p>
          <a:p>
            <a:pPr marL="342900" lvl="0" indent="-342900">
              <a:buFont typeface="Wingdings" panose="05000000000000000000" pitchFamily="2" charset="2"/>
              <a:buChar char=""/>
            </a:pPr>
            <a:r>
              <a:rPr lang="de-CH" sz="3000" dirty="0">
                <a:effectLst/>
                <a:latin typeface="Calibri" panose="020F0502020204030204" pitchFamily="34" charset="0"/>
                <a:ea typeface="Times New Roman" panose="02020603050405020304" pitchFamily="18" charset="0"/>
                <a:cs typeface="Calibri" panose="020F0502020204030204" pitchFamily="34" charset="0"/>
              </a:rPr>
              <a:t>Gottes Führung ist vollkommen</a:t>
            </a:r>
          </a:p>
          <a:p>
            <a:pPr marL="342900" lvl="0" indent="-342900">
              <a:buFont typeface="Wingdings" panose="05000000000000000000" pitchFamily="2" charset="2"/>
              <a:buChar char=""/>
            </a:pPr>
            <a:r>
              <a:rPr lang="de-CH" sz="3000" dirty="0">
                <a:effectLst/>
                <a:latin typeface="Calibri" panose="020F0502020204030204" pitchFamily="34" charset="0"/>
                <a:ea typeface="Times New Roman" panose="02020603050405020304" pitchFamily="18" charset="0"/>
                <a:cs typeface="Calibri" panose="020F0502020204030204" pitchFamily="34" charset="0"/>
              </a:rPr>
              <a:t>Gottes Fürsorge ist unabhängig von der menschlichen Untreue</a:t>
            </a:r>
          </a:p>
        </p:txBody>
      </p:sp>
      <p:sp>
        <p:nvSpPr>
          <p:cNvPr id="4" name="Textfeld 3">
            <a:extLst>
              <a:ext uri="{FF2B5EF4-FFF2-40B4-BE49-F238E27FC236}">
                <a16:creationId xmlns:a16="http://schemas.microsoft.com/office/drawing/2014/main" id="{06F427F8-5135-A9E7-EF07-E7CAB69CF5AC}"/>
              </a:ext>
            </a:extLst>
          </p:cNvPr>
          <p:cNvSpPr txBox="1"/>
          <p:nvPr/>
        </p:nvSpPr>
        <p:spPr>
          <a:xfrm>
            <a:off x="486769" y="3306920"/>
            <a:ext cx="9617124" cy="1477328"/>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"Denn der Lohn der Sünde ist der Tod, die Gnadengabe (Gabe oder Geschenk) Gottes aber ewiges Leben in Christus Jesus, unserem Herrn."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(Röm 6,23)</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565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Tod und Leben</a:t>
            </a:r>
          </a:p>
        </p:txBody>
      </p:sp>
      <p:sp>
        <p:nvSpPr>
          <p:cNvPr id="5" name="Textfeld 4">
            <a:extLst>
              <a:ext uri="{FF2B5EF4-FFF2-40B4-BE49-F238E27FC236}">
                <a16:creationId xmlns:a16="http://schemas.microsoft.com/office/drawing/2014/main" id="{1EB6F545-EC8E-9B56-5C3C-296956437357}"/>
              </a:ext>
            </a:extLst>
          </p:cNvPr>
          <p:cNvSpPr txBox="1"/>
          <p:nvPr/>
        </p:nvSpPr>
        <p:spPr>
          <a:xfrm>
            <a:off x="486769" y="1264020"/>
            <a:ext cx="9180395" cy="1938992"/>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Times New Roman" panose="02020603050405020304" pitchFamily="18" charset="0"/>
                <a:cs typeface="Calibri" panose="020F0502020204030204" pitchFamily="34" charset="0"/>
              </a:rPr>
              <a:t>Gottes Wille geschieht trotz aller Hindernisse</a:t>
            </a:r>
          </a:p>
          <a:p>
            <a:pPr marL="342900" lvl="0" indent="-342900">
              <a:buFont typeface="Wingdings" panose="05000000000000000000" pitchFamily="2" charset="2"/>
              <a:buChar char=""/>
            </a:pPr>
            <a:r>
              <a:rPr lang="de-CH" sz="3000" dirty="0">
                <a:effectLst/>
                <a:latin typeface="Calibri" panose="020F0502020204030204" pitchFamily="34" charset="0"/>
                <a:ea typeface="Times New Roman" panose="02020603050405020304" pitchFamily="18" charset="0"/>
                <a:cs typeface="Calibri" panose="020F0502020204030204" pitchFamily="34" charset="0"/>
              </a:rPr>
              <a:t>Gottes Führung ist vollkommen</a:t>
            </a:r>
          </a:p>
          <a:p>
            <a:pPr marL="342900" lvl="0" indent="-342900">
              <a:buFont typeface="Wingdings" panose="05000000000000000000" pitchFamily="2" charset="2"/>
              <a:buChar char=""/>
            </a:pPr>
            <a:r>
              <a:rPr lang="de-CH" sz="3000" dirty="0">
                <a:effectLst/>
                <a:latin typeface="Calibri" panose="020F0502020204030204" pitchFamily="34" charset="0"/>
                <a:ea typeface="Times New Roman" panose="02020603050405020304" pitchFamily="18" charset="0"/>
                <a:cs typeface="Calibri" panose="020F0502020204030204" pitchFamily="34" charset="0"/>
              </a:rPr>
              <a:t>Gottes Führsorge ist unabhängig von der menschlichen Untreue</a:t>
            </a:r>
          </a:p>
        </p:txBody>
      </p:sp>
      <p:sp>
        <p:nvSpPr>
          <p:cNvPr id="7" name="Textfeld 6">
            <a:extLst>
              <a:ext uri="{FF2B5EF4-FFF2-40B4-BE49-F238E27FC236}">
                <a16:creationId xmlns:a16="http://schemas.microsoft.com/office/drawing/2014/main" id="{99B83DFB-1444-7411-372B-D3202757094E}"/>
              </a:ext>
            </a:extLst>
          </p:cNvPr>
          <p:cNvSpPr txBox="1"/>
          <p:nvPr/>
        </p:nvSpPr>
        <p:spPr>
          <a:xfrm>
            <a:off x="482216" y="3306920"/>
            <a:ext cx="9976518" cy="286232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"Denn wenn das Blut von Böcken und Stieren und die Asche einer jungen Kuh, auf die Unreinen gesprengt, zur Reinheit des Fleisches heiligt, 14 wie viel mehr wird das Blut des Christus, der sich selbst durch den ewigen Geist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als Opfer</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ohne Fehler Gott dargebracht hat, euer Gewissen reinigen von toten Werken, damit ihr dem lebendigen Gott dient!"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(Hebr 9,13-14)</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59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D63D95F8-241E-D6DF-9098-4C4A6CB6606E}"/>
              </a:ext>
            </a:extLst>
          </p:cNvPr>
          <p:cNvGraphicFramePr>
            <a:graphicFrameLocks noGrp="1"/>
          </p:cNvGraphicFramePr>
          <p:nvPr>
            <p:extLst>
              <p:ext uri="{D42A27DB-BD31-4B8C-83A1-F6EECF244321}">
                <p14:modId xmlns:p14="http://schemas.microsoft.com/office/powerpoint/2010/main" val="2487689538"/>
              </p:ext>
            </p:extLst>
          </p:nvPr>
        </p:nvGraphicFramePr>
        <p:xfrm>
          <a:off x="391236" y="377588"/>
          <a:ext cx="10213074" cy="1097587"/>
        </p:xfrm>
        <a:graphic>
          <a:graphicData uri="http://schemas.openxmlformats.org/drawingml/2006/table">
            <a:tbl>
              <a:tblPr firstRow="1" firstCol="1" bandRow="1"/>
              <a:tblGrid>
                <a:gridCol w="3357349">
                  <a:extLst>
                    <a:ext uri="{9D8B030D-6E8A-4147-A177-3AD203B41FA5}">
                      <a16:colId xmlns:a16="http://schemas.microsoft.com/office/drawing/2014/main" val="553365542"/>
                    </a:ext>
                  </a:extLst>
                </a:gridCol>
                <a:gridCol w="1428070">
                  <a:extLst>
                    <a:ext uri="{9D8B030D-6E8A-4147-A177-3AD203B41FA5}">
                      <a16:colId xmlns:a16="http://schemas.microsoft.com/office/drawing/2014/main" val="2830649165"/>
                    </a:ext>
                  </a:extLst>
                </a:gridCol>
                <a:gridCol w="3877763">
                  <a:extLst>
                    <a:ext uri="{9D8B030D-6E8A-4147-A177-3AD203B41FA5}">
                      <a16:colId xmlns:a16="http://schemas.microsoft.com/office/drawing/2014/main" val="2366420903"/>
                    </a:ext>
                  </a:extLst>
                </a:gridCol>
                <a:gridCol w="1549892">
                  <a:extLst>
                    <a:ext uri="{9D8B030D-6E8A-4147-A177-3AD203B41FA5}">
                      <a16:colId xmlns:a16="http://schemas.microsoft.com/office/drawing/2014/main" val="2162447076"/>
                    </a:ext>
                  </a:extLst>
                </a:gridCol>
              </a:tblGrid>
              <a:tr h="731827">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Wüste / Dunkelheit / Tod</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Numeri</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Oase / Licht in der Wüste / Leben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Numeri</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553446306"/>
                  </a:ext>
                </a:extLst>
              </a:tr>
              <a:tr h="0">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Nasiräer</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6,1-21</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404854"/>
                  </a:ext>
                </a:extLst>
              </a:tr>
            </a:tbl>
          </a:graphicData>
        </a:graphic>
      </p:graphicFrame>
    </p:spTree>
    <p:extLst>
      <p:ext uri="{BB962C8B-B14F-4D97-AF65-F5344CB8AC3E}">
        <p14:creationId xmlns:p14="http://schemas.microsoft.com/office/powerpoint/2010/main" val="2687396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D63D95F8-241E-D6DF-9098-4C4A6CB6606E}"/>
              </a:ext>
            </a:extLst>
          </p:cNvPr>
          <p:cNvGraphicFramePr>
            <a:graphicFrameLocks noGrp="1"/>
          </p:cNvGraphicFramePr>
          <p:nvPr>
            <p:extLst>
              <p:ext uri="{D42A27DB-BD31-4B8C-83A1-F6EECF244321}">
                <p14:modId xmlns:p14="http://schemas.microsoft.com/office/powerpoint/2010/main" val="397054065"/>
              </p:ext>
            </p:extLst>
          </p:nvPr>
        </p:nvGraphicFramePr>
        <p:xfrm>
          <a:off x="395785" y="377588"/>
          <a:ext cx="10208525" cy="2238233"/>
        </p:xfrm>
        <a:graphic>
          <a:graphicData uri="http://schemas.openxmlformats.org/drawingml/2006/table">
            <a:tbl>
              <a:tblPr firstRow="1" firstCol="1" bandRow="1"/>
              <a:tblGrid>
                <a:gridCol w="3352800">
                  <a:extLst>
                    <a:ext uri="{9D8B030D-6E8A-4147-A177-3AD203B41FA5}">
                      <a16:colId xmlns:a16="http://schemas.microsoft.com/office/drawing/2014/main" val="553365542"/>
                    </a:ext>
                  </a:extLst>
                </a:gridCol>
                <a:gridCol w="1428070">
                  <a:extLst>
                    <a:ext uri="{9D8B030D-6E8A-4147-A177-3AD203B41FA5}">
                      <a16:colId xmlns:a16="http://schemas.microsoft.com/office/drawing/2014/main" val="2830649165"/>
                    </a:ext>
                  </a:extLst>
                </a:gridCol>
                <a:gridCol w="3877763">
                  <a:extLst>
                    <a:ext uri="{9D8B030D-6E8A-4147-A177-3AD203B41FA5}">
                      <a16:colId xmlns:a16="http://schemas.microsoft.com/office/drawing/2014/main" val="2366420903"/>
                    </a:ext>
                  </a:extLst>
                </a:gridCol>
                <a:gridCol w="1549892">
                  <a:extLst>
                    <a:ext uri="{9D8B030D-6E8A-4147-A177-3AD203B41FA5}">
                      <a16:colId xmlns:a16="http://schemas.microsoft.com/office/drawing/2014/main" val="2162447076"/>
                    </a:ext>
                  </a:extLst>
                </a:gridCol>
              </a:tblGrid>
              <a:tr h="731827">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Wüste / Dunkelheit / Tod</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Numeri</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Oase / Licht in der Wüste / Leben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Numeri</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553446306"/>
                  </a:ext>
                </a:extLst>
              </a:tr>
              <a:tr h="0">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Nasiräer</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6,1-21</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404854"/>
                  </a:ext>
                </a:extLst>
              </a:tr>
              <a:tr h="1140646">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Die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Verwerfung des Ratschlusses Gottes in Kadesch-Barnea.</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13,28-33</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Was für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Zuversicht für die junge Generation</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15,1-31</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12897907"/>
                  </a:ext>
                </a:extLst>
              </a:tr>
            </a:tbl>
          </a:graphicData>
        </a:graphic>
      </p:graphicFrame>
    </p:spTree>
    <p:extLst>
      <p:ext uri="{BB962C8B-B14F-4D97-AF65-F5344CB8AC3E}">
        <p14:creationId xmlns:p14="http://schemas.microsoft.com/office/powerpoint/2010/main" val="1961140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05661D7F-1268-046C-1E93-C78D7C73DB9C}"/>
              </a:ext>
            </a:extLst>
          </p:cNvPr>
          <p:cNvSpPr txBox="1"/>
          <p:nvPr/>
        </p:nvSpPr>
        <p:spPr>
          <a:xfrm>
            <a:off x="564107" y="1203867"/>
            <a:ext cx="10454186" cy="2400657"/>
          </a:xfrm>
          <a:prstGeom prst="rect">
            <a:avLst/>
          </a:prstGeom>
          <a:noFill/>
        </p:spPr>
        <p:txBody>
          <a:bodyPr wrap="square">
            <a:spAutoFit/>
          </a:bodyPr>
          <a:lstStyle/>
          <a:p>
            <a:r>
              <a:rPr lang="de-DE" sz="3000" dirty="0">
                <a:effectLst/>
                <a:latin typeface="Calibri" panose="020F0502020204030204" pitchFamily="34" charset="0"/>
                <a:ea typeface="Calibri" panose="020F0502020204030204" pitchFamily="34" charset="0"/>
                <a:cs typeface="Times New Roman" panose="02020603050405020304" pitchFamily="18" charset="0"/>
              </a:rPr>
              <a:t>"Und du sollst an den ganzen Weg denken, den der HERR, dein Gott, dich diese vierzig Jahre in der Wüste hat wandern lassen, um dich zu demütigen, um dich auf die Probe zu stellen </a:t>
            </a:r>
            <a:r>
              <a:rPr lang="de-DE" sz="3000" dirty="0">
                <a:effectLst/>
                <a:latin typeface="Cambria Math" panose="02040503050406030204" pitchFamily="18" charset="0"/>
                <a:ea typeface="Calibri" panose="020F0502020204030204" pitchFamily="34" charset="0"/>
                <a:cs typeface="Cambria Math" panose="02040503050406030204" pitchFamily="18" charset="0"/>
              </a:rPr>
              <a:t>⟨</a:t>
            </a:r>
            <a:r>
              <a:rPr lang="de-DE" sz="3000" dirty="0">
                <a:effectLst/>
                <a:latin typeface="Calibri" panose="020F0502020204030204" pitchFamily="34" charset="0"/>
                <a:ea typeface="Calibri" panose="020F0502020204030204" pitchFamily="34" charset="0"/>
                <a:cs typeface="Times New Roman" panose="02020603050405020304" pitchFamily="18" charset="0"/>
              </a:rPr>
              <a:t>und</a:t>
            </a:r>
            <a:r>
              <a:rPr lang="de-DE" sz="3000" dirty="0">
                <a:effectLst/>
                <a:latin typeface="Cambria Math" panose="02040503050406030204" pitchFamily="18" charset="0"/>
                <a:ea typeface="Calibri" panose="020F0502020204030204" pitchFamily="34" charset="0"/>
                <a:cs typeface="Cambria Math" panose="02040503050406030204" pitchFamily="18" charset="0"/>
              </a:rPr>
              <a:t>⟩</a:t>
            </a:r>
            <a:r>
              <a:rPr lang="de-DE" sz="3000" dirty="0">
                <a:effectLst/>
                <a:latin typeface="Calibri" panose="020F0502020204030204" pitchFamily="34" charset="0"/>
                <a:ea typeface="Calibri" panose="020F0502020204030204" pitchFamily="34" charset="0"/>
                <a:cs typeface="Times New Roman" panose="02020603050405020304" pitchFamily="18" charset="0"/>
              </a:rPr>
              <a:t> um zu erkennen, was in deinem Herzen ist, ob du seine Gebote halten würdest oder nicht."</a:t>
            </a:r>
            <a:r>
              <a:rPr lang="de-DE" sz="3000" b="1" dirty="0">
                <a:effectLst/>
                <a:latin typeface="Calibri" panose="020F0502020204030204" pitchFamily="34" charset="0"/>
                <a:ea typeface="Calibri" panose="020F0502020204030204" pitchFamily="34" charset="0"/>
                <a:cs typeface="Times New Roman" panose="02020603050405020304" pitchFamily="18" charset="0"/>
              </a:rPr>
              <a:t> (Dtn 8,2)</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5145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D63D95F8-241E-D6DF-9098-4C4A6CB6606E}"/>
              </a:ext>
            </a:extLst>
          </p:cNvPr>
          <p:cNvGraphicFramePr>
            <a:graphicFrameLocks noGrp="1"/>
          </p:cNvGraphicFramePr>
          <p:nvPr>
            <p:extLst>
              <p:ext uri="{D42A27DB-BD31-4B8C-83A1-F6EECF244321}">
                <p14:modId xmlns:p14="http://schemas.microsoft.com/office/powerpoint/2010/main" val="16698130"/>
              </p:ext>
            </p:extLst>
          </p:nvPr>
        </p:nvGraphicFramePr>
        <p:xfrm>
          <a:off x="395785" y="377588"/>
          <a:ext cx="10208525" cy="3757684"/>
        </p:xfrm>
        <a:graphic>
          <a:graphicData uri="http://schemas.openxmlformats.org/drawingml/2006/table">
            <a:tbl>
              <a:tblPr firstRow="1" firstCol="1" bandRow="1"/>
              <a:tblGrid>
                <a:gridCol w="3352800">
                  <a:extLst>
                    <a:ext uri="{9D8B030D-6E8A-4147-A177-3AD203B41FA5}">
                      <a16:colId xmlns:a16="http://schemas.microsoft.com/office/drawing/2014/main" val="553365542"/>
                    </a:ext>
                  </a:extLst>
                </a:gridCol>
                <a:gridCol w="1428070">
                  <a:extLst>
                    <a:ext uri="{9D8B030D-6E8A-4147-A177-3AD203B41FA5}">
                      <a16:colId xmlns:a16="http://schemas.microsoft.com/office/drawing/2014/main" val="2830649165"/>
                    </a:ext>
                  </a:extLst>
                </a:gridCol>
                <a:gridCol w="3877763">
                  <a:extLst>
                    <a:ext uri="{9D8B030D-6E8A-4147-A177-3AD203B41FA5}">
                      <a16:colId xmlns:a16="http://schemas.microsoft.com/office/drawing/2014/main" val="2366420903"/>
                    </a:ext>
                  </a:extLst>
                </a:gridCol>
                <a:gridCol w="1549892">
                  <a:extLst>
                    <a:ext uri="{9D8B030D-6E8A-4147-A177-3AD203B41FA5}">
                      <a16:colId xmlns:a16="http://schemas.microsoft.com/office/drawing/2014/main" val="2162447076"/>
                    </a:ext>
                  </a:extLst>
                </a:gridCol>
              </a:tblGrid>
              <a:tr h="731827">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Wüste / Dunkelheit / Tod</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Numeri</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Oase / Licht in der Wüste / Leben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Numeri</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553446306"/>
                  </a:ext>
                </a:extLst>
              </a:tr>
              <a:tr h="0">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Nasiräer</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6,1-21</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404854"/>
                  </a:ext>
                </a:extLst>
              </a:tr>
              <a:tr h="1140646">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Die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Verwerfung des Ratschlusses Gottes in Kadesch-Barnea.</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13,28-33</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Was für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Zuversicht für die junge Generation</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15,1-31</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12897907"/>
                  </a:ext>
                </a:extLst>
              </a:tr>
              <a:tr h="1519451">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Der Aufstand der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Rotte Korah</a:t>
                      </a:r>
                      <a:r>
                        <a:rPr lang="de-CH" sz="2400" dirty="0">
                          <a:effectLst/>
                          <a:latin typeface="Calibri" panose="020F0502020204030204" pitchFamily="34" charset="0"/>
                          <a:ea typeface="Calibri" panose="020F0502020204030204" pitchFamily="34" charset="0"/>
                          <a:cs typeface="Times New Roman" panose="02020603050405020304" pitchFamily="18" charset="0"/>
                        </a:rPr>
                        <a:t> gegen Mose und Aaron.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16,1-35</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Der Stab Aarons</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400" dirty="0">
                          <a:effectLst/>
                          <a:latin typeface="Calibri" panose="020F0502020204030204" pitchFamily="34" charset="0"/>
                          <a:ea typeface="Calibri" panose="020F0502020204030204" pitchFamily="34" charset="0"/>
                          <a:cs typeface="Times New Roman" panose="02020603050405020304" pitchFamily="18" charset="0"/>
                        </a:rPr>
                        <a:t>Gott bestätigt die Priesterschaft von Aaron und seinen Söhnen.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17,16-25</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801689"/>
                  </a:ext>
                </a:extLst>
              </a:tr>
            </a:tbl>
          </a:graphicData>
        </a:graphic>
      </p:graphicFrame>
    </p:spTree>
    <p:extLst>
      <p:ext uri="{BB962C8B-B14F-4D97-AF65-F5344CB8AC3E}">
        <p14:creationId xmlns:p14="http://schemas.microsoft.com/office/powerpoint/2010/main" val="1106332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D63D95F8-241E-D6DF-9098-4C4A6CB6606E}"/>
              </a:ext>
            </a:extLst>
          </p:cNvPr>
          <p:cNvGraphicFramePr>
            <a:graphicFrameLocks noGrp="1"/>
          </p:cNvGraphicFramePr>
          <p:nvPr>
            <p:extLst>
              <p:ext uri="{D42A27DB-BD31-4B8C-83A1-F6EECF244321}">
                <p14:modId xmlns:p14="http://schemas.microsoft.com/office/powerpoint/2010/main" val="1597729322"/>
              </p:ext>
            </p:extLst>
          </p:nvPr>
        </p:nvGraphicFramePr>
        <p:xfrm>
          <a:off x="395785" y="377588"/>
          <a:ext cx="10208525" cy="4489204"/>
        </p:xfrm>
        <a:graphic>
          <a:graphicData uri="http://schemas.openxmlformats.org/drawingml/2006/table">
            <a:tbl>
              <a:tblPr firstRow="1" firstCol="1" bandRow="1"/>
              <a:tblGrid>
                <a:gridCol w="3352800">
                  <a:extLst>
                    <a:ext uri="{9D8B030D-6E8A-4147-A177-3AD203B41FA5}">
                      <a16:colId xmlns:a16="http://schemas.microsoft.com/office/drawing/2014/main" val="553365542"/>
                    </a:ext>
                  </a:extLst>
                </a:gridCol>
                <a:gridCol w="1428070">
                  <a:extLst>
                    <a:ext uri="{9D8B030D-6E8A-4147-A177-3AD203B41FA5}">
                      <a16:colId xmlns:a16="http://schemas.microsoft.com/office/drawing/2014/main" val="2830649165"/>
                    </a:ext>
                  </a:extLst>
                </a:gridCol>
                <a:gridCol w="3877763">
                  <a:extLst>
                    <a:ext uri="{9D8B030D-6E8A-4147-A177-3AD203B41FA5}">
                      <a16:colId xmlns:a16="http://schemas.microsoft.com/office/drawing/2014/main" val="2366420903"/>
                    </a:ext>
                  </a:extLst>
                </a:gridCol>
                <a:gridCol w="1549892">
                  <a:extLst>
                    <a:ext uri="{9D8B030D-6E8A-4147-A177-3AD203B41FA5}">
                      <a16:colId xmlns:a16="http://schemas.microsoft.com/office/drawing/2014/main" val="2162447076"/>
                    </a:ext>
                  </a:extLst>
                </a:gridCol>
              </a:tblGrid>
              <a:tr h="731827">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Wüste / Dunkelheit / Tod</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Numeri</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Oase / Licht in der Wüste / Leben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Numeri</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553446306"/>
                  </a:ext>
                </a:extLst>
              </a:tr>
              <a:tr h="0">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Nasiräer</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6,1-21</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404854"/>
                  </a:ext>
                </a:extLst>
              </a:tr>
              <a:tr h="1140646">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Die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Verwerfung des Ratschlusses Gottes in Kadesch-Barnea.</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13,28-33</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Was für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Zuversicht für die junge Generation</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15,1-31</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12897907"/>
                  </a:ext>
                </a:extLst>
              </a:tr>
              <a:tr h="1519451">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Der Aufstand der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Rotte Korah</a:t>
                      </a:r>
                      <a:r>
                        <a:rPr lang="de-CH" sz="2400" dirty="0">
                          <a:effectLst/>
                          <a:latin typeface="Calibri" panose="020F0502020204030204" pitchFamily="34" charset="0"/>
                          <a:ea typeface="Calibri" panose="020F0502020204030204" pitchFamily="34" charset="0"/>
                          <a:cs typeface="Times New Roman" panose="02020603050405020304" pitchFamily="18" charset="0"/>
                        </a:rPr>
                        <a:t> gegen Mose und Aaron.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16,1-35</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Der Stab Aarons</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400" dirty="0">
                          <a:effectLst/>
                          <a:latin typeface="Calibri" panose="020F0502020204030204" pitchFamily="34" charset="0"/>
                          <a:ea typeface="Calibri" panose="020F0502020204030204" pitchFamily="34" charset="0"/>
                          <a:cs typeface="Times New Roman" panose="02020603050405020304" pitchFamily="18" charset="0"/>
                        </a:rPr>
                        <a:t>Gott bestätigt die Priesterschaft von Aaron und seinen Söhnen.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17,16-25</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801689"/>
                  </a:ext>
                </a:extLst>
              </a:tr>
              <a:tr h="482221">
                <a:tc>
                  <a:txBody>
                    <a:bodyPr/>
                    <a:lstStyle/>
                    <a:p>
                      <a:r>
                        <a:rPr lang="de-DE" sz="2400" b="1" dirty="0">
                          <a:effectLst/>
                          <a:latin typeface="Calibri" panose="020F0502020204030204" pitchFamily="34" charset="0"/>
                          <a:ea typeface="Calibri" panose="020F0502020204030204" pitchFamily="34" charset="0"/>
                          <a:cs typeface="Times New Roman" panose="02020603050405020304" pitchFamily="18" charset="0"/>
                        </a:rPr>
                        <a:t>Israel die sterbende Generation</a:t>
                      </a:r>
                      <a:endParaRPr lang="de-CH"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 14,22-23</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Die Asche der roten Kuh</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19,1-22</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67457735"/>
                  </a:ext>
                </a:extLst>
              </a:tr>
            </a:tbl>
          </a:graphicData>
        </a:graphic>
      </p:graphicFrame>
    </p:spTree>
    <p:extLst>
      <p:ext uri="{BB962C8B-B14F-4D97-AF65-F5344CB8AC3E}">
        <p14:creationId xmlns:p14="http://schemas.microsoft.com/office/powerpoint/2010/main" val="2593813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D63D95F8-241E-D6DF-9098-4C4A6CB6606E}"/>
              </a:ext>
            </a:extLst>
          </p:cNvPr>
          <p:cNvGraphicFramePr>
            <a:graphicFrameLocks noGrp="1"/>
          </p:cNvGraphicFramePr>
          <p:nvPr>
            <p:extLst>
              <p:ext uri="{D42A27DB-BD31-4B8C-83A1-F6EECF244321}">
                <p14:modId xmlns:p14="http://schemas.microsoft.com/office/powerpoint/2010/main" val="233912339"/>
              </p:ext>
            </p:extLst>
          </p:nvPr>
        </p:nvGraphicFramePr>
        <p:xfrm>
          <a:off x="395785" y="377588"/>
          <a:ext cx="10208525" cy="5290782"/>
        </p:xfrm>
        <a:graphic>
          <a:graphicData uri="http://schemas.openxmlformats.org/drawingml/2006/table">
            <a:tbl>
              <a:tblPr firstRow="1" firstCol="1" bandRow="1"/>
              <a:tblGrid>
                <a:gridCol w="3352800">
                  <a:extLst>
                    <a:ext uri="{9D8B030D-6E8A-4147-A177-3AD203B41FA5}">
                      <a16:colId xmlns:a16="http://schemas.microsoft.com/office/drawing/2014/main" val="553365542"/>
                    </a:ext>
                  </a:extLst>
                </a:gridCol>
                <a:gridCol w="1428070">
                  <a:extLst>
                    <a:ext uri="{9D8B030D-6E8A-4147-A177-3AD203B41FA5}">
                      <a16:colId xmlns:a16="http://schemas.microsoft.com/office/drawing/2014/main" val="2830649165"/>
                    </a:ext>
                  </a:extLst>
                </a:gridCol>
                <a:gridCol w="3877763">
                  <a:extLst>
                    <a:ext uri="{9D8B030D-6E8A-4147-A177-3AD203B41FA5}">
                      <a16:colId xmlns:a16="http://schemas.microsoft.com/office/drawing/2014/main" val="2366420903"/>
                    </a:ext>
                  </a:extLst>
                </a:gridCol>
                <a:gridCol w="1549892">
                  <a:extLst>
                    <a:ext uri="{9D8B030D-6E8A-4147-A177-3AD203B41FA5}">
                      <a16:colId xmlns:a16="http://schemas.microsoft.com/office/drawing/2014/main" val="2162447076"/>
                    </a:ext>
                  </a:extLst>
                </a:gridCol>
              </a:tblGrid>
              <a:tr h="731827">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Wüste / Dunkelheit / Tod</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Numeri</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Oase / Licht in der Wüste / Leben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Numeri</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553446306"/>
                  </a:ext>
                </a:extLst>
              </a:tr>
              <a:tr h="0">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Nasiräer</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6,1-21</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404854"/>
                  </a:ext>
                </a:extLst>
              </a:tr>
              <a:tr h="1140646">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Die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Verwerfung des Ratschlusses Gottes in Kadesch-Barnea.</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13,28-33</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Was für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Zuversicht für die junge Generation</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15,1-31</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12897907"/>
                  </a:ext>
                </a:extLst>
              </a:tr>
              <a:tr h="1519451">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Der Aufstand der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Rotte Korah</a:t>
                      </a:r>
                      <a:r>
                        <a:rPr lang="de-CH" sz="2400" dirty="0">
                          <a:effectLst/>
                          <a:latin typeface="Calibri" panose="020F0502020204030204" pitchFamily="34" charset="0"/>
                          <a:ea typeface="Calibri" panose="020F0502020204030204" pitchFamily="34" charset="0"/>
                          <a:cs typeface="Times New Roman" panose="02020603050405020304" pitchFamily="18" charset="0"/>
                        </a:rPr>
                        <a:t> gegen Mose und Aaron.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16,1-35</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Der Stab Aarons</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400" dirty="0">
                          <a:effectLst/>
                          <a:latin typeface="Calibri" panose="020F0502020204030204" pitchFamily="34" charset="0"/>
                          <a:ea typeface="Calibri" panose="020F0502020204030204" pitchFamily="34" charset="0"/>
                          <a:cs typeface="Times New Roman" panose="02020603050405020304" pitchFamily="18" charset="0"/>
                        </a:rPr>
                        <a:t>Gott bestätigt die Priesterschaft von Aaron und seinen Söhnen.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17,16-25</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801689"/>
                  </a:ext>
                </a:extLst>
              </a:tr>
              <a:tr h="482221">
                <a:tc>
                  <a:txBody>
                    <a:bodyPr/>
                    <a:lstStyle/>
                    <a:p>
                      <a:r>
                        <a:rPr lang="de-DE" sz="2400" b="1" dirty="0">
                          <a:effectLst/>
                          <a:latin typeface="Calibri" panose="020F0502020204030204" pitchFamily="34" charset="0"/>
                          <a:ea typeface="Calibri" panose="020F0502020204030204" pitchFamily="34" charset="0"/>
                          <a:cs typeface="Times New Roman" panose="02020603050405020304" pitchFamily="18" charset="0"/>
                        </a:rPr>
                        <a:t>Israel die sterbende Generation</a:t>
                      </a:r>
                      <a:endParaRPr lang="de-CH"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 14,22-23</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Die Asche der roten Kuh</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19,1-22</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67457735"/>
                  </a:ext>
                </a:extLst>
              </a:tr>
              <a:tr h="801578">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Kein Wasser </a:t>
                      </a:r>
                      <a:r>
                        <a:rPr lang="de-CH" sz="2400" dirty="0">
                          <a:effectLst/>
                          <a:latin typeface="Calibri" panose="020F0502020204030204" pitchFamily="34" charset="0"/>
                          <a:ea typeface="Calibri" panose="020F0502020204030204" pitchFamily="34" charset="0"/>
                          <a:cs typeface="Times New Roman" panose="02020603050405020304" pitchFamily="18" charset="0"/>
                        </a:rPr>
                        <a:t>für das Volk in der Wüste Zin.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20,1-5</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Wasser aus dem Felsen</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20,6-9</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856751"/>
                  </a:ext>
                </a:extLst>
              </a:tr>
            </a:tbl>
          </a:graphicData>
        </a:graphic>
      </p:graphicFrame>
    </p:spTree>
    <p:extLst>
      <p:ext uri="{BB962C8B-B14F-4D97-AF65-F5344CB8AC3E}">
        <p14:creationId xmlns:p14="http://schemas.microsoft.com/office/powerpoint/2010/main" val="3931430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D63D95F8-241E-D6DF-9098-4C4A6CB6606E}"/>
              </a:ext>
            </a:extLst>
          </p:cNvPr>
          <p:cNvGraphicFramePr>
            <a:graphicFrameLocks noGrp="1"/>
          </p:cNvGraphicFramePr>
          <p:nvPr>
            <p:extLst>
              <p:ext uri="{D42A27DB-BD31-4B8C-83A1-F6EECF244321}">
                <p14:modId xmlns:p14="http://schemas.microsoft.com/office/powerpoint/2010/main" val="2700311614"/>
              </p:ext>
            </p:extLst>
          </p:nvPr>
        </p:nvGraphicFramePr>
        <p:xfrm>
          <a:off x="395785" y="377588"/>
          <a:ext cx="10208525" cy="5290782"/>
        </p:xfrm>
        <a:graphic>
          <a:graphicData uri="http://schemas.openxmlformats.org/drawingml/2006/table">
            <a:tbl>
              <a:tblPr firstRow="1" firstCol="1" bandRow="1"/>
              <a:tblGrid>
                <a:gridCol w="3352800">
                  <a:extLst>
                    <a:ext uri="{9D8B030D-6E8A-4147-A177-3AD203B41FA5}">
                      <a16:colId xmlns:a16="http://schemas.microsoft.com/office/drawing/2014/main" val="553365542"/>
                    </a:ext>
                  </a:extLst>
                </a:gridCol>
                <a:gridCol w="1428070">
                  <a:extLst>
                    <a:ext uri="{9D8B030D-6E8A-4147-A177-3AD203B41FA5}">
                      <a16:colId xmlns:a16="http://schemas.microsoft.com/office/drawing/2014/main" val="2830649165"/>
                    </a:ext>
                  </a:extLst>
                </a:gridCol>
                <a:gridCol w="3877763">
                  <a:extLst>
                    <a:ext uri="{9D8B030D-6E8A-4147-A177-3AD203B41FA5}">
                      <a16:colId xmlns:a16="http://schemas.microsoft.com/office/drawing/2014/main" val="2366420903"/>
                    </a:ext>
                  </a:extLst>
                </a:gridCol>
                <a:gridCol w="1549892">
                  <a:extLst>
                    <a:ext uri="{9D8B030D-6E8A-4147-A177-3AD203B41FA5}">
                      <a16:colId xmlns:a16="http://schemas.microsoft.com/office/drawing/2014/main" val="2162447076"/>
                    </a:ext>
                  </a:extLst>
                </a:gridCol>
              </a:tblGrid>
              <a:tr h="731827">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Wüste / Dunkelheit / Tod</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Numeri</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Oase / Licht in der Wüste / Leben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Numeri</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553446306"/>
                  </a:ext>
                </a:extLst>
              </a:tr>
              <a:tr h="0">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Nasiräer</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6,1-21</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404854"/>
                  </a:ext>
                </a:extLst>
              </a:tr>
              <a:tr h="1140646">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Die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Verwerfung des Ratschlusses Gottes in Kadesch-Barnea.</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13,28-33</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Was für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Zuversicht für die junge Generation</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15,1-31</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12897907"/>
                  </a:ext>
                </a:extLst>
              </a:tr>
              <a:tr h="1519451">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Der Aufstand der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Rotte Korah</a:t>
                      </a:r>
                      <a:r>
                        <a:rPr lang="de-CH" sz="2400" dirty="0">
                          <a:effectLst/>
                          <a:latin typeface="Calibri" panose="020F0502020204030204" pitchFamily="34" charset="0"/>
                          <a:ea typeface="Calibri" panose="020F0502020204030204" pitchFamily="34" charset="0"/>
                          <a:cs typeface="Times New Roman" panose="02020603050405020304" pitchFamily="18" charset="0"/>
                        </a:rPr>
                        <a:t> gegen Mose und Aaron.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16,1-35</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Der Stab Aarons</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400" dirty="0">
                          <a:effectLst/>
                          <a:latin typeface="Calibri" panose="020F0502020204030204" pitchFamily="34" charset="0"/>
                          <a:ea typeface="Calibri" panose="020F0502020204030204" pitchFamily="34" charset="0"/>
                          <a:cs typeface="Times New Roman" panose="02020603050405020304" pitchFamily="18" charset="0"/>
                        </a:rPr>
                        <a:t>Gott bestätigt die Priesterschaft von Aaron und seinen Söhnen.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17,16-25</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801689"/>
                  </a:ext>
                </a:extLst>
              </a:tr>
              <a:tr h="482221">
                <a:tc>
                  <a:txBody>
                    <a:bodyPr/>
                    <a:lstStyle/>
                    <a:p>
                      <a:r>
                        <a:rPr lang="de-DE" sz="2400" b="1" dirty="0">
                          <a:effectLst/>
                          <a:latin typeface="Calibri" panose="020F0502020204030204" pitchFamily="34" charset="0"/>
                          <a:ea typeface="Calibri" panose="020F0502020204030204" pitchFamily="34" charset="0"/>
                          <a:cs typeface="Times New Roman" panose="02020603050405020304" pitchFamily="18" charset="0"/>
                        </a:rPr>
                        <a:t>Israel die sterbende Generation</a:t>
                      </a:r>
                      <a:endParaRPr lang="de-CH"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 14,22-23</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Die Asche der roten Kuh</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19,1-22</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67457735"/>
                  </a:ext>
                </a:extLst>
              </a:tr>
              <a:tr h="801578">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Kein Wasser </a:t>
                      </a:r>
                      <a:r>
                        <a:rPr lang="de-CH" sz="2400" dirty="0">
                          <a:effectLst/>
                          <a:latin typeface="Calibri" panose="020F0502020204030204" pitchFamily="34" charset="0"/>
                          <a:ea typeface="Calibri" panose="020F0502020204030204" pitchFamily="34" charset="0"/>
                          <a:cs typeface="Times New Roman" panose="02020603050405020304" pitchFamily="18" charset="0"/>
                        </a:rPr>
                        <a:t>für das Volk in der Wüste Zin.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20,1-5</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Wasser aus dem Felsen</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20,6-9</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856751"/>
                  </a:ext>
                </a:extLst>
              </a:tr>
            </a:tbl>
          </a:graphicData>
        </a:graphic>
      </p:graphicFrame>
      <p:graphicFrame>
        <p:nvGraphicFramePr>
          <p:cNvPr id="2" name="Tabelle 1">
            <a:extLst>
              <a:ext uri="{FF2B5EF4-FFF2-40B4-BE49-F238E27FC236}">
                <a16:creationId xmlns:a16="http://schemas.microsoft.com/office/drawing/2014/main" id="{1AF85C13-C1CF-DF63-07D8-CE33CFAA3080}"/>
              </a:ext>
            </a:extLst>
          </p:cNvPr>
          <p:cNvGraphicFramePr>
            <a:graphicFrameLocks noGrp="1"/>
          </p:cNvGraphicFramePr>
          <p:nvPr>
            <p:extLst>
              <p:ext uri="{D42A27DB-BD31-4B8C-83A1-F6EECF244321}">
                <p14:modId xmlns:p14="http://schemas.microsoft.com/office/powerpoint/2010/main" val="1603289068"/>
              </p:ext>
            </p:extLst>
          </p:nvPr>
        </p:nvGraphicFramePr>
        <p:xfrm>
          <a:off x="395785" y="5668370"/>
          <a:ext cx="10208525" cy="801578"/>
        </p:xfrm>
        <a:graphic>
          <a:graphicData uri="http://schemas.openxmlformats.org/drawingml/2006/table">
            <a:tbl>
              <a:tblPr firstRow="1" firstCol="1" bandRow="1"/>
              <a:tblGrid>
                <a:gridCol w="3352800">
                  <a:extLst>
                    <a:ext uri="{9D8B030D-6E8A-4147-A177-3AD203B41FA5}">
                      <a16:colId xmlns:a16="http://schemas.microsoft.com/office/drawing/2014/main" val="2450673749"/>
                    </a:ext>
                  </a:extLst>
                </a:gridCol>
                <a:gridCol w="1428070">
                  <a:extLst>
                    <a:ext uri="{9D8B030D-6E8A-4147-A177-3AD203B41FA5}">
                      <a16:colId xmlns:a16="http://schemas.microsoft.com/office/drawing/2014/main" val="1548168144"/>
                    </a:ext>
                  </a:extLst>
                </a:gridCol>
                <a:gridCol w="3877763">
                  <a:extLst>
                    <a:ext uri="{9D8B030D-6E8A-4147-A177-3AD203B41FA5}">
                      <a16:colId xmlns:a16="http://schemas.microsoft.com/office/drawing/2014/main" val="3878825333"/>
                    </a:ext>
                  </a:extLst>
                </a:gridCol>
                <a:gridCol w="1549892">
                  <a:extLst>
                    <a:ext uri="{9D8B030D-6E8A-4147-A177-3AD203B41FA5}">
                      <a16:colId xmlns:a16="http://schemas.microsoft.com/office/drawing/2014/main" val="3820932235"/>
                    </a:ext>
                  </a:extLst>
                </a:gridCol>
              </a:tblGrid>
              <a:tr h="801578">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Feurige Schlangen</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21,4-6</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Die eherne Schlange</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21,7-9</a:t>
                      </a:r>
                    </a:p>
                  </a:txBody>
                  <a:tcPr marL="14189" marR="14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39780133"/>
                  </a:ext>
                </a:extLst>
              </a:tr>
            </a:tbl>
          </a:graphicData>
        </a:graphic>
      </p:graphicFrame>
    </p:spTree>
    <p:extLst>
      <p:ext uri="{BB962C8B-B14F-4D97-AF65-F5344CB8AC3E}">
        <p14:creationId xmlns:p14="http://schemas.microsoft.com/office/powerpoint/2010/main" val="894288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690768" y="199942"/>
            <a:ext cx="5896551"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Der Herr führt |der grosse Hirte</a:t>
            </a:r>
          </a:p>
        </p:txBody>
      </p:sp>
      <p:sp>
        <p:nvSpPr>
          <p:cNvPr id="4" name="Textfeld 3">
            <a:extLst>
              <a:ext uri="{FF2B5EF4-FFF2-40B4-BE49-F238E27FC236}">
                <a16:creationId xmlns:a16="http://schemas.microsoft.com/office/drawing/2014/main" id="{5276C952-6CB3-570F-0062-7490A16491CB}"/>
              </a:ext>
            </a:extLst>
          </p:cNvPr>
          <p:cNvSpPr txBox="1"/>
          <p:nvPr/>
        </p:nvSpPr>
        <p:spPr>
          <a:xfrm>
            <a:off x="364721" y="764327"/>
            <a:ext cx="11223008" cy="378565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"Und an dem Tag, als die Wohnung aufgestellt wurde, bedeckte die Wolke die Wohnung des Zeltes des Zeugnisses; und am Abend war sie über der Wohnung wie das Aussehen eines Feuers bis zum Morgen.</a:t>
            </a:r>
          </a:p>
          <a:p>
            <a:r>
              <a:rPr lang="de-CH" sz="3000" dirty="0">
                <a:effectLst/>
                <a:latin typeface="Calibri" panose="020F0502020204030204" pitchFamily="34" charset="0"/>
                <a:ea typeface="Calibri" panose="020F0502020204030204" pitchFamily="34" charset="0"/>
                <a:cs typeface="Times New Roman" panose="02020603050405020304" pitchFamily="18" charset="0"/>
              </a:rPr>
              <a:t>16 So war es ständig: die Wolke bedeckte sie, und des Nachts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war es wie</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das Aussehen eines Feuers.</a:t>
            </a:r>
          </a:p>
          <a:p>
            <a:r>
              <a:rPr lang="de-CH" sz="3000" dirty="0">
                <a:effectLst/>
                <a:latin typeface="Calibri" panose="020F0502020204030204" pitchFamily="34" charset="0"/>
                <a:ea typeface="Calibri" panose="020F0502020204030204" pitchFamily="34" charset="0"/>
                <a:cs typeface="Times New Roman" panose="02020603050405020304" pitchFamily="18" charset="0"/>
              </a:rPr>
              <a:t>17 Und sooft die Wolke sich von dem Zelt erhob, brachen danach die Söhne Israel auf; und an dem Ort, wo die Wolke sich niederließ, dort lagerten die Söhne Israel. …</a:t>
            </a:r>
          </a:p>
        </p:txBody>
      </p:sp>
    </p:spTree>
    <p:extLst>
      <p:ext uri="{BB962C8B-B14F-4D97-AF65-F5344CB8AC3E}">
        <p14:creationId xmlns:p14="http://schemas.microsoft.com/office/powerpoint/2010/main" val="2523403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690768" y="199942"/>
            <a:ext cx="5896551"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Der Herr führt |der grosse Hirte</a:t>
            </a:r>
          </a:p>
        </p:txBody>
      </p:sp>
      <p:sp>
        <p:nvSpPr>
          <p:cNvPr id="4" name="Textfeld 3">
            <a:extLst>
              <a:ext uri="{FF2B5EF4-FFF2-40B4-BE49-F238E27FC236}">
                <a16:creationId xmlns:a16="http://schemas.microsoft.com/office/drawing/2014/main" id="{5276C952-6CB3-570F-0062-7490A16491CB}"/>
              </a:ext>
            </a:extLst>
          </p:cNvPr>
          <p:cNvSpPr txBox="1"/>
          <p:nvPr/>
        </p:nvSpPr>
        <p:spPr>
          <a:xfrm>
            <a:off x="364721" y="764327"/>
            <a:ext cx="11223008" cy="4708981"/>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 Nach dem </a:t>
            </a:r>
            <a:r>
              <a:rPr lang="de-CH" sz="3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Befehl des HERRN</a:t>
            </a:r>
            <a:r>
              <a:rPr lang="de-CH" sz="3000" dirty="0">
                <a:effectLst/>
                <a:latin typeface="Calibri" panose="020F0502020204030204" pitchFamily="34" charset="0"/>
                <a:ea typeface="Calibri" panose="020F0502020204030204" pitchFamily="34" charset="0"/>
                <a:cs typeface="Times New Roman" panose="02020603050405020304" pitchFamily="18" charset="0"/>
              </a:rPr>
              <a:t> brachen die Söhne Israel auf, und nach dem </a:t>
            </a:r>
            <a:r>
              <a:rPr lang="de-CH" sz="3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Befehl des HERRN</a:t>
            </a:r>
            <a:r>
              <a:rPr lang="de-CH" sz="3000" dirty="0">
                <a:effectLst/>
                <a:latin typeface="Calibri" panose="020F0502020204030204" pitchFamily="34" charset="0"/>
                <a:ea typeface="Calibri" panose="020F0502020204030204" pitchFamily="34" charset="0"/>
                <a:cs typeface="Times New Roman" panose="02020603050405020304" pitchFamily="18" charset="0"/>
              </a:rPr>
              <a:t> lagerten sie; alle Tage, während die Wolke auf der Wohnung ruhte, lagerten sie. Und wenn die Wolke viele Tage auf der Wohnung stehen blieb, verrichteten die Söhne Israel den Dienst des HERRN und brachen nicht auf. Und es kam vor, dass die Wolke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nur</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wenige Tage auf der Wohnung war – nach dem </a:t>
            </a:r>
            <a:r>
              <a:rPr lang="de-CH" sz="3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Befehl des HERRN</a:t>
            </a:r>
            <a:r>
              <a:rPr lang="de-CH" sz="3000" dirty="0">
                <a:effectLst/>
                <a:latin typeface="Calibri" panose="020F0502020204030204" pitchFamily="34" charset="0"/>
                <a:ea typeface="Calibri" panose="020F0502020204030204" pitchFamily="34" charset="0"/>
                <a:cs typeface="Times New Roman" panose="02020603050405020304" pitchFamily="18" charset="0"/>
              </a:rPr>
              <a:t> lagerten sie sich, und nach dem </a:t>
            </a:r>
            <a:r>
              <a:rPr lang="de-CH" sz="3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Befehl des HERRN</a:t>
            </a:r>
            <a:r>
              <a:rPr lang="de-CH" sz="3000" dirty="0">
                <a:effectLst/>
                <a:latin typeface="Calibri" panose="020F0502020204030204" pitchFamily="34" charset="0"/>
                <a:ea typeface="Calibri" panose="020F0502020204030204" pitchFamily="34" charset="0"/>
                <a:cs typeface="Times New Roman" panose="02020603050405020304" pitchFamily="18" charset="0"/>
              </a:rPr>
              <a:t> brachen sie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auch</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auf. Nach dem </a:t>
            </a:r>
            <a:r>
              <a:rPr lang="de-CH" sz="3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Befehl des HERRN</a:t>
            </a:r>
            <a:r>
              <a:rPr lang="de-CH" sz="3000" dirty="0">
                <a:effectLst/>
                <a:latin typeface="Calibri" panose="020F0502020204030204" pitchFamily="34" charset="0"/>
                <a:ea typeface="Calibri" panose="020F0502020204030204" pitchFamily="34" charset="0"/>
                <a:cs typeface="Times New Roman" panose="02020603050405020304" pitchFamily="18" charset="0"/>
              </a:rPr>
              <a:t> lagerten sie, und nach dem </a:t>
            </a:r>
            <a:r>
              <a:rPr lang="de-CH" sz="3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Befehl des HERRN</a:t>
            </a:r>
            <a:r>
              <a:rPr lang="de-CH" sz="3000" dirty="0">
                <a:effectLst/>
                <a:latin typeface="Calibri" panose="020F0502020204030204" pitchFamily="34" charset="0"/>
                <a:ea typeface="Calibri" panose="020F0502020204030204" pitchFamily="34" charset="0"/>
                <a:cs typeface="Times New Roman" panose="02020603050405020304" pitchFamily="18" charset="0"/>
              </a:rPr>
              <a:t> brachen sie auf; sie verrichteten den Dienst des HERRN nach dem </a:t>
            </a:r>
            <a:r>
              <a:rPr lang="de-CH" sz="3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Befehl des HERRN</a:t>
            </a:r>
            <a:r>
              <a:rPr lang="de-CH" sz="3000" dirty="0">
                <a:effectLst/>
                <a:latin typeface="Calibri" panose="020F0502020204030204" pitchFamily="34" charset="0"/>
                <a:ea typeface="Calibri" panose="020F0502020204030204" pitchFamily="34" charset="0"/>
                <a:cs typeface="Times New Roman" panose="02020603050405020304" pitchFamily="18" charset="0"/>
              </a:rPr>
              <a:t> durch Mose."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(Num 9,15-20.23)</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6402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690768" y="199942"/>
            <a:ext cx="5896551"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Der Herr führt |der grosse Hirte</a:t>
            </a:r>
          </a:p>
        </p:txBody>
      </p:sp>
      <p:sp>
        <p:nvSpPr>
          <p:cNvPr id="5" name="Textfeld 4">
            <a:extLst>
              <a:ext uri="{FF2B5EF4-FFF2-40B4-BE49-F238E27FC236}">
                <a16:creationId xmlns:a16="http://schemas.microsoft.com/office/drawing/2014/main" id="{F21B57E2-9739-5CAD-A528-949167FDDFE4}"/>
              </a:ext>
            </a:extLst>
          </p:cNvPr>
          <p:cNvSpPr txBox="1"/>
          <p:nvPr/>
        </p:nvSpPr>
        <p:spPr>
          <a:xfrm>
            <a:off x="377588" y="1073456"/>
            <a:ext cx="9348716" cy="1015663"/>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"Denn so viele durch den Geist Gottes geleitet werden, die sind Söhne Gottes."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(Röm 8,14)</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feld 6">
            <a:extLst>
              <a:ext uri="{FF2B5EF4-FFF2-40B4-BE49-F238E27FC236}">
                <a16:creationId xmlns:a16="http://schemas.microsoft.com/office/drawing/2014/main" id="{EF78A790-B4BF-F31B-7E6C-59AFBC645318}"/>
              </a:ext>
            </a:extLst>
          </p:cNvPr>
          <p:cNvSpPr txBox="1"/>
          <p:nvPr/>
        </p:nvSpPr>
        <p:spPr>
          <a:xfrm>
            <a:off x="377587" y="2290128"/>
            <a:ext cx="10567917" cy="378565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"Ich bin der gute Hirte; der gute Hirte lässt sein Leben für die Schafe. 12 Wer Lohnarbeiter und nicht Hirte ist, wer die Schafe nicht zu eigen hat, sieht den Wolf kommen und verlässt die Schafe und flieht – und der Wolf raubt und zerstreut sie –, 13 weil er ein Lohnarbeiter ist und sich um die Schafe nicht kümmert. 14 Ich bin der gute Hirte; und ich kenne die Meinen, und die Meinen kennen mich, 15 wie der Vater mich kennt und ich den Vater kenne; und ich lasse mein Leben für die Schafe."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(Joh 10,11-15)</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325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1883EEE-F98D-73A9-A8CC-CB869FCADB7B}"/>
              </a:ext>
            </a:extLst>
          </p:cNvPr>
          <p:cNvSpPr txBox="1"/>
          <p:nvPr/>
        </p:nvSpPr>
        <p:spPr>
          <a:xfrm>
            <a:off x="1447799" y="1690211"/>
            <a:ext cx="9525001" cy="2862322"/>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Times New Roman" panose="02020603050405020304" pitchFamily="18" charset="0"/>
                <a:cs typeface="Calibri" panose="020F0502020204030204" pitchFamily="34" charset="0"/>
              </a:rPr>
              <a:t>Der gute Hirte lässt sein Leben für die Schafe</a:t>
            </a:r>
          </a:p>
          <a:p>
            <a:pPr marL="342900" lvl="0" indent="-342900">
              <a:buFont typeface="Wingdings" panose="05000000000000000000" pitchFamily="2" charset="2"/>
              <a:buChar char=""/>
            </a:pPr>
            <a:r>
              <a:rPr lang="de-CH" sz="3000" dirty="0">
                <a:effectLst/>
                <a:latin typeface="Calibri" panose="020F0502020204030204" pitchFamily="34" charset="0"/>
                <a:ea typeface="Times New Roman" panose="02020603050405020304" pitchFamily="18" charset="0"/>
                <a:cs typeface="Calibri" panose="020F0502020204030204" pitchFamily="34" charset="0"/>
              </a:rPr>
              <a:t>Der gute Hirte setzt sich für seine Schafe ein</a:t>
            </a:r>
          </a:p>
          <a:p>
            <a:pPr marL="342900" lvl="0" indent="-342900">
              <a:buFont typeface="Wingdings" panose="05000000000000000000" pitchFamily="2" charset="2"/>
              <a:buChar char=""/>
            </a:pPr>
            <a:r>
              <a:rPr lang="de-CH" sz="3000" dirty="0">
                <a:effectLst/>
                <a:latin typeface="Calibri" panose="020F0502020204030204" pitchFamily="34" charset="0"/>
                <a:ea typeface="Times New Roman" panose="02020603050405020304" pitchFamily="18" charset="0"/>
                <a:cs typeface="Calibri" panose="020F0502020204030204" pitchFamily="34" charset="0"/>
              </a:rPr>
              <a:t>Der gute Hirte kennt seine Schafe</a:t>
            </a:r>
          </a:p>
          <a:p>
            <a:pPr marL="342900" lvl="0" indent="-342900">
              <a:buFont typeface="Wingdings" panose="05000000000000000000" pitchFamily="2" charset="2"/>
              <a:buChar char=""/>
            </a:pPr>
            <a:r>
              <a:rPr lang="de-CH" sz="3000" dirty="0">
                <a:effectLst/>
                <a:latin typeface="Calibri" panose="020F0502020204030204" pitchFamily="34" charset="0"/>
                <a:ea typeface="Times New Roman" panose="02020603050405020304" pitchFamily="18" charset="0"/>
                <a:cs typeface="Calibri" panose="020F0502020204030204" pitchFamily="34" charset="0"/>
              </a:rPr>
              <a:t>Der gute Hirte offenbart sich</a:t>
            </a:r>
          </a:p>
          <a:p>
            <a:pPr lvl="0"/>
            <a:endParaRPr lang="de-CH" sz="3000" dirty="0">
              <a:effectLst/>
              <a:latin typeface="Calibri" panose="020F0502020204030204" pitchFamily="34" charset="0"/>
              <a:ea typeface="Times New Roman" panose="02020603050405020304" pitchFamily="18" charset="0"/>
              <a:cs typeface="Calibri" panose="020F0502020204030204" pitchFamily="34" charset="0"/>
            </a:endParaRPr>
          </a:p>
          <a:p>
            <a:r>
              <a:rPr lang="de-CH" sz="3000" dirty="0">
                <a:effectLst/>
                <a:latin typeface="Calibri" panose="020F0502020204030204" pitchFamily="34" charset="0"/>
                <a:ea typeface="Calibri" panose="020F0502020204030204" pitchFamily="34" charset="0"/>
                <a:cs typeface="Times New Roman" panose="02020603050405020304" pitchFamily="18" charset="0"/>
              </a:rPr>
              <a:t>Dies führt dazu, dass seine Schafe den guten Hirten kennen!</a:t>
            </a:r>
          </a:p>
        </p:txBody>
      </p:sp>
    </p:spTree>
    <p:extLst>
      <p:ext uri="{BB962C8B-B14F-4D97-AF65-F5344CB8AC3E}">
        <p14:creationId xmlns:p14="http://schemas.microsoft.com/office/powerpoint/2010/main" val="34809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4364508-FADD-FC9E-266E-B6D2FCFD1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5163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Ort und zeitlicher Ablauf</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70713"/>
            <a:ext cx="9510222" cy="193899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"Und der HERR redete zu Mose in der Wüste Sinai im Zelt der Begegnung am ersten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Tag</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des zweiten Monats, im zweiten Jahr nach ihrem Auszug aus dem Land Ägypten, und sprach:"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(Num 1,1)</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300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Ort und zeitlicher Ablauf</a:t>
            </a:r>
          </a:p>
        </p:txBody>
      </p:sp>
      <p:graphicFrame>
        <p:nvGraphicFramePr>
          <p:cNvPr id="2" name="Tabelle 1">
            <a:extLst>
              <a:ext uri="{FF2B5EF4-FFF2-40B4-BE49-F238E27FC236}">
                <a16:creationId xmlns:a16="http://schemas.microsoft.com/office/drawing/2014/main" id="{2CE455F5-622B-8E37-B0EE-6757DE2CB043}"/>
              </a:ext>
            </a:extLst>
          </p:cNvPr>
          <p:cNvGraphicFramePr>
            <a:graphicFrameLocks noGrp="1"/>
          </p:cNvGraphicFramePr>
          <p:nvPr/>
        </p:nvGraphicFramePr>
        <p:xfrm>
          <a:off x="696997" y="4498983"/>
          <a:ext cx="10439577" cy="2098458"/>
        </p:xfrm>
        <a:graphic>
          <a:graphicData uri="http://schemas.openxmlformats.org/drawingml/2006/table">
            <a:tbl>
              <a:tblPr firstRow="1" firstCol="1" bandRow="1"/>
              <a:tblGrid>
                <a:gridCol w="2017448">
                  <a:extLst>
                    <a:ext uri="{9D8B030D-6E8A-4147-A177-3AD203B41FA5}">
                      <a16:colId xmlns:a16="http://schemas.microsoft.com/office/drawing/2014/main" val="3011086687"/>
                    </a:ext>
                  </a:extLst>
                </a:gridCol>
                <a:gridCol w="1711208">
                  <a:extLst>
                    <a:ext uri="{9D8B030D-6E8A-4147-A177-3AD203B41FA5}">
                      <a16:colId xmlns:a16="http://schemas.microsoft.com/office/drawing/2014/main" val="3800539896"/>
                    </a:ext>
                  </a:extLst>
                </a:gridCol>
                <a:gridCol w="1400578">
                  <a:extLst>
                    <a:ext uri="{9D8B030D-6E8A-4147-A177-3AD203B41FA5}">
                      <a16:colId xmlns:a16="http://schemas.microsoft.com/office/drawing/2014/main" val="2794635679"/>
                    </a:ext>
                  </a:extLst>
                </a:gridCol>
                <a:gridCol w="2315719">
                  <a:extLst>
                    <a:ext uri="{9D8B030D-6E8A-4147-A177-3AD203B41FA5}">
                      <a16:colId xmlns:a16="http://schemas.microsoft.com/office/drawing/2014/main" val="2216571309"/>
                    </a:ext>
                  </a:extLst>
                </a:gridCol>
                <a:gridCol w="2994624">
                  <a:extLst>
                    <a:ext uri="{9D8B030D-6E8A-4147-A177-3AD203B41FA5}">
                      <a16:colId xmlns:a16="http://schemas.microsoft.com/office/drawing/2014/main" val="854730179"/>
                    </a:ext>
                  </a:extLst>
                </a:gridCol>
              </a:tblGrid>
              <a:tr h="346540">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Genesis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Exodus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Levitikus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Numeri</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Deuteronomium</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247483"/>
                  </a:ext>
                </a:extLst>
              </a:tr>
              <a:tr h="1732698">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Schöpfung / Bestimmung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Erlösung / Erwählung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Berufung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Würdiger Wandel (Dienst, Kampf, Ausharren, Nachfolge)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Mahnung zum Gehorsam Gott und seinem Wort gegenüber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850393"/>
                  </a:ext>
                </a:extLst>
              </a:tr>
            </a:tbl>
          </a:graphicData>
        </a:graphic>
      </p:graphicFrame>
      <p:sp>
        <p:nvSpPr>
          <p:cNvPr id="4" name="Rechteck 3">
            <a:extLst>
              <a:ext uri="{FF2B5EF4-FFF2-40B4-BE49-F238E27FC236}">
                <a16:creationId xmlns:a16="http://schemas.microsoft.com/office/drawing/2014/main" id="{69E74CFD-AC07-BEEA-300B-B1F7AA4CB8FB}"/>
              </a:ext>
            </a:extLst>
          </p:cNvPr>
          <p:cNvSpPr/>
          <p:nvPr/>
        </p:nvSpPr>
        <p:spPr>
          <a:xfrm>
            <a:off x="2720454" y="4333035"/>
            <a:ext cx="8680694" cy="2390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a:extLst>
              <a:ext uri="{FF2B5EF4-FFF2-40B4-BE49-F238E27FC236}">
                <a16:creationId xmlns:a16="http://schemas.microsoft.com/office/drawing/2014/main" id="{C7A3C80C-93F2-D11C-EBD8-BEBB27AC6DE1}"/>
              </a:ext>
            </a:extLst>
          </p:cNvPr>
          <p:cNvSpPr txBox="1"/>
          <p:nvPr/>
        </p:nvSpPr>
        <p:spPr>
          <a:xfrm>
            <a:off x="786303" y="1470713"/>
            <a:ext cx="9510222" cy="193899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"Und der HERR redete zu Mose in der Wüste Sinai im Zelt der Begegnung am ersten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Tag</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des zweiten Monats, im zweiten Jahr nach ihrem Auszug aus dem Land Ägypten, und sprach:"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(Num 1,1)</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769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Ort und zeitlicher Ablauf</a:t>
            </a:r>
          </a:p>
        </p:txBody>
      </p:sp>
      <p:graphicFrame>
        <p:nvGraphicFramePr>
          <p:cNvPr id="2" name="Tabelle 1">
            <a:extLst>
              <a:ext uri="{FF2B5EF4-FFF2-40B4-BE49-F238E27FC236}">
                <a16:creationId xmlns:a16="http://schemas.microsoft.com/office/drawing/2014/main" id="{2CE455F5-622B-8E37-B0EE-6757DE2CB043}"/>
              </a:ext>
            </a:extLst>
          </p:cNvPr>
          <p:cNvGraphicFramePr>
            <a:graphicFrameLocks noGrp="1"/>
          </p:cNvGraphicFramePr>
          <p:nvPr/>
        </p:nvGraphicFramePr>
        <p:xfrm>
          <a:off x="696997" y="4498983"/>
          <a:ext cx="10439577" cy="2098458"/>
        </p:xfrm>
        <a:graphic>
          <a:graphicData uri="http://schemas.openxmlformats.org/drawingml/2006/table">
            <a:tbl>
              <a:tblPr firstRow="1" firstCol="1" bandRow="1"/>
              <a:tblGrid>
                <a:gridCol w="2017448">
                  <a:extLst>
                    <a:ext uri="{9D8B030D-6E8A-4147-A177-3AD203B41FA5}">
                      <a16:colId xmlns:a16="http://schemas.microsoft.com/office/drawing/2014/main" val="3011086687"/>
                    </a:ext>
                  </a:extLst>
                </a:gridCol>
                <a:gridCol w="1711208">
                  <a:extLst>
                    <a:ext uri="{9D8B030D-6E8A-4147-A177-3AD203B41FA5}">
                      <a16:colId xmlns:a16="http://schemas.microsoft.com/office/drawing/2014/main" val="3800539896"/>
                    </a:ext>
                  </a:extLst>
                </a:gridCol>
                <a:gridCol w="1400578">
                  <a:extLst>
                    <a:ext uri="{9D8B030D-6E8A-4147-A177-3AD203B41FA5}">
                      <a16:colId xmlns:a16="http://schemas.microsoft.com/office/drawing/2014/main" val="2794635679"/>
                    </a:ext>
                  </a:extLst>
                </a:gridCol>
                <a:gridCol w="2315719">
                  <a:extLst>
                    <a:ext uri="{9D8B030D-6E8A-4147-A177-3AD203B41FA5}">
                      <a16:colId xmlns:a16="http://schemas.microsoft.com/office/drawing/2014/main" val="2216571309"/>
                    </a:ext>
                  </a:extLst>
                </a:gridCol>
                <a:gridCol w="2994624">
                  <a:extLst>
                    <a:ext uri="{9D8B030D-6E8A-4147-A177-3AD203B41FA5}">
                      <a16:colId xmlns:a16="http://schemas.microsoft.com/office/drawing/2014/main" val="854730179"/>
                    </a:ext>
                  </a:extLst>
                </a:gridCol>
              </a:tblGrid>
              <a:tr h="346540">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Genesis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Exodus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Levitikus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Numeri</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Deuteronomium</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247483"/>
                  </a:ext>
                </a:extLst>
              </a:tr>
              <a:tr h="1732698">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Schöpfung / Bestimmung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Erlösung / Erwählung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Berufung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Würdiger Wandel (Dienst, Kampf, Ausharren, Nachfolge)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Mahnung zum Gehorsam Gott und seinem Wort gegenüber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850393"/>
                  </a:ext>
                </a:extLst>
              </a:tr>
            </a:tbl>
          </a:graphicData>
        </a:graphic>
      </p:graphicFrame>
      <p:sp>
        <p:nvSpPr>
          <p:cNvPr id="4" name="Rechteck 3">
            <a:extLst>
              <a:ext uri="{FF2B5EF4-FFF2-40B4-BE49-F238E27FC236}">
                <a16:creationId xmlns:a16="http://schemas.microsoft.com/office/drawing/2014/main" id="{69E74CFD-AC07-BEEA-300B-B1F7AA4CB8FB}"/>
              </a:ext>
            </a:extLst>
          </p:cNvPr>
          <p:cNvSpPr/>
          <p:nvPr/>
        </p:nvSpPr>
        <p:spPr>
          <a:xfrm>
            <a:off x="4426424" y="4333035"/>
            <a:ext cx="6974724" cy="2390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a:extLst>
              <a:ext uri="{FF2B5EF4-FFF2-40B4-BE49-F238E27FC236}">
                <a16:creationId xmlns:a16="http://schemas.microsoft.com/office/drawing/2014/main" id="{CC99596D-A196-2E0F-A17C-FFA5DA41D0D2}"/>
              </a:ext>
            </a:extLst>
          </p:cNvPr>
          <p:cNvSpPr txBox="1"/>
          <p:nvPr/>
        </p:nvSpPr>
        <p:spPr>
          <a:xfrm>
            <a:off x="786303" y="1470713"/>
            <a:ext cx="9510222" cy="193899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"Und der HERR redete zu Mose in der Wüste Sinai im Zelt der Begegnung am ersten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Tag</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des zweiten Monats, im zweiten Jahr nach ihrem Auszug aus dem Land Ägypten, und sprach:"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(Num 1,1)</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3721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Ort und zeitlicher Ablauf</a:t>
            </a:r>
          </a:p>
        </p:txBody>
      </p:sp>
      <p:graphicFrame>
        <p:nvGraphicFramePr>
          <p:cNvPr id="2" name="Tabelle 1">
            <a:extLst>
              <a:ext uri="{FF2B5EF4-FFF2-40B4-BE49-F238E27FC236}">
                <a16:creationId xmlns:a16="http://schemas.microsoft.com/office/drawing/2014/main" id="{2CE455F5-622B-8E37-B0EE-6757DE2CB043}"/>
              </a:ext>
            </a:extLst>
          </p:cNvPr>
          <p:cNvGraphicFramePr>
            <a:graphicFrameLocks noGrp="1"/>
          </p:cNvGraphicFramePr>
          <p:nvPr/>
        </p:nvGraphicFramePr>
        <p:xfrm>
          <a:off x="696997" y="4498983"/>
          <a:ext cx="10439577" cy="2098458"/>
        </p:xfrm>
        <a:graphic>
          <a:graphicData uri="http://schemas.openxmlformats.org/drawingml/2006/table">
            <a:tbl>
              <a:tblPr firstRow="1" firstCol="1" bandRow="1"/>
              <a:tblGrid>
                <a:gridCol w="2017448">
                  <a:extLst>
                    <a:ext uri="{9D8B030D-6E8A-4147-A177-3AD203B41FA5}">
                      <a16:colId xmlns:a16="http://schemas.microsoft.com/office/drawing/2014/main" val="3011086687"/>
                    </a:ext>
                  </a:extLst>
                </a:gridCol>
                <a:gridCol w="1711208">
                  <a:extLst>
                    <a:ext uri="{9D8B030D-6E8A-4147-A177-3AD203B41FA5}">
                      <a16:colId xmlns:a16="http://schemas.microsoft.com/office/drawing/2014/main" val="3800539896"/>
                    </a:ext>
                  </a:extLst>
                </a:gridCol>
                <a:gridCol w="1400578">
                  <a:extLst>
                    <a:ext uri="{9D8B030D-6E8A-4147-A177-3AD203B41FA5}">
                      <a16:colId xmlns:a16="http://schemas.microsoft.com/office/drawing/2014/main" val="2794635679"/>
                    </a:ext>
                  </a:extLst>
                </a:gridCol>
                <a:gridCol w="2315719">
                  <a:extLst>
                    <a:ext uri="{9D8B030D-6E8A-4147-A177-3AD203B41FA5}">
                      <a16:colId xmlns:a16="http://schemas.microsoft.com/office/drawing/2014/main" val="2216571309"/>
                    </a:ext>
                  </a:extLst>
                </a:gridCol>
                <a:gridCol w="2994624">
                  <a:extLst>
                    <a:ext uri="{9D8B030D-6E8A-4147-A177-3AD203B41FA5}">
                      <a16:colId xmlns:a16="http://schemas.microsoft.com/office/drawing/2014/main" val="854730179"/>
                    </a:ext>
                  </a:extLst>
                </a:gridCol>
              </a:tblGrid>
              <a:tr h="346540">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Genesis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Exodus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Levitikus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Numeri</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Deuteronomium</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247483"/>
                  </a:ext>
                </a:extLst>
              </a:tr>
              <a:tr h="1732698">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Schöpfung / Bestimmung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Erlösung / Erwählung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Berufung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Würdiger Wandel (Dienst, Kampf, Ausharren, Nachfolge)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Mahnung zum Gehorsam Gott und seinem Wort gegenüber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850393"/>
                  </a:ext>
                </a:extLst>
              </a:tr>
            </a:tbl>
          </a:graphicData>
        </a:graphic>
      </p:graphicFrame>
      <p:sp>
        <p:nvSpPr>
          <p:cNvPr id="4" name="Rechteck 3">
            <a:extLst>
              <a:ext uri="{FF2B5EF4-FFF2-40B4-BE49-F238E27FC236}">
                <a16:creationId xmlns:a16="http://schemas.microsoft.com/office/drawing/2014/main" id="{69E74CFD-AC07-BEEA-300B-B1F7AA4CB8FB}"/>
              </a:ext>
            </a:extLst>
          </p:cNvPr>
          <p:cNvSpPr/>
          <p:nvPr/>
        </p:nvSpPr>
        <p:spPr>
          <a:xfrm>
            <a:off x="5832144" y="4333035"/>
            <a:ext cx="5532611" cy="2390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a:extLst>
              <a:ext uri="{FF2B5EF4-FFF2-40B4-BE49-F238E27FC236}">
                <a16:creationId xmlns:a16="http://schemas.microsoft.com/office/drawing/2014/main" id="{B1BD68BB-F100-187D-891B-6B730DF9ED4C}"/>
              </a:ext>
            </a:extLst>
          </p:cNvPr>
          <p:cNvSpPr txBox="1"/>
          <p:nvPr/>
        </p:nvSpPr>
        <p:spPr>
          <a:xfrm>
            <a:off x="786303" y="1470713"/>
            <a:ext cx="9510222" cy="193899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"Und der HERR redete zu Mose in der Wüste Sinai im Zelt der Begegnung am ersten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Tag</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des zweiten Monats, im zweiten Jahr nach ihrem Auszug aus dem Land Ägypten, und sprach:"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(Num 1,1)</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8353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Ort und zeitlicher Ablauf</a:t>
            </a:r>
          </a:p>
        </p:txBody>
      </p:sp>
      <p:graphicFrame>
        <p:nvGraphicFramePr>
          <p:cNvPr id="2" name="Tabelle 1">
            <a:extLst>
              <a:ext uri="{FF2B5EF4-FFF2-40B4-BE49-F238E27FC236}">
                <a16:creationId xmlns:a16="http://schemas.microsoft.com/office/drawing/2014/main" id="{2CE455F5-622B-8E37-B0EE-6757DE2CB043}"/>
              </a:ext>
            </a:extLst>
          </p:cNvPr>
          <p:cNvGraphicFramePr>
            <a:graphicFrameLocks noGrp="1"/>
          </p:cNvGraphicFramePr>
          <p:nvPr/>
        </p:nvGraphicFramePr>
        <p:xfrm>
          <a:off x="696997" y="4498983"/>
          <a:ext cx="10439577" cy="2098458"/>
        </p:xfrm>
        <a:graphic>
          <a:graphicData uri="http://schemas.openxmlformats.org/drawingml/2006/table">
            <a:tbl>
              <a:tblPr firstRow="1" firstCol="1" bandRow="1"/>
              <a:tblGrid>
                <a:gridCol w="2017448">
                  <a:extLst>
                    <a:ext uri="{9D8B030D-6E8A-4147-A177-3AD203B41FA5}">
                      <a16:colId xmlns:a16="http://schemas.microsoft.com/office/drawing/2014/main" val="3011086687"/>
                    </a:ext>
                  </a:extLst>
                </a:gridCol>
                <a:gridCol w="1711208">
                  <a:extLst>
                    <a:ext uri="{9D8B030D-6E8A-4147-A177-3AD203B41FA5}">
                      <a16:colId xmlns:a16="http://schemas.microsoft.com/office/drawing/2014/main" val="3800539896"/>
                    </a:ext>
                  </a:extLst>
                </a:gridCol>
                <a:gridCol w="1400578">
                  <a:extLst>
                    <a:ext uri="{9D8B030D-6E8A-4147-A177-3AD203B41FA5}">
                      <a16:colId xmlns:a16="http://schemas.microsoft.com/office/drawing/2014/main" val="2794635679"/>
                    </a:ext>
                  </a:extLst>
                </a:gridCol>
                <a:gridCol w="2315719">
                  <a:extLst>
                    <a:ext uri="{9D8B030D-6E8A-4147-A177-3AD203B41FA5}">
                      <a16:colId xmlns:a16="http://schemas.microsoft.com/office/drawing/2014/main" val="2216571309"/>
                    </a:ext>
                  </a:extLst>
                </a:gridCol>
                <a:gridCol w="2994624">
                  <a:extLst>
                    <a:ext uri="{9D8B030D-6E8A-4147-A177-3AD203B41FA5}">
                      <a16:colId xmlns:a16="http://schemas.microsoft.com/office/drawing/2014/main" val="854730179"/>
                    </a:ext>
                  </a:extLst>
                </a:gridCol>
              </a:tblGrid>
              <a:tr h="346540">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Genesis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Exodus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Levitikus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Numeri</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Deuteronomium</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247483"/>
                  </a:ext>
                </a:extLst>
              </a:tr>
              <a:tr h="1732698">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Schöpfung / Bestimmung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Erlösung / Erwählung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Berufung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Würdiger Wandel (Dienst, Kampf, Ausharren, Nachfolge)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Mahnung zum Gehorsam Gott und seinem Wort gegenüber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850393"/>
                  </a:ext>
                </a:extLst>
              </a:tr>
            </a:tbl>
          </a:graphicData>
        </a:graphic>
      </p:graphicFrame>
      <p:sp>
        <p:nvSpPr>
          <p:cNvPr id="4" name="Rechteck 3">
            <a:extLst>
              <a:ext uri="{FF2B5EF4-FFF2-40B4-BE49-F238E27FC236}">
                <a16:creationId xmlns:a16="http://schemas.microsoft.com/office/drawing/2014/main" id="{69E74CFD-AC07-BEEA-300B-B1F7AA4CB8FB}"/>
              </a:ext>
            </a:extLst>
          </p:cNvPr>
          <p:cNvSpPr/>
          <p:nvPr/>
        </p:nvSpPr>
        <p:spPr>
          <a:xfrm>
            <a:off x="8143163" y="4333035"/>
            <a:ext cx="3271632" cy="2390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a:extLst>
              <a:ext uri="{FF2B5EF4-FFF2-40B4-BE49-F238E27FC236}">
                <a16:creationId xmlns:a16="http://schemas.microsoft.com/office/drawing/2014/main" id="{2D6B2E97-0560-49C3-C4D5-2849A2147CA9}"/>
              </a:ext>
            </a:extLst>
          </p:cNvPr>
          <p:cNvSpPr txBox="1"/>
          <p:nvPr/>
        </p:nvSpPr>
        <p:spPr>
          <a:xfrm>
            <a:off x="786303" y="1470713"/>
            <a:ext cx="9510222" cy="193899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"Und der HERR redete zu Mose in der Wüste Sinai im Zelt der Begegnung am ersten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Tag</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des zweiten Monats, im zweiten Jahr nach ihrem Auszug aus dem Land Ägypten, und sprach:"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(Num 1,1)</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0043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Ort und zeitlicher Ablauf</a:t>
            </a:r>
          </a:p>
        </p:txBody>
      </p:sp>
      <p:graphicFrame>
        <p:nvGraphicFramePr>
          <p:cNvPr id="2" name="Tabelle 1">
            <a:extLst>
              <a:ext uri="{FF2B5EF4-FFF2-40B4-BE49-F238E27FC236}">
                <a16:creationId xmlns:a16="http://schemas.microsoft.com/office/drawing/2014/main" id="{2CE455F5-622B-8E37-B0EE-6757DE2CB043}"/>
              </a:ext>
            </a:extLst>
          </p:cNvPr>
          <p:cNvGraphicFramePr>
            <a:graphicFrameLocks noGrp="1"/>
          </p:cNvGraphicFramePr>
          <p:nvPr/>
        </p:nvGraphicFramePr>
        <p:xfrm>
          <a:off x="696997" y="4498983"/>
          <a:ext cx="10439577" cy="2098458"/>
        </p:xfrm>
        <a:graphic>
          <a:graphicData uri="http://schemas.openxmlformats.org/drawingml/2006/table">
            <a:tbl>
              <a:tblPr firstRow="1" firstCol="1" bandRow="1"/>
              <a:tblGrid>
                <a:gridCol w="2017448">
                  <a:extLst>
                    <a:ext uri="{9D8B030D-6E8A-4147-A177-3AD203B41FA5}">
                      <a16:colId xmlns:a16="http://schemas.microsoft.com/office/drawing/2014/main" val="3011086687"/>
                    </a:ext>
                  </a:extLst>
                </a:gridCol>
                <a:gridCol w="1711208">
                  <a:extLst>
                    <a:ext uri="{9D8B030D-6E8A-4147-A177-3AD203B41FA5}">
                      <a16:colId xmlns:a16="http://schemas.microsoft.com/office/drawing/2014/main" val="3800539896"/>
                    </a:ext>
                  </a:extLst>
                </a:gridCol>
                <a:gridCol w="1400578">
                  <a:extLst>
                    <a:ext uri="{9D8B030D-6E8A-4147-A177-3AD203B41FA5}">
                      <a16:colId xmlns:a16="http://schemas.microsoft.com/office/drawing/2014/main" val="2794635679"/>
                    </a:ext>
                  </a:extLst>
                </a:gridCol>
                <a:gridCol w="2315719">
                  <a:extLst>
                    <a:ext uri="{9D8B030D-6E8A-4147-A177-3AD203B41FA5}">
                      <a16:colId xmlns:a16="http://schemas.microsoft.com/office/drawing/2014/main" val="2216571309"/>
                    </a:ext>
                  </a:extLst>
                </a:gridCol>
                <a:gridCol w="2994624">
                  <a:extLst>
                    <a:ext uri="{9D8B030D-6E8A-4147-A177-3AD203B41FA5}">
                      <a16:colId xmlns:a16="http://schemas.microsoft.com/office/drawing/2014/main" val="854730179"/>
                    </a:ext>
                  </a:extLst>
                </a:gridCol>
              </a:tblGrid>
              <a:tr h="346540">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Genesis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Exodus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Levitikus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Numeri</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Deuteronomium</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247483"/>
                  </a:ext>
                </a:extLst>
              </a:tr>
              <a:tr h="1732698">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Schöpfung / Bestimmung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Erlösung / Erwählung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Berufung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Würdiger Wandel (Dienst, Kampf, Ausharren, Nachfolge)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Mahnung zum Gehorsam Gott und seinem Wort gegenüber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850393"/>
                  </a:ext>
                </a:extLst>
              </a:tr>
            </a:tbl>
          </a:graphicData>
        </a:graphic>
      </p:graphicFrame>
      <p:sp>
        <p:nvSpPr>
          <p:cNvPr id="4" name="Textfeld 3">
            <a:extLst>
              <a:ext uri="{FF2B5EF4-FFF2-40B4-BE49-F238E27FC236}">
                <a16:creationId xmlns:a16="http://schemas.microsoft.com/office/drawing/2014/main" id="{B536DC65-6B4E-C4E8-C1A4-AF7F17DC5953}"/>
              </a:ext>
            </a:extLst>
          </p:cNvPr>
          <p:cNvSpPr txBox="1"/>
          <p:nvPr/>
        </p:nvSpPr>
        <p:spPr>
          <a:xfrm>
            <a:off x="786303" y="1470713"/>
            <a:ext cx="9510222" cy="193899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"Und der HERR redete zu Mose in der Wüste Sinai im Zelt der Begegnung am ersten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Tag</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des zweiten Monats, im zweiten Jahr nach ihrem Auszug aus dem Land Ägypten, und sprach:"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(Num 1,1)</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366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Ort und zeitlicher Ablauf</a:t>
            </a:r>
          </a:p>
        </p:txBody>
      </p:sp>
      <p:graphicFrame>
        <p:nvGraphicFramePr>
          <p:cNvPr id="2" name="Tabelle 1">
            <a:extLst>
              <a:ext uri="{FF2B5EF4-FFF2-40B4-BE49-F238E27FC236}">
                <a16:creationId xmlns:a16="http://schemas.microsoft.com/office/drawing/2014/main" id="{E7149717-26AB-80A9-238F-D16A37E560EC}"/>
              </a:ext>
            </a:extLst>
          </p:cNvPr>
          <p:cNvGraphicFramePr>
            <a:graphicFrameLocks noGrp="1"/>
          </p:cNvGraphicFramePr>
          <p:nvPr>
            <p:extLst>
              <p:ext uri="{D42A27DB-BD31-4B8C-83A1-F6EECF244321}">
                <p14:modId xmlns:p14="http://schemas.microsoft.com/office/powerpoint/2010/main" val="1359064033"/>
              </p:ext>
            </p:extLst>
          </p:nvPr>
        </p:nvGraphicFramePr>
        <p:xfrm>
          <a:off x="327544" y="1214651"/>
          <a:ext cx="10695296" cy="5277131"/>
        </p:xfrm>
        <a:graphic>
          <a:graphicData uri="http://schemas.openxmlformats.org/drawingml/2006/table">
            <a:tbl>
              <a:tblPr firstRow="1" firstCol="1" bandRow="1"/>
              <a:tblGrid>
                <a:gridCol w="1367598">
                  <a:extLst>
                    <a:ext uri="{9D8B030D-6E8A-4147-A177-3AD203B41FA5}">
                      <a16:colId xmlns:a16="http://schemas.microsoft.com/office/drawing/2014/main" val="2292913989"/>
                    </a:ext>
                  </a:extLst>
                </a:gridCol>
                <a:gridCol w="1489322">
                  <a:extLst>
                    <a:ext uri="{9D8B030D-6E8A-4147-A177-3AD203B41FA5}">
                      <a16:colId xmlns:a16="http://schemas.microsoft.com/office/drawing/2014/main" val="4013560431"/>
                    </a:ext>
                  </a:extLst>
                </a:gridCol>
                <a:gridCol w="1343050">
                  <a:extLst>
                    <a:ext uri="{9D8B030D-6E8A-4147-A177-3AD203B41FA5}">
                      <a16:colId xmlns:a16="http://schemas.microsoft.com/office/drawing/2014/main" val="2619223097"/>
                    </a:ext>
                  </a:extLst>
                </a:gridCol>
                <a:gridCol w="1450452">
                  <a:extLst>
                    <a:ext uri="{9D8B030D-6E8A-4147-A177-3AD203B41FA5}">
                      <a16:colId xmlns:a16="http://schemas.microsoft.com/office/drawing/2014/main" val="850668873"/>
                    </a:ext>
                  </a:extLst>
                </a:gridCol>
                <a:gridCol w="1704128">
                  <a:extLst>
                    <a:ext uri="{9D8B030D-6E8A-4147-A177-3AD203B41FA5}">
                      <a16:colId xmlns:a16="http://schemas.microsoft.com/office/drawing/2014/main" val="1084970518"/>
                    </a:ext>
                  </a:extLst>
                </a:gridCol>
                <a:gridCol w="1670373">
                  <a:extLst>
                    <a:ext uri="{9D8B030D-6E8A-4147-A177-3AD203B41FA5}">
                      <a16:colId xmlns:a16="http://schemas.microsoft.com/office/drawing/2014/main" val="2946890476"/>
                    </a:ext>
                  </a:extLst>
                </a:gridCol>
                <a:gridCol w="1670373">
                  <a:extLst>
                    <a:ext uri="{9D8B030D-6E8A-4147-A177-3AD203B41FA5}">
                      <a16:colId xmlns:a16="http://schemas.microsoft.com/office/drawing/2014/main" val="53111509"/>
                    </a:ext>
                  </a:extLst>
                </a:gridCol>
              </a:tblGrid>
              <a:tr h="310419">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01.01.02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01.-12.01.02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13.01.02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14.01.02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Einschub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01.02.02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20.02.02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0456451"/>
                  </a:ext>
                </a:extLst>
              </a:tr>
              <a:tr h="3414617">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Aufrichtung der Stiftshütte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Die Stammes-Fürsten bringen ihre Gaben/Opfer. Je ein Stamm pro Tag.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Weihung der Leviten/ Priester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Passahfeier. Das Passah wird zum zweiten Mal gefeiert. Das erste Mal war vor dem Auszug aus Ägypten ein Jahr zuvor.</a:t>
                      </a:r>
                    </a:p>
                    <a:p>
                      <a:r>
                        <a:rPr lang="de-CH"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Es wird Beschrieben wie die Führung durch die Wolken- und Feuersäule und der Trompeten geschehen wird.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Die erste Volkszählung wird von Gott angeordnet.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Aufbruch nach Kadesch-Barnea, welches in 11 Tagen erreicht werden wird (Dtn 1,2).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602428"/>
                  </a:ext>
                </a:extLst>
              </a:tr>
              <a:tr h="310419">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Ex 40,2.17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Num 7,2-3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Num 8,5-26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Num 9,1-14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Num 9,15-10,10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Num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Num 10,11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8252204"/>
                  </a:ext>
                </a:extLst>
              </a:tr>
              <a:tr h="310419">
                <a:tc rowSpan="2">
                  <a:txBody>
                    <a:bodyPr/>
                    <a:lstStyle/>
                    <a:p>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Exodus</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gridSpan="4">
                  <a:txBody>
                    <a:bodyPr/>
                    <a:lstStyle/>
                    <a:p>
                      <a:pPr algn="ctr"/>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Levitikus</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de-CH"/>
                    </a:p>
                  </a:txBody>
                  <a:tcPr/>
                </a:tc>
                <a:tc hMerge="1">
                  <a:txBody>
                    <a:bodyPr/>
                    <a:lstStyle/>
                    <a:p>
                      <a:endParaRPr lang="de-CH"/>
                    </a:p>
                  </a:txBody>
                  <a:tcPr/>
                </a:tc>
                <a:tc hMerge="1">
                  <a:txBody>
                    <a:bodyPr/>
                    <a:lstStyle/>
                    <a:p>
                      <a:endParaRPr lang="de-CH"/>
                    </a:p>
                  </a:txBody>
                  <a:tcPr/>
                </a:tc>
                <a:tc gridSpan="2">
                  <a:txBody>
                    <a:bodyPr/>
                    <a:lstStyle/>
                    <a:p>
                      <a:pPr algn="ctr"/>
                      <a:r>
                        <a:rPr lang="de-CH"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de-CH"/>
                    </a:p>
                  </a:txBody>
                  <a:tcPr/>
                </a:tc>
                <a:extLst>
                  <a:ext uri="{0D108BD9-81ED-4DB2-BD59-A6C34878D82A}">
                    <a16:rowId xmlns:a16="http://schemas.microsoft.com/office/drawing/2014/main" val="3285152218"/>
                  </a:ext>
                </a:extLst>
              </a:tr>
              <a:tr h="310419">
                <a:tc vMerge="1">
                  <a:txBody>
                    <a:bodyPr/>
                    <a:lstStyle/>
                    <a:p>
                      <a:endParaRPr lang="de-CH"/>
                    </a:p>
                  </a:txBody>
                  <a:tcPr/>
                </a:tc>
                <a:tc gridSpan="6">
                  <a:txBody>
                    <a:bodyPr/>
                    <a:lstStyle/>
                    <a:p>
                      <a:pPr algn="ctr"/>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Numeri</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2836222389"/>
                  </a:ext>
                </a:extLst>
              </a:tr>
              <a:tr h="310419">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4">
                  <a:txBody>
                    <a:bodyPr/>
                    <a:lstStyle/>
                    <a:p>
                      <a:pPr algn="ctr"/>
                      <a:r>
                        <a:rPr lang="de-CH"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de-CH"/>
                    </a:p>
                  </a:txBody>
                  <a:tcPr/>
                </a:tc>
                <a:tc hMerge="1">
                  <a:txBody>
                    <a:bodyPr/>
                    <a:lstStyle/>
                    <a:p>
                      <a:endParaRPr lang="de-CH"/>
                    </a:p>
                  </a:txBody>
                  <a:tcPr/>
                </a:tc>
                <a:tc hMerge="1">
                  <a:txBody>
                    <a:bodyPr/>
                    <a:lstStyle/>
                    <a:p>
                      <a:endParaRPr lang="de-CH"/>
                    </a:p>
                  </a:txBody>
                  <a:tcPr/>
                </a:tc>
                <a:tc gridSpan="2">
                  <a:txBody>
                    <a:bodyPr/>
                    <a:lstStyle/>
                    <a:p>
                      <a:pPr algn="ctr"/>
                      <a:r>
                        <a:rPr lang="de-CH"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de-CH"/>
                    </a:p>
                  </a:txBody>
                  <a:tcPr/>
                </a:tc>
                <a:extLst>
                  <a:ext uri="{0D108BD9-81ED-4DB2-BD59-A6C34878D82A}">
                    <a16:rowId xmlns:a16="http://schemas.microsoft.com/office/drawing/2014/main" val="1053474960"/>
                  </a:ext>
                </a:extLst>
              </a:tr>
              <a:tr h="310419">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4">
                  <a:txBody>
                    <a:bodyPr/>
                    <a:lstStyle/>
                    <a:p>
                      <a:pPr algn="ctr"/>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Monat</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de-CH"/>
                    </a:p>
                  </a:txBody>
                  <a:tcPr/>
                </a:tc>
                <a:tc hMerge="1">
                  <a:txBody>
                    <a:bodyPr/>
                    <a:lstStyle/>
                    <a:p>
                      <a:endParaRPr lang="de-CH"/>
                    </a:p>
                  </a:txBody>
                  <a:tcPr/>
                </a:tc>
                <a:tc hMerge="1">
                  <a:txBody>
                    <a:bodyPr/>
                    <a:lstStyle/>
                    <a:p>
                      <a:endParaRPr lang="de-CH"/>
                    </a:p>
                  </a:txBody>
                  <a:tcPr/>
                </a:tc>
                <a:tc gridSpan="2">
                  <a:txBody>
                    <a:bodyPr/>
                    <a:lstStyle/>
                    <a:p>
                      <a:pPr algn="ctr"/>
                      <a:r>
                        <a:rPr lang="de-CH"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 Jahre und 10 Monate</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de-CH"/>
                    </a:p>
                  </a:txBody>
                  <a:tcPr/>
                </a:tc>
                <a:extLst>
                  <a:ext uri="{0D108BD9-81ED-4DB2-BD59-A6C34878D82A}">
                    <a16:rowId xmlns:a16="http://schemas.microsoft.com/office/drawing/2014/main" val="3719404386"/>
                  </a:ext>
                </a:extLst>
              </a:tr>
            </a:tbl>
          </a:graphicData>
        </a:graphic>
      </p:graphicFrame>
    </p:spTree>
    <p:extLst>
      <p:ext uri="{BB962C8B-B14F-4D97-AF65-F5344CB8AC3E}">
        <p14:creationId xmlns:p14="http://schemas.microsoft.com/office/powerpoint/2010/main" val="28751415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1749</Words>
  <Application>Microsoft Office PowerPoint</Application>
  <PresentationFormat>Breitbild</PresentationFormat>
  <Paragraphs>268</Paragraphs>
  <Slides>28</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28</vt:i4>
      </vt:variant>
    </vt:vector>
  </HeadingPairs>
  <TitlesOfParts>
    <vt:vector size="36" baseType="lpstr">
      <vt:lpstr>Arial</vt:lpstr>
      <vt:lpstr>Calibri</vt:lpstr>
      <vt:lpstr>Calibri Light</vt:lpstr>
      <vt:lpstr>Cambria Math</vt:lpstr>
      <vt:lpstr>Verdana</vt:lpstr>
      <vt:lpstr>Verdana-Bold</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keywords>Altes Testament, Numeri, 4. Buch Mose Mosebücher, Thora</cp:keywords>
  <cp:lastModifiedBy>Mätthu</cp:lastModifiedBy>
  <cp:revision>28</cp:revision>
  <dcterms:created xsi:type="dcterms:W3CDTF">2022-09-08T15:42:11Z</dcterms:created>
  <dcterms:modified xsi:type="dcterms:W3CDTF">2023-04-04T15:47:47Z</dcterms:modified>
</cp:coreProperties>
</file>