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653" r:id="rId2"/>
    <p:sldId id="260" r:id="rId3"/>
    <p:sldId id="752" r:id="rId4"/>
    <p:sldId id="772" r:id="rId5"/>
    <p:sldId id="774" r:id="rId6"/>
    <p:sldId id="256" r:id="rId7"/>
    <p:sldId id="793" r:id="rId8"/>
    <p:sldId id="794" r:id="rId9"/>
    <p:sldId id="776" r:id="rId10"/>
    <p:sldId id="777" r:id="rId11"/>
    <p:sldId id="779" r:id="rId12"/>
    <p:sldId id="258" r:id="rId13"/>
    <p:sldId id="780" r:id="rId14"/>
    <p:sldId id="778" r:id="rId15"/>
    <p:sldId id="781" r:id="rId16"/>
    <p:sldId id="782" r:id="rId17"/>
    <p:sldId id="783" r:id="rId18"/>
    <p:sldId id="784" r:id="rId19"/>
    <p:sldId id="795" r:id="rId20"/>
    <p:sldId id="785" r:id="rId21"/>
    <p:sldId id="786" r:id="rId22"/>
    <p:sldId id="787" r:id="rId23"/>
    <p:sldId id="788" r:id="rId24"/>
    <p:sldId id="791" r:id="rId25"/>
    <p:sldId id="792" r:id="rId26"/>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BA3"/>
    <a:srgbClr val="D5F7FF"/>
    <a:srgbClr val="A4EDFE"/>
    <a:srgbClr val="000000"/>
    <a:srgbClr val="FFFBB3"/>
    <a:srgbClr val="3B3838"/>
    <a:srgbClr val="595959"/>
    <a:srgbClr val="CCFFFF"/>
    <a:srgbClr val="F7F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81" d="100"/>
          <a:sy n="81" d="100"/>
        </p:scale>
        <p:origin x="64" y="1816"/>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13.04.2023</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13.04.2023</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13.04.2023</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9182BEE1-C2AE-8DA6-DBA2-10F26F7371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400719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Zentrum – Wiktionary">
            <a:extLst>
              <a:ext uri="{FF2B5EF4-FFF2-40B4-BE49-F238E27FC236}">
                <a16:creationId xmlns:a16="http://schemas.microsoft.com/office/drawing/2014/main" id="{4113C1F0-42C2-1EF1-A745-061C33BE34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9858" y="880981"/>
            <a:ext cx="5760452" cy="5760452"/>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703003D7-E0F0-3877-CD30-47E67265F28E}"/>
              </a:ext>
            </a:extLst>
          </p:cNvPr>
          <p:cNvSpPr txBox="1"/>
          <p:nvPr/>
        </p:nvSpPr>
        <p:spPr>
          <a:xfrm>
            <a:off x="805552" y="31281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Lager- und Marschordnung</a:t>
            </a:r>
          </a:p>
        </p:txBody>
      </p:sp>
      <p:sp>
        <p:nvSpPr>
          <p:cNvPr id="8" name="Rechteck 7">
            <a:extLst>
              <a:ext uri="{FF2B5EF4-FFF2-40B4-BE49-F238E27FC236}">
                <a16:creationId xmlns:a16="http://schemas.microsoft.com/office/drawing/2014/main" id="{3900A2DD-0335-7D17-8A07-9EF95763D44A}"/>
              </a:ext>
            </a:extLst>
          </p:cNvPr>
          <p:cNvSpPr/>
          <p:nvPr/>
        </p:nvSpPr>
        <p:spPr>
          <a:xfrm>
            <a:off x="4514850" y="3315881"/>
            <a:ext cx="355600" cy="400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2" name="Grafik 1">
            <a:extLst>
              <a:ext uri="{FF2B5EF4-FFF2-40B4-BE49-F238E27FC236}">
                <a16:creationId xmlns:a16="http://schemas.microsoft.com/office/drawing/2014/main" id="{75367691-568A-A1C8-8B9F-6E4538E244AD}"/>
              </a:ext>
            </a:extLst>
          </p:cNvPr>
          <p:cNvPicPr>
            <a:picLocks noChangeAspect="1"/>
          </p:cNvPicPr>
          <p:nvPr/>
        </p:nvPicPr>
        <p:blipFill>
          <a:blip r:embed="rId3"/>
          <a:stretch>
            <a:fillRect/>
          </a:stretch>
        </p:blipFill>
        <p:spPr>
          <a:xfrm>
            <a:off x="987981" y="1563691"/>
            <a:ext cx="7764938" cy="4395031"/>
          </a:xfrm>
          <a:prstGeom prst="rect">
            <a:avLst/>
          </a:prstGeom>
        </p:spPr>
      </p:pic>
      <p:pic>
        <p:nvPicPr>
          <p:cNvPr id="6" name="Grafik 5">
            <a:extLst>
              <a:ext uri="{FF2B5EF4-FFF2-40B4-BE49-F238E27FC236}">
                <a16:creationId xmlns:a16="http://schemas.microsoft.com/office/drawing/2014/main" id="{B6B322BC-323E-F145-A1A6-6176420D0293}"/>
              </a:ext>
            </a:extLst>
          </p:cNvPr>
          <p:cNvPicPr>
            <a:picLocks noChangeAspect="1"/>
          </p:cNvPicPr>
          <p:nvPr/>
        </p:nvPicPr>
        <p:blipFill rotWithShape="1">
          <a:blip r:embed="rId4"/>
          <a:srcRect l="31850" t="34284" r="26946" b="19523"/>
          <a:stretch/>
        </p:blipFill>
        <p:spPr>
          <a:xfrm>
            <a:off x="4822257" y="3628725"/>
            <a:ext cx="269507" cy="308008"/>
          </a:xfrm>
          <a:prstGeom prst="rect">
            <a:avLst/>
          </a:prstGeom>
        </p:spPr>
      </p:pic>
      <p:sp>
        <p:nvSpPr>
          <p:cNvPr id="7" name="Rechteck 6">
            <a:extLst>
              <a:ext uri="{FF2B5EF4-FFF2-40B4-BE49-F238E27FC236}">
                <a16:creationId xmlns:a16="http://schemas.microsoft.com/office/drawing/2014/main" id="{FA09294E-671F-64C0-6FB3-4475692C7E82}"/>
              </a:ext>
            </a:extLst>
          </p:cNvPr>
          <p:cNvSpPr/>
          <p:nvPr/>
        </p:nvSpPr>
        <p:spPr>
          <a:xfrm>
            <a:off x="4792043" y="3535869"/>
            <a:ext cx="126455" cy="180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49693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par>
                                <p:cTn id="8" presetID="10" presetClass="entr" presetSubtype="0" fill="hold" nodeType="withEffect">
                                  <p:stCondLst>
                                    <p:cond delay="50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356029"/>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Lager- und Marschordnung</a:t>
            </a:r>
          </a:p>
        </p:txBody>
      </p:sp>
      <p:graphicFrame>
        <p:nvGraphicFramePr>
          <p:cNvPr id="5" name="Tabelle 4">
            <a:extLst>
              <a:ext uri="{FF2B5EF4-FFF2-40B4-BE49-F238E27FC236}">
                <a16:creationId xmlns:a16="http://schemas.microsoft.com/office/drawing/2014/main" id="{6789980C-71A3-17AE-D010-B0AE7B47B1D3}"/>
              </a:ext>
            </a:extLst>
          </p:cNvPr>
          <p:cNvGraphicFramePr>
            <a:graphicFrameLocks noGrp="1"/>
          </p:cNvGraphicFramePr>
          <p:nvPr>
            <p:extLst>
              <p:ext uri="{D42A27DB-BD31-4B8C-83A1-F6EECF244321}">
                <p14:modId xmlns:p14="http://schemas.microsoft.com/office/powerpoint/2010/main" val="668205438"/>
              </p:ext>
            </p:extLst>
          </p:nvPr>
        </p:nvGraphicFramePr>
        <p:xfrm>
          <a:off x="476573" y="1160112"/>
          <a:ext cx="10016834" cy="5486400"/>
        </p:xfrm>
        <a:graphic>
          <a:graphicData uri="http://schemas.openxmlformats.org/drawingml/2006/table">
            <a:tbl>
              <a:tblPr firstRow="1" firstCol="1" bandRow="1"/>
              <a:tblGrid>
                <a:gridCol w="1485568">
                  <a:extLst>
                    <a:ext uri="{9D8B030D-6E8A-4147-A177-3AD203B41FA5}">
                      <a16:colId xmlns:a16="http://schemas.microsoft.com/office/drawing/2014/main" val="1135910174"/>
                    </a:ext>
                  </a:extLst>
                </a:gridCol>
                <a:gridCol w="1489389">
                  <a:extLst>
                    <a:ext uri="{9D8B030D-6E8A-4147-A177-3AD203B41FA5}">
                      <a16:colId xmlns:a16="http://schemas.microsoft.com/office/drawing/2014/main" val="861490245"/>
                    </a:ext>
                  </a:extLst>
                </a:gridCol>
                <a:gridCol w="1760708">
                  <a:extLst>
                    <a:ext uri="{9D8B030D-6E8A-4147-A177-3AD203B41FA5}">
                      <a16:colId xmlns:a16="http://schemas.microsoft.com/office/drawing/2014/main" val="117262038"/>
                    </a:ext>
                  </a:extLst>
                </a:gridCol>
                <a:gridCol w="5281169">
                  <a:extLst>
                    <a:ext uri="{9D8B030D-6E8A-4147-A177-3AD203B41FA5}">
                      <a16:colId xmlns:a16="http://schemas.microsoft.com/office/drawing/2014/main" val="4110343009"/>
                    </a:ext>
                  </a:extLst>
                </a:gridCol>
              </a:tblGrid>
              <a:tr h="279065">
                <a:tc>
                  <a:txBody>
                    <a:bodyPr/>
                    <a:lstStyle/>
                    <a:p>
                      <a:pPr algn="ctr"/>
                      <a:r>
                        <a:rPr lang="de-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Banner</a:t>
                      </a:r>
                      <a:endParaRPr lang="de-C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de-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Stämme</a:t>
                      </a:r>
                      <a:endParaRPr lang="de-C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de-CH"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Mutter</a:t>
                      </a:r>
                      <a:endParaRPr lang="de-CH"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ctr"/>
                      <a:r>
                        <a:rPr lang="de-CH"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Spezielles</a:t>
                      </a:r>
                      <a:endParaRPr lang="de-CH"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extLst>
                  <a:ext uri="{0D108BD9-81ED-4DB2-BD59-A6C34878D82A}">
                    <a16:rowId xmlns:a16="http://schemas.microsoft.com/office/drawing/2014/main" val="275372148"/>
                  </a:ext>
                </a:extLst>
              </a:tr>
              <a:tr h="837194">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Juda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Issaschar </a:t>
                      </a:r>
                    </a:p>
                    <a:p>
                      <a:r>
                        <a:rPr lang="de-CH" sz="2000" dirty="0">
                          <a:effectLst/>
                          <a:latin typeface="Calibri" panose="020F0502020204030204" pitchFamily="34" charset="0"/>
                          <a:ea typeface="Calibri" panose="020F0502020204030204" pitchFamily="34" charset="0"/>
                          <a:cs typeface="Times New Roman" panose="02020603050405020304" pitchFamily="18" charset="0"/>
                        </a:rPr>
                        <a:t>Sebulon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Lea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Sie alle waren die jüngeren Söhne von Lea. Issaschar und Sebulon konnten sich Juda unterordnen, weil sie seine jüngeren Brüder waren.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5625082"/>
                  </a:ext>
                </a:extLst>
              </a:tr>
              <a:tr h="1395323">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Ruben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Simeon </a:t>
                      </a:r>
                    </a:p>
                    <a:p>
                      <a:r>
                        <a:rPr lang="de-CH" sz="2000" dirty="0">
                          <a:effectLst/>
                          <a:latin typeface="Calibri" panose="020F0502020204030204" pitchFamily="34" charset="0"/>
                          <a:ea typeface="Calibri" panose="020F0502020204030204" pitchFamily="34" charset="0"/>
                          <a:cs typeface="Times New Roman" panose="02020603050405020304" pitchFamily="18" charset="0"/>
                        </a:rPr>
                        <a:t>Gad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Lea (Gad von Silpa, der Magd von Lea)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Ruben wurde als ältester Sohn von Jakob zum Führer des nächsten Banners. Sein jüngerer Bruder Simeon ordnete sich ihm unter und anstelle von Levi, wurde Gad als ältester Sohn von der Magd Leas, ihm zugeordnet.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77508055"/>
                  </a:ext>
                </a:extLst>
              </a:tr>
              <a:tr h="1395323">
                <a:tc>
                  <a:txBody>
                    <a:bodyPr/>
                    <a:lstStyle/>
                    <a:p>
                      <a:r>
                        <a:rPr lang="de-CH" sz="2000">
                          <a:effectLst/>
                          <a:latin typeface="Calibri" panose="020F0502020204030204" pitchFamily="34" charset="0"/>
                          <a:ea typeface="Calibri" panose="020F0502020204030204" pitchFamily="34" charset="0"/>
                          <a:cs typeface="Times New Roman" panose="02020603050405020304" pitchFamily="18" charset="0"/>
                        </a:rPr>
                        <a:t>Ephraim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a:effectLst/>
                          <a:latin typeface="Calibri" panose="020F0502020204030204" pitchFamily="34" charset="0"/>
                          <a:ea typeface="Calibri" panose="020F0502020204030204" pitchFamily="34" charset="0"/>
                          <a:cs typeface="Times New Roman" panose="02020603050405020304" pitchFamily="18" charset="0"/>
                        </a:rPr>
                        <a:t>Manasse </a:t>
                      </a:r>
                    </a:p>
                    <a:p>
                      <a:r>
                        <a:rPr lang="de-CH" sz="2000">
                          <a:effectLst/>
                          <a:latin typeface="Calibri" panose="020F0502020204030204" pitchFamily="34" charset="0"/>
                          <a:ea typeface="Calibri" panose="020F0502020204030204" pitchFamily="34" charset="0"/>
                          <a:cs typeface="Times New Roman" panose="02020603050405020304" pitchFamily="18" charset="0"/>
                        </a:rPr>
                        <a:t>Benjamin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a:effectLst/>
                          <a:latin typeface="Calibri" panose="020F0502020204030204" pitchFamily="34" charset="0"/>
                          <a:ea typeface="Calibri" panose="020F0502020204030204" pitchFamily="34" charset="0"/>
                          <a:cs typeface="Times New Roman" panose="02020603050405020304" pitchFamily="18" charset="0"/>
                        </a:rPr>
                        <a:t>Rahel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Die Söhne Josephs, Ephraim und Manasse wurden an seiner Stelle zu den zwölf Stämmen gerechnet, weil Levi eine andere Berufung von Gott erhalten hatte. Benjamin als jüngster Sohn von Rahel ordnete sich ihnen unter.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1496071"/>
                  </a:ext>
                </a:extLst>
              </a:tr>
              <a:tr h="837194">
                <a:tc>
                  <a:txBody>
                    <a:bodyPr/>
                    <a:lstStyle/>
                    <a:p>
                      <a:r>
                        <a:rPr lang="de-CH" sz="2000">
                          <a:effectLst/>
                          <a:latin typeface="Calibri" panose="020F0502020204030204" pitchFamily="34" charset="0"/>
                          <a:ea typeface="Calibri" panose="020F0502020204030204" pitchFamily="34" charset="0"/>
                          <a:cs typeface="Times New Roman" panose="02020603050405020304" pitchFamily="18" charset="0"/>
                        </a:rPr>
                        <a:t>Dan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a:effectLst/>
                          <a:latin typeface="Calibri" panose="020F0502020204030204" pitchFamily="34" charset="0"/>
                          <a:ea typeface="Calibri" panose="020F0502020204030204" pitchFamily="34" charset="0"/>
                          <a:cs typeface="Times New Roman" panose="02020603050405020304" pitchFamily="18" charset="0"/>
                        </a:rPr>
                        <a:t>Naftali </a:t>
                      </a:r>
                    </a:p>
                    <a:p>
                      <a:r>
                        <a:rPr lang="de-CH" sz="2000">
                          <a:effectLst/>
                          <a:latin typeface="Calibri" panose="020F0502020204030204" pitchFamily="34" charset="0"/>
                          <a:ea typeface="Calibri" panose="020F0502020204030204" pitchFamily="34" charset="0"/>
                          <a:cs typeface="Times New Roman" panose="02020603050405020304" pitchFamily="18" charset="0"/>
                        </a:rPr>
                        <a:t>Asser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Bilha (Asser von Silpa, der Magd von Lea)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000" dirty="0">
                          <a:effectLst/>
                          <a:latin typeface="Calibri" panose="020F0502020204030204" pitchFamily="34" charset="0"/>
                          <a:ea typeface="Calibri" panose="020F0502020204030204" pitchFamily="34" charset="0"/>
                          <a:cs typeface="Times New Roman" panose="02020603050405020304" pitchFamily="18" charset="0"/>
                        </a:rPr>
                        <a:t>Dan war der älteste Sohn von Bilha, der Magd von Rahel. Naftali und Asser unterordneten sich ihrem älteren Bruder unter.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8759521"/>
                  </a:ext>
                </a:extLst>
              </a:tr>
            </a:tbl>
          </a:graphicData>
        </a:graphic>
      </p:graphicFrame>
    </p:spTree>
    <p:extLst>
      <p:ext uri="{BB962C8B-B14F-4D97-AF65-F5344CB8AC3E}">
        <p14:creationId xmlns:p14="http://schemas.microsoft.com/office/powerpoint/2010/main" val="27036634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ihandform: Form 19">
            <a:extLst>
              <a:ext uri="{FF2B5EF4-FFF2-40B4-BE49-F238E27FC236}">
                <a16:creationId xmlns:a16="http://schemas.microsoft.com/office/drawing/2014/main" id="{C2A71784-257C-A8CE-A1F7-EDE5DC7D82C5}"/>
              </a:ext>
            </a:extLst>
          </p:cNvPr>
          <p:cNvSpPr/>
          <p:nvPr/>
        </p:nvSpPr>
        <p:spPr>
          <a:xfrm>
            <a:off x="547693" y="3965097"/>
            <a:ext cx="11002362" cy="1165253"/>
          </a:xfrm>
          <a:custGeom>
            <a:avLst/>
            <a:gdLst>
              <a:gd name="connsiteX0" fmla="*/ 0 w 11002362"/>
              <a:gd name="connsiteY0" fmla="*/ 845443 h 1165253"/>
              <a:gd name="connsiteX1" fmla="*/ 4751267 w 11002362"/>
              <a:gd name="connsiteY1" fmla="*/ 630072 h 1165253"/>
              <a:gd name="connsiteX2" fmla="*/ 6806314 w 11002362"/>
              <a:gd name="connsiteY2" fmla="*/ 1164194 h 1165253"/>
              <a:gd name="connsiteX3" fmla="*/ 8927123 w 11002362"/>
              <a:gd name="connsiteY3" fmla="*/ 466389 h 1165253"/>
              <a:gd name="connsiteX4" fmla="*/ 10464298 w 11002362"/>
              <a:gd name="connsiteY4" fmla="*/ 406085 h 1165253"/>
              <a:gd name="connsiteX5" fmla="*/ 10957509 w 11002362"/>
              <a:gd name="connsiteY5" fmla="*/ 35645 h 1165253"/>
              <a:gd name="connsiteX6" fmla="*/ 10949289 w 11002362"/>
              <a:gd name="connsiteY6" fmla="*/ 35645 h 1165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02362" h="1165253" extrusionOk="0">
                <a:moveTo>
                  <a:pt x="0" y="845443"/>
                </a:moveTo>
                <a:cubicBezTo>
                  <a:pt x="1817332" y="968692"/>
                  <a:pt x="3451044" y="590682"/>
                  <a:pt x="4751267" y="630072"/>
                </a:cubicBezTo>
                <a:cubicBezTo>
                  <a:pt x="5768421" y="648408"/>
                  <a:pt x="6207302" y="1137778"/>
                  <a:pt x="6806314" y="1164194"/>
                </a:cubicBezTo>
                <a:cubicBezTo>
                  <a:pt x="7596802" y="1022173"/>
                  <a:pt x="8345709" y="586929"/>
                  <a:pt x="8927123" y="466389"/>
                </a:cubicBezTo>
                <a:cubicBezTo>
                  <a:pt x="9551649" y="346494"/>
                  <a:pt x="10135534" y="479559"/>
                  <a:pt x="10464298" y="406085"/>
                </a:cubicBezTo>
                <a:cubicBezTo>
                  <a:pt x="10797185" y="312264"/>
                  <a:pt x="10898107" y="116566"/>
                  <a:pt x="10957509" y="35645"/>
                </a:cubicBezTo>
                <a:cubicBezTo>
                  <a:pt x="11037031" y="-25730"/>
                  <a:pt x="10989645" y="3894"/>
                  <a:pt x="10949289" y="35645"/>
                </a:cubicBezTo>
              </a:path>
            </a:pathLst>
          </a:custGeom>
          <a:noFill/>
          <a:ln>
            <a:solidFill>
              <a:schemeClr val="tx1"/>
            </a:solidFill>
            <a:prstDash val="sysDash"/>
            <a:extLst>
              <a:ext uri="{C807C97D-BFC1-408E-A445-0C87EB9F89A2}">
                <ask:lineSketchStyleProps xmlns:ask="http://schemas.microsoft.com/office/drawing/2018/sketchyshapes" sd="2225865239">
                  <a:custGeom>
                    <a:avLst/>
                    <a:gdLst>
                      <a:gd name="connsiteX0" fmla="*/ 0 w 10830836"/>
                      <a:gd name="connsiteY0" fmla="*/ 794133 h 1094533"/>
                      <a:gd name="connsiteX1" fmla="*/ 4677196 w 10830836"/>
                      <a:gd name="connsiteY1" fmla="*/ 591833 h 1094533"/>
                      <a:gd name="connsiteX2" fmla="*/ 6700205 w 10830836"/>
                      <a:gd name="connsiteY2" fmla="*/ 1093539 h 1094533"/>
                      <a:gd name="connsiteX3" fmla="*/ 8787950 w 10830836"/>
                      <a:gd name="connsiteY3" fmla="*/ 438084 h 1094533"/>
                      <a:gd name="connsiteX4" fmla="*/ 10301161 w 10830836"/>
                      <a:gd name="connsiteY4" fmla="*/ 381440 h 1094533"/>
                      <a:gd name="connsiteX5" fmla="*/ 10786683 w 10830836"/>
                      <a:gd name="connsiteY5" fmla="*/ 33482 h 1094533"/>
                      <a:gd name="connsiteX6" fmla="*/ 10778591 w 10830836"/>
                      <a:gd name="connsiteY6" fmla="*/ 33482 h 1094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0836" h="1094533">
                        <a:moveTo>
                          <a:pt x="0" y="794133"/>
                        </a:moveTo>
                        <a:cubicBezTo>
                          <a:pt x="1780247" y="668032"/>
                          <a:pt x="3560495" y="541932"/>
                          <a:pt x="4677196" y="591833"/>
                        </a:cubicBezTo>
                        <a:cubicBezTo>
                          <a:pt x="5793897" y="641734"/>
                          <a:pt x="6015079" y="1119164"/>
                          <a:pt x="6700205" y="1093539"/>
                        </a:cubicBezTo>
                        <a:cubicBezTo>
                          <a:pt x="7385331" y="1067914"/>
                          <a:pt x="8187791" y="556767"/>
                          <a:pt x="8787950" y="438084"/>
                        </a:cubicBezTo>
                        <a:cubicBezTo>
                          <a:pt x="9388109" y="319401"/>
                          <a:pt x="9968039" y="448874"/>
                          <a:pt x="10301161" y="381440"/>
                        </a:cubicBezTo>
                        <a:cubicBezTo>
                          <a:pt x="10634283" y="314006"/>
                          <a:pt x="10707111" y="91475"/>
                          <a:pt x="10786683" y="33482"/>
                        </a:cubicBezTo>
                        <a:cubicBezTo>
                          <a:pt x="10866255" y="-24511"/>
                          <a:pt x="10822423" y="4485"/>
                          <a:pt x="10778591" y="33482"/>
                        </a:cubicBez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Freihandform: Form 20">
            <a:extLst>
              <a:ext uri="{FF2B5EF4-FFF2-40B4-BE49-F238E27FC236}">
                <a16:creationId xmlns:a16="http://schemas.microsoft.com/office/drawing/2014/main" id="{54496A9B-AFC0-421F-71A5-351BF862F51D}"/>
              </a:ext>
            </a:extLst>
          </p:cNvPr>
          <p:cNvSpPr/>
          <p:nvPr/>
        </p:nvSpPr>
        <p:spPr>
          <a:xfrm rot="666125">
            <a:off x="448432" y="1859734"/>
            <a:ext cx="10844836" cy="552768"/>
          </a:xfrm>
          <a:custGeom>
            <a:avLst/>
            <a:gdLst>
              <a:gd name="connsiteX0" fmla="*/ 0 w 10844836"/>
              <a:gd name="connsiteY0" fmla="*/ 401058 h 552768"/>
              <a:gd name="connsiteX1" fmla="*/ 4683241 w 10844836"/>
              <a:gd name="connsiteY1" fmla="*/ 298891 h 552768"/>
              <a:gd name="connsiteX2" fmla="*/ 6708865 w 10844836"/>
              <a:gd name="connsiteY2" fmla="*/ 552266 h 552768"/>
              <a:gd name="connsiteX3" fmla="*/ 8799309 w 10844836"/>
              <a:gd name="connsiteY3" fmla="*/ 221243 h 552768"/>
              <a:gd name="connsiteX4" fmla="*/ 10314476 w 10844836"/>
              <a:gd name="connsiteY4" fmla="*/ 192637 h 552768"/>
              <a:gd name="connsiteX5" fmla="*/ 10800625 w 10844836"/>
              <a:gd name="connsiteY5" fmla="*/ 16909 h 552768"/>
              <a:gd name="connsiteX6" fmla="*/ 10792523 w 10844836"/>
              <a:gd name="connsiteY6" fmla="*/ 16909 h 552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44836" h="552768" extrusionOk="0">
                <a:moveTo>
                  <a:pt x="0" y="401058"/>
                </a:moveTo>
                <a:cubicBezTo>
                  <a:pt x="1699436" y="554503"/>
                  <a:pt x="3661273" y="474991"/>
                  <a:pt x="4683241" y="298891"/>
                </a:cubicBezTo>
                <a:cubicBezTo>
                  <a:pt x="5782390" y="361397"/>
                  <a:pt x="6086230" y="584655"/>
                  <a:pt x="6708865" y="552266"/>
                </a:cubicBezTo>
                <a:cubicBezTo>
                  <a:pt x="7383371" y="574190"/>
                  <a:pt x="8316589" y="224278"/>
                  <a:pt x="8799309" y="221243"/>
                </a:cubicBezTo>
                <a:cubicBezTo>
                  <a:pt x="9416966" y="155559"/>
                  <a:pt x="9932468" y="268287"/>
                  <a:pt x="10314476" y="192637"/>
                </a:cubicBezTo>
                <a:cubicBezTo>
                  <a:pt x="10652689" y="148396"/>
                  <a:pt x="10709197" y="68576"/>
                  <a:pt x="10800625" y="16909"/>
                </a:cubicBezTo>
                <a:cubicBezTo>
                  <a:pt x="10882855" y="-11749"/>
                  <a:pt x="10848126" y="-4829"/>
                  <a:pt x="10792523" y="16909"/>
                </a:cubicBezTo>
              </a:path>
            </a:pathLst>
          </a:custGeom>
          <a:noFill/>
          <a:ln>
            <a:solidFill>
              <a:schemeClr val="tx1"/>
            </a:solidFill>
            <a:prstDash val="sysDash"/>
            <a:extLst>
              <a:ext uri="{C807C97D-BFC1-408E-A445-0C87EB9F89A2}">
                <ask:lineSketchStyleProps xmlns:ask="http://schemas.microsoft.com/office/drawing/2018/sketchyshapes" sd="1808578370">
                  <a:custGeom>
                    <a:avLst/>
                    <a:gdLst>
                      <a:gd name="connsiteX0" fmla="*/ 0 w 10830836"/>
                      <a:gd name="connsiteY0" fmla="*/ 794133 h 1094533"/>
                      <a:gd name="connsiteX1" fmla="*/ 4677196 w 10830836"/>
                      <a:gd name="connsiteY1" fmla="*/ 591833 h 1094533"/>
                      <a:gd name="connsiteX2" fmla="*/ 6700205 w 10830836"/>
                      <a:gd name="connsiteY2" fmla="*/ 1093539 h 1094533"/>
                      <a:gd name="connsiteX3" fmla="*/ 8787950 w 10830836"/>
                      <a:gd name="connsiteY3" fmla="*/ 438084 h 1094533"/>
                      <a:gd name="connsiteX4" fmla="*/ 10301161 w 10830836"/>
                      <a:gd name="connsiteY4" fmla="*/ 381440 h 1094533"/>
                      <a:gd name="connsiteX5" fmla="*/ 10786683 w 10830836"/>
                      <a:gd name="connsiteY5" fmla="*/ 33482 h 1094533"/>
                      <a:gd name="connsiteX6" fmla="*/ 10778591 w 10830836"/>
                      <a:gd name="connsiteY6" fmla="*/ 33482 h 1094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30836" h="1094533">
                        <a:moveTo>
                          <a:pt x="0" y="794133"/>
                        </a:moveTo>
                        <a:cubicBezTo>
                          <a:pt x="1780247" y="668032"/>
                          <a:pt x="3560495" y="541932"/>
                          <a:pt x="4677196" y="591833"/>
                        </a:cubicBezTo>
                        <a:cubicBezTo>
                          <a:pt x="5793897" y="641734"/>
                          <a:pt x="6015079" y="1119164"/>
                          <a:pt x="6700205" y="1093539"/>
                        </a:cubicBezTo>
                        <a:cubicBezTo>
                          <a:pt x="7385331" y="1067914"/>
                          <a:pt x="8187791" y="556767"/>
                          <a:pt x="8787950" y="438084"/>
                        </a:cubicBezTo>
                        <a:cubicBezTo>
                          <a:pt x="9388109" y="319401"/>
                          <a:pt x="9968039" y="448874"/>
                          <a:pt x="10301161" y="381440"/>
                        </a:cubicBezTo>
                        <a:cubicBezTo>
                          <a:pt x="10634283" y="314006"/>
                          <a:pt x="10707111" y="91475"/>
                          <a:pt x="10786683" y="33482"/>
                        </a:cubicBezTo>
                        <a:cubicBezTo>
                          <a:pt x="10866255" y="-24511"/>
                          <a:pt x="10822423" y="4485"/>
                          <a:pt x="10778591" y="33482"/>
                        </a:cubicBezTo>
                      </a:path>
                    </a:pathLst>
                  </a:cu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2" name="Gleichschenkliges Dreieck 21">
            <a:extLst>
              <a:ext uri="{FF2B5EF4-FFF2-40B4-BE49-F238E27FC236}">
                <a16:creationId xmlns:a16="http://schemas.microsoft.com/office/drawing/2014/main" id="{01112FE1-4E3B-B732-D75F-6094285762DA}"/>
              </a:ext>
            </a:extLst>
          </p:cNvPr>
          <p:cNvSpPr/>
          <p:nvPr/>
        </p:nvSpPr>
        <p:spPr>
          <a:xfrm rot="4774767">
            <a:off x="10338109" y="3180190"/>
            <a:ext cx="2423890" cy="893785"/>
          </a:xfrm>
          <a:prstGeom prst="triangle">
            <a:avLst>
              <a:gd name="adj" fmla="val 51741"/>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noFill/>
            </a:endParaRPr>
          </a:p>
        </p:txBody>
      </p:sp>
      <p:sp>
        <p:nvSpPr>
          <p:cNvPr id="24" name="Textfeld 23">
            <a:extLst>
              <a:ext uri="{FF2B5EF4-FFF2-40B4-BE49-F238E27FC236}">
                <a16:creationId xmlns:a16="http://schemas.microsoft.com/office/drawing/2014/main" id="{63BFA41A-92CE-6133-9E7D-6EB369A27E05}"/>
              </a:ext>
            </a:extLst>
          </p:cNvPr>
          <p:cNvSpPr txBox="1"/>
          <p:nvPr/>
        </p:nvSpPr>
        <p:spPr>
          <a:xfrm>
            <a:off x="10245751" y="3462303"/>
            <a:ext cx="1380061" cy="338554"/>
          </a:xfrm>
          <a:prstGeom prst="rect">
            <a:avLst/>
          </a:prstGeom>
          <a:solidFill>
            <a:schemeClr val="accent4">
              <a:lumMod val="60000"/>
              <a:lumOff val="40000"/>
            </a:schemeClr>
          </a:solidFill>
          <a:ln w="28575">
            <a:solidFill>
              <a:srgbClr val="FFFF00"/>
            </a:solidFill>
          </a:ln>
        </p:spPr>
        <p:txBody>
          <a:bodyPr wrap="square">
            <a:spAutoFit/>
          </a:bodyPr>
          <a:lstStyle/>
          <a:p>
            <a:r>
              <a:rPr lang="de-CH" sz="1600" dirty="0">
                <a:latin typeface="Verdana" panose="020B0604030504040204" pitchFamily="34" charset="0"/>
              </a:rPr>
              <a:t>Bundeslade</a:t>
            </a:r>
            <a:endParaRPr lang="de-CH" dirty="0"/>
          </a:p>
        </p:txBody>
      </p:sp>
      <p:sp>
        <p:nvSpPr>
          <p:cNvPr id="26" name="Textfeld 25">
            <a:extLst>
              <a:ext uri="{FF2B5EF4-FFF2-40B4-BE49-F238E27FC236}">
                <a16:creationId xmlns:a16="http://schemas.microsoft.com/office/drawing/2014/main" id="{388368FB-E6DD-C015-6A98-E24403DD60D9}"/>
              </a:ext>
            </a:extLst>
          </p:cNvPr>
          <p:cNvSpPr txBox="1"/>
          <p:nvPr/>
        </p:nvSpPr>
        <p:spPr>
          <a:xfrm>
            <a:off x="8784508" y="2936874"/>
            <a:ext cx="1193389" cy="1323439"/>
          </a:xfrm>
          <a:prstGeom prst="rect">
            <a:avLst/>
          </a:prstGeom>
          <a:solidFill>
            <a:schemeClr val="accent6">
              <a:lumMod val="40000"/>
              <a:lumOff val="60000"/>
            </a:schemeClr>
          </a:solidFill>
          <a:ln>
            <a:solidFill>
              <a:schemeClr val="accent6">
                <a:lumMod val="60000"/>
                <a:lumOff val="40000"/>
              </a:schemeClr>
            </a:solidFill>
          </a:ln>
        </p:spPr>
        <p:txBody>
          <a:bodyPr wrap="square">
            <a:spAutoFit/>
          </a:bodyPr>
          <a:lstStyle/>
          <a:p>
            <a:r>
              <a:rPr lang="de-CH" sz="1600" dirty="0">
                <a:latin typeface="Verdana" panose="020B0604030504040204" pitchFamily="34" charset="0"/>
              </a:rPr>
              <a:t>Juda</a:t>
            </a:r>
          </a:p>
          <a:p>
            <a:endParaRPr lang="de-CH" sz="1600" dirty="0">
              <a:latin typeface="Verdana" panose="020B0604030504040204" pitchFamily="34" charset="0"/>
            </a:endParaRPr>
          </a:p>
          <a:p>
            <a:r>
              <a:rPr lang="de-CH" sz="1600" dirty="0">
                <a:latin typeface="Verdana" panose="020B0604030504040204" pitchFamily="34" charset="0"/>
              </a:rPr>
              <a:t>Issaschar</a:t>
            </a:r>
          </a:p>
          <a:p>
            <a:endParaRPr lang="de-CH" sz="1600" dirty="0">
              <a:latin typeface="Verdana" panose="020B0604030504040204" pitchFamily="34" charset="0"/>
            </a:endParaRPr>
          </a:p>
          <a:p>
            <a:r>
              <a:rPr lang="de-CH" sz="1600" dirty="0">
                <a:latin typeface="Verdana" panose="020B0604030504040204" pitchFamily="34" charset="0"/>
              </a:rPr>
              <a:t>Sebulon</a:t>
            </a:r>
            <a:endParaRPr lang="de-CH" sz="1600" dirty="0"/>
          </a:p>
        </p:txBody>
      </p:sp>
      <p:sp>
        <p:nvSpPr>
          <p:cNvPr id="27" name="Textfeld 26">
            <a:extLst>
              <a:ext uri="{FF2B5EF4-FFF2-40B4-BE49-F238E27FC236}">
                <a16:creationId xmlns:a16="http://schemas.microsoft.com/office/drawing/2014/main" id="{9D1C298F-941A-7719-3F2E-6B9EFCB1A3AF}"/>
              </a:ext>
            </a:extLst>
          </p:cNvPr>
          <p:cNvSpPr txBox="1"/>
          <p:nvPr/>
        </p:nvSpPr>
        <p:spPr>
          <a:xfrm>
            <a:off x="6640929" y="2860994"/>
            <a:ext cx="1881183" cy="1723549"/>
          </a:xfrm>
          <a:prstGeom prst="rect">
            <a:avLst/>
          </a:prstGeom>
          <a:noFill/>
        </p:spPr>
        <p:txBody>
          <a:bodyPr wrap="square">
            <a:spAutoFit/>
          </a:bodyPr>
          <a:lstStyle/>
          <a:p>
            <a:r>
              <a:rPr lang="de-CH" sz="1800" dirty="0">
                <a:latin typeface="Verdana" panose="020B0604030504040204" pitchFamily="34" charset="0"/>
              </a:rPr>
              <a:t>Leviten</a:t>
            </a:r>
          </a:p>
          <a:p>
            <a:r>
              <a:rPr lang="de-CH" sz="1400" dirty="0">
                <a:latin typeface="Verdana" panose="020B0604030504040204" pitchFamily="34" charset="0"/>
              </a:rPr>
              <a:t>Söhne </a:t>
            </a:r>
            <a:r>
              <a:rPr lang="de-CH" sz="1600" dirty="0">
                <a:latin typeface="Verdana" panose="020B0604030504040204" pitchFamily="34" charset="0"/>
              </a:rPr>
              <a:t>Gerschon</a:t>
            </a:r>
            <a:r>
              <a:rPr lang="de-CH" sz="1400" dirty="0">
                <a:latin typeface="Verdana" panose="020B0604030504040204" pitchFamily="34" charset="0"/>
              </a:rPr>
              <a:t> und </a:t>
            </a:r>
            <a:r>
              <a:rPr lang="de-CH" sz="1600" dirty="0">
                <a:latin typeface="Verdana" panose="020B0604030504040204" pitchFamily="34" charset="0"/>
              </a:rPr>
              <a:t>Meraris</a:t>
            </a:r>
            <a:r>
              <a:rPr lang="de-CH" sz="1400" dirty="0">
                <a:latin typeface="Verdana" panose="020B0604030504040204" pitchFamily="34" charset="0"/>
              </a:rPr>
              <a:t> mit den Wagen, die Wände und Decken des Heiligtums trugen</a:t>
            </a:r>
            <a:endParaRPr lang="de-CH" sz="1400" dirty="0"/>
          </a:p>
        </p:txBody>
      </p:sp>
      <p:sp>
        <p:nvSpPr>
          <p:cNvPr id="28" name="Textfeld 27">
            <a:extLst>
              <a:ext uri="{FF2B5EF4-FFF2-40B4-BE49-F238E27FC236}">
                <a16:creationId xmlns:a16="http://schemas.microsoft.com/office/drawing/2014/main" id="{FBCFDE89-7365-ED46-A2EA-527C42B95188}"/>
              </a:ext>
            </a:extLst>
          </p:cNvPr>
          <p:cNvSpPr txBox="1"/>
          <p:nvPr/>
        </p:nvSpPr>
        <p:spPr>
          <a:xfrm>
            <a:off x="5286605" y="2782985"/>
            <a:ext cx="1097259" cy="1477328"/>
          </a:xfrm>
          <a:prstGeom prst="rect">
            <a:avLst/>
          </a:prstGeom>
          <a:solidFill>
            <a:schemeClr val="accent4">
              <a:lumMod val="40000"/>
              <a:lumOff val="60000"/>
            </a:schemeClr>
          </a:solidFill>
          <a:ln>
            <a:solidFill>
              <a:schemeClr val="accent4">
                <a:lumMod val="60000"/>
                <a:lumOff val="40000"/>
              </a:schemeClr>
            </a:solidFill>
          </a:ln>
        </p:spPr>
        <p:txBody>
          <a:bodyPr wrap="square">
            <a:spAutoFit/>
          </a:bodyPr>
          <a:lstStyle/>
          <a:p>
            <a:r>
              <a:rPr lang="de-CH" sz="1800" dirty="0">
                <a:latin typeface="Verdana" panose="020B0604030504040204" pitchFamily="34" charset="0"/>
              </a:rPr>
              <a:t>Ruben</a:t>
            </a:r>
          </a:p>
          <a:p>
            <a:r>
              <a:rPr lang="de-CH" sz="1800" dirty="0">
                <a:latin typeface="Verdana" panose="020B0604030504040204" pitchFamily="34" charset="0"/>
              </a:rPr>
              <a:t> Simeon</a:t>
            </a:r>
          </a:p>
          <a:p>
            <a:endParaRPr lang="de-CH" sz="1800" dirty="0">
              <a:latin typeface="Verdana" panose="020B0604030504040204" pitchFamily="34" charset="0"/>
            </a:endParaRPr>
          </a:p>
          <a:p>
            <a:r>
              <a:rPr lang="de-CH" dirty="0">
                <a:latin typeface="Verdana" panose="020B0604030504040204" pitchFamily="34" charset="0"/>
              </a:rPr>
              <a:t>Gad</a:t>
            </a:r>
            <a:endParaRPr lang="de-CH" dirty="0"/>
          </a:p>
        </p:txBody>
      </p:sp>
      <p:sp>
        <p:nvSpPr>
          <p:cNvPr id="29" name="Textfeld 28">
            <a:extLst>
              <a:ext uri="{FF2B5EF4-FFF2-40B4-BE49-F238E27FC236}">
                <a16:creationId xmlns:a16="http://schemas.microsoft.com/office/drawing/2014/main" id="{41F9CF37-B3BE-F5A3-A1D1-BD112EE024A1}"/>
              </a:ext>
            </a:extLst>
          </p:cNvPr>
          <p:cNvSpPr txBox="1"/>
          <p:nvPr/>
        </p:nvSpPr>
        <p:spPr>
          <a:xfrm>
            <a:off x="2104534" y="2228988"/>
            <a:ext cx="1317458" cy="2031325"/>
          </a:xfrm>
          <a:prstGeom prst="rect">
            <a:avLst/>
          </a:prstGeom>
          <a:solidFill>
            <a:schemeClr val="accent5">
              <a:lumMod val="20000"/>
              <a:lumOff val="80000"/>
            </a:schemeClr>
          </a:solidFill>
          <a:ln>
            <a:solidFill>
              <a:schemeClr val="accent5">
                <a:lumMod val="40000"/>
                <a:lumOff val="60000"/>
              </a:schemeClr>
            </a:solidFill>
          </a:ln>
        </p:spPr>
        <p:txBody>
          <a:bodyPr wrap="square">
            <a:spAutoFit/>
          </a:bodyPr>
          <a:lstStyle/>
          <a:p>
            <a:r>
              <a:rPr lang="de-CH" sz="1800" dirty="0">
                <a:latin typeface="Verdana" panose="020B0604030504040204" pitchFamily="34" charset="0"/>
              </a:rPr>
              <a:t>Ephraim</a:t>
            </a:r>
          </a:p>
          <a:p>
            <a:endParaRPr lang="de-CH" sz="1800" dirty="0">
              <a:latin typeface="Verdana" panose="020B0604030504040204" pitchFamily="34" charset="0"/>
            </a:endParaRPr>
          </a:p>
          <a:p>
            <a:endParaRPr lang="de-CH" sz="1800" dirty="0">
              <a:latin typeface="Verdana" panose="020B0604030504040204" pitchFamily="34" charset="0"/>
            </a:endParaRPr>
          </a:p>
          <a:p>
            <a:r>
              <a:rPr lang="de-CH" dirty="0">
                <a:latin typeface="Verdana" panose="020B0604030504040204" pitchFamily="34" charset="0"/>
              </a:rPr>
              <a:t>Manasse</a:t>
            </a:r>
          </a:p>
          <a:p>
            <a:endParaRPr lang="de-CH" dirty="0">
              <a:latin typeface="Verdana" panose="020B0604030504040204" pitchFamily="34" charset="0"/>
            </a:endParaRPr>
          </a:p>
          <a:p>
            <a:endParaRPr lang="de-CH" dirty="0">
              <a:latin typeface="Verdana" panose="020B0604030504040204" pitchFamily="34" charset="0"/>
            </a:endParaRPr>
          </a:p>
          <a:p>
            <a:r>
              <a:rPr lang="de-CH" dirty="0">
                <a:latin typeface="Verdana" panose="020B0604030504040204" pitchFamily="34" charset="0"/>
              </a:rPr>
              <a:t>Benjamin</a:t>
            </a:r>
            <a:endParaRPr lang="de-CH" dirty="0"/>
          </a:p>
        </p:txBody>
      </p:sp>
      <p:sp>
        <p:nvSpPr>
          <p:cNvPr id="30" name="Textfeld 29">
            <a:extLst>
              <a:ext uri="{FF2B5EF4-FFF2-40B4-BE49-F238E27FC236}">
                <a16:creationId xmlns:a16="http://schemas.microsoft.com/office/drawing/2014/main" id="{DC875946-BD2D-7424-AA39-B4F50DF7CCCA}"/>
              </a:ext>
            </a:extLst>
          </p:cNvPr>
          <p:cNvSpPr txBox="1"/>
          <p:nvPr/>
        </p:nvSpPr>
        <p:spPr>
          <a:xfrm>
            <a:off x="3607972" y="2766801"/>
            <a:ext cx="1590722" cy="1261884"/>
          </a:xfrm>
          <a:prstGeom prst="rect">
            <a:avLst/>
          </a:prstGeom>
          <a:noFill/>
        </p:spPr>
        <p:txBody>
          <a:bodyPr wrap="square">
            <a:spAutoFit/>
          </a:bodyPr>
          <a:lstStyle/>
          <a:p>
            <a:r>
              <a:rPr lang="de-CH" sz="1800" dirty="0">
                <a:latin typeface="Verdana" panose="020B0604030504040204" pitchFamily="34" charset="0"/>
              </a:rPr>
              <a:t>Leviten</a:t>
            </a:r>
          </a:p>
          <a:p>
            <a:r>
              <a:rPr lang="de-CH" sz="1400" dirty="0">
                <a:latin typeface="Verdana" panose="020B0604030504040204" pitchFamily="34" charset="0"/>
              </a:rPr>
              <a:t>Söhne </a:t>
            </a:r>
            <a:r>
              <a:rPr lang="de-CH" sz="1600" dirty="0">
                <a:latin typeface="Verdana" panose="020B0604030504040204" pitchFamily="34" charset="0"/>
              </a:rPr>
              <a:t>Kehats </a:t>
            </a:r>
            <a:r>
              <a:rPr lang="de-CH" sz="1400" dirty="0">
                <a:latin typeface="Verdana" panose="020B0604030504040204" pitchFamily="34" charset="0"/>
              </a:rPr>
              <a:t>mit den Geräten des Heiligtums</a:t>
            </a:r>
            <a:endParaRPr lang="de-CH" sz="1400" dirty="0"/>
          </a:p>
        </p:txBody>
      </p:sp>
      <p:sp>
        <p:nvSpPr>
          <p:cNvPr id="31" name="Textfeld 30">
            <a:extLst>
              <a:ext uri="{FF2B5EF4-FFF2-40B4-BE49-F238E27FC236}">
                <a16:creationId xmlns:a16="http://schemas.microsoft.com/office/drawing/2014/main" id="{D7D7BC5A-BBC2-35EA-D783-BC636129DDFE}"/>
              </a:ext>
            </a:extLst>
          </p:cNvPr>
          <p:cNvSpPr txBox="1"/>
          <p:nvPr/>
        </p:nvSpPr>
        <p:spPr>
          <a:xfrm>
            <a:off x="496689" y="1903487"/>
            <a:ext cx="1317458" cy="2585323"/>
          </a:xfrm>
          <a:prstGeom prst="rect">
            <a:avLst/>
          </a:prstGeom>
          <a:solidFill>
            <a:schemeClr val="accent2">
              <a:lumMod val="40000"/>
              <a:lumOff val="60000"/>
            </a:schemeClr>
          </a:solidFill>
          <a:ln>
            <a:solidFill>
              <a:schemeClr val="accent2">
                <a:lumMod val="60000"/>
                <a:lumOff val="40000"/>
              </a:schemeClr>
            </a:solidFill>
          </a:ln>
        </p:spPr>
        <p:txBody>
          <a:bodyPr wrap="square">
            <a:spAutoFit/>
          </a:bodyPr>
          <a:lstStyle/>
          <a:p>
            <a:r>
              <a:rPr lang="de-CH" sz="1800" dirty="0">
                <a:latin typeface="Verdana" panose="020B0604030504040204" pitchFamily="34" charset="0"/>
              </a:rPr>
              <a:t>Dan</a:t>
            </a:r>
          </a:p>
          <a:p>
            <a:endParaRPr lang="de-CH" sz="1800" dirty="0">
              <a:latin typeface="Verdana" panose="020B0604030504040204" pitchFamily="34" charset="0"/>
            </a:endParaRPr>
          </a:p>
          <a:p>
            <a:endParaRPr lang="de-CH" dirty="0">
              <a:latin typeface="Verdana" panose="020B0604030504040204" pitchFamily="34" charset="0"/>
            </a:endParaRPr>
          </a:p>
          <a:p>
            <a:endParaRPr lang="de-CH" dirty="0">
              <a:latin typeface="Verdana" panose="020B0604030504040204" pitchFamily="34" charset="0"/>
            </a:endParaRPr>
          </a:p>
          <a:p>
            <a:r>
              <a:rPr lang="de-CH" dirty="0">
                <a:latin typeface="Verdana" panose="020B0604030504040204" pitchFamily="34" charset="0"/>
              </a:rPr>
              <a:t>Asser</a:t>
            </a:r>
          </a:p>
          <a:p>
            <a:endParaRPr lang="de-CH" dirty="0">
              <a:latin typeface="Verdana" panose="020B0604030504040204" pitchFamily="34" charset="0"/>
            </a:endParaRPr>
          </a:p>
          <a:p>
            <a:endParaRPr lang="de-CH" dirty="0">
              <a:latin typeface="Verdana" panose="020B0604030504040204" pitchFamily="34" charset="0"/>
            </a:endParaRPr>
          </a:p>
          <a:p>
            <a:endParaRPr lang="de-CH" dirty="0">
              <a:latin typeface="Verdana" panose="020B0604030504040204" pitchFamily="34" charset="0"/>
            </a:endParaRPr>
          </a:p>
          <a:p>
            <a:r>
              <a:rPr lang="de-CH" dirty="0">
                <a:latin typeface="Verdana" panose="020B0604030504040204" pitchFamily="34" charset="0"/>
              </a:rPr>
              <a:t>Naftali</a:t>
            </a:r>
            <a:endParaRPr lang="de-CH" dirty="0"/>
          </a:p>
        </p:txBody>
      </p:sp>
      <p:sp>
        <p:nvSpPr>
          <p:cNvPr id="32" name="Wolke 31">
            <a:extLst>
              <a:ext uri="{FF2B5EF4-FFF2-40B4-BE49-F238E27FC236}">
                <a16:creationId xmlns:a16="http://schemas.microsoft.com/office/drawing/2014/main" id="{C1B34175-3884-7F7B-7EAA-243B41AFA9F6}"/>
              </a:ext>
            </a:extLst>
          </p:cNvPr>
          <p:cNvSpPr/>
          <p:nvPr/>
        </p:nvSpPr>
        <p:spPr>
          <a:xfrm>
            <a:off x="10584383" y="1189527"/>
            <a:ext cx="569983" cy="2290046"/>
          </a:xfrm>
          <a:prstGeom prst="cloud">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3" name="Wolke 32">
            <a:extLst>
              <a:ext uri="{FF2B5EF4-FFF2-40B4-BE49-F238E27FC236}">
                <a16:creationId xmlns:a16="http://schemas.microsoft.com/office/drawing/2014/main" id="{D95E888B-24E8-526E-95B3-8062CD22B636}"/>
              </a:ext>
            </a:extLst>
          </p:cNvPr>
          <p:cNvSpPr/>
          <p:nvPr/>
        </p:nvSpPr>
        <p:spPr>
          <a:xfrm>
            <a:off x="10753761" y="1544228"/>
            <a:ext cx="252202" cy="1482608"/>
          </a:xfrm>
          <a:prstGeom prst="cloud">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4" name="Wolke 33">
            <a:extLst>
              <a:ext uri="{FF2B5EF4-FFF2-40B4-BE49-F238E27FC236}">
                <a16:creationId xmlns:a16="http://schemas.microsoft.com/office/drawing/2014/main" id="{2597E91F-4789-C543-05F3-DF5E6156D7E9}"/>
              </a:ext>
            </a:extLst>
          </p:cNvPr>
          <p:cNvSpPr/>
          <p:nvPr/>
        </p:nvSpPr>
        <p:spPr>
          <a:xfrm>
            <a:off x="10841425" y="1720904"/>
            <a:ext cx="99802" cy="1118912"/>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5" name="Wolke 34">
            <a:extLst>
              <a:ext uri="{FF2B5EF4-FFF2-40B4-BE49-F238E27FC236}">
                <a16:creationId xmlns:a16="http://schemas.microsoft.com/office/drawing/2014/main" id="{FD772F0E-096D-78A5-2297-2B3D28774792}"/>
              </a:ext>
            </a:extLst>
          </p:cNvPr>
          <p:cNvSpPr/>
          <p:nvPr/>
        </p:nvSpPr>
        <p:spPr>
          <a:xfrm>
            <a:off x="10900269" y="1186756"/>
            <a:ext cx="425526" cy="2290046"/>
          </a:xfrm>
          <a:prstGeom prst="cloud">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7" name="Textfeld 36">
            <a:extLst>
              <a:ext uri="{FF2B5EF4-FFF2-40B4-BE49-F238E27FC236}">
                <a16:creationId xmlns:a16="http://schemas.microsoft.com/office/drawing/2014/main" id="{024E9666-4EE7-D170-8E42-FCA2A990E762}"/>
              </a:ext>
            </a:extLst>
          </p:cNvPr>
          <p:cNvSpPr txBox="1"/>
          <p:nvPr/>
        </p:nvSpPr>
        <p:spPr>
          <a:xfrm>
            <a:off x="547693" y="5867782"/>
            <a:ext cx="6674982" cy="338554"/>
          </a:xfrm>
          <a:prstGeom prst="rect">
            <a:avLst/>
          </a:prstGeom>
          <a:noFill/>
        </p:spPr>
        <p:txBody>
          <a:bodyPr wrap="square">
            <a:spAutoFit/>
          </a:bodyPr>
          <a:lstStyle/>
          <a:p>
            <a:r>
              <a:rPr lang="de-CH" sz="1600" dirty="0">
                <a:latin typeface="Verdana" panose="020B0604030504040204" pitchFamily="34" charset="0"/>
              </a:rPr>
              <a:t>Nach Num 2,1-31; 10,11-36</a:t>
            </a:r>
            <a:r>
              <a:rPr lang="de-CH" sz="1600">
                <a:latin typeface="Verdana" panose="020B0604030504040204" pitchFamily="34" charset="0"/>
              </a:rPr>
              <a:t>; (10,33 </a:t>
            </a:r>
            <a:r>
              <a:rPr lang="de-CH" sz="1600" dirty="0">
                <a:latin typeface="Verdana" panose="020B0604030504040204" pitchFamily="34" charset="0"/>
              </a:rPr>
              <a:t>die Bundeslade zuerst)</a:t>
            </a:r>
            <a:endParaRPr lang="de-CH" sz="1600" dirty="0"/>
          </a:p>
        </p:txBody>
      </p:sp>
      <p:sp>
        <p:nvSpPr>
          <p:cNvPr id="2" name="Textfeld 1">
            <a:extLst>
              <a:ext uri="{FF2B5EF4-FFF2-40B4-BE49-F238E27FC236}">
                <a16:creationId xmlns:a16="http://schemas.microsoft.com/office/drawing/2014/main" id="{7C2B7C5D-9E23-14AD-63E2-86622FA89E3A}"/>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Lager- und Marschordnung</a:t>
            </a:r>
          </a:p>
        </p:txBody>
      </p:sp>
    </p:spTree>
    <p:extLst>
      <p:ext uri="{BB962C8B-B14F-4D97-AF65-F5344CB8AC3E}">
        <p14:creationId xmlns:p14="http://schemas.microsoft.com/office/powerpoint/2010/main" val="2210604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Dienst der Leviten</a:t>
            </a:r>
          </a:p>
        </p:txBody>
      </p:sp>
      <p:sp>
        <p:nvSpPr>
          <p:cNvPr id="7" name="Textfeld 6">
            <a:extLst>
              <a:ext uri="{FF2B5EF4-FFF2-40B4-BE49-F238E27FC236}">
                <a16:creationId xmlns:a16="http://schemas.microsoft.com/office/drawing/2014/main" id="{5096751D-50CB-A55F-594A-1DF66056C6E6}"/>
              </a:ext>
            </a:extLst>
          </p:cNvPr>
          <p:cNvSpPr txBox="1"/>
          <p:nvPr/>
        </p:nvSpPr>
        <p:spPr>
          <a:xfrm>
            <a:off x="579266" y="1570388"/>
            <a:ext cx="9860873" cy="4247317"/>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"Und der HERR redete zu Mose und zu Aaron und sprach: 18 Ihr sollt den Stamm der Sippen der Kehatiter nicht umkommen lassen aus der Mitte der Leviten; 19 sondern das sollt ihr mit ihnen tun, damit sie leben und nicht sterben, wenn sie dem Allerheiligsten nahen: Aaron und seine Söhne sollen hineingehen und sie, jeden einzeln, an seine Arbeit und an seine Traglast stellen; 20 aber sie sollen nicht hineingehen, dass sie </a:t>
            </a:r>
            <a:r>
              <a:rPr lang="de-CH" sz="3000" dirty="0">
                <a:effectLst/>
                <a:latin typeface="Cambria Math" panose="02040503050406030204" pitchFamily="18" charset="0"/>
                <a:ea typeface="Calibri" panose="020F0502020204030204" pitchFamily="34" charset="0"/>
                <a:cs typeface="Cambria Math" panose="02040503050406030204" pitchFamily="18" charset="0"/>
              </a:rPr>
              <a:t>⟨</a:t>
            </a:r>
            <a:r>
              <a:rPr lang="de-CH" sz="3000" dirty="0">
                <a:effectLst/>
                <a:latin typeface="Calibri" panose="020F0502020204030204" pitchFamily="34" charset="0"/>
                <a:ea typeface="Calibri" panose="020F0502020204030204" pitchFamily="34" charset="0"/>
                <a:cs typeface="Times New Roman" panose="02020603050405020304" pitchFamily="18" charset="0"/>
              </a:rPr>
              <a:t>auch nur</a:t>
            </a:r>
            <a:r>
              <a:rPr lang="de-CH" sz="3000" dirty="0">
                <a:effectLst/>
                <a:latin typeface="Cambria Math" panose="02040503050406030204" pitchFamily="18" charset="0"/>
                <a:ea typeface="Calibri" panose="020F0502020204030204" pitchFamily="34" charset="0"/>
                <a:cs typeface="Cambria Math" panose="02040503050406030204" pitchFamily="18" charset="0"/>
              </a:rPr>
              <a:t>⟩</a:t>
            </a:r>
            <a:r>
              <a:rPr lang="de-CH" sz="3000" dirty="0">
                <a:effectLst/>
                <a:latin typeface="Calibri" panose="020F0502020204030204" pitchFamily="34" charset="0"/>
                <a:ea typeface="Calibri" panose="020F0502020204030204" pitchFamily="34" charset="0"/>
                <a:cs typeface="Times New Roman" panose="02020603050405020304" pitchFamily="18" charset="0"/>
              </a:rPr>
              <a:t> einen Augenblick das Heilige sehen und sterben."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(4,17-20)</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5903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11E8EEF-FFB9-728D-601E-7FA6FEB854B2}"/>
              </a:ext>
            </a:extLst>
          </p:cNvPr>
          <p:cNvGraphicFramePr>
            <a:graphicFrameLocks noGrp="1"/>
          </p:cNvGraphicFramePr>
          <p:nvPr>
            <p:extLst>
              <p:ext uri="{D42A27DB-BD31-4B8C-83A1-F6EECF244321}">
                <p14:modId xmlns:p14="http://schemas.microsoft.com/office/powerpoint/2010/main" val="1069174138"/>
              </p:ext>
            </p:extLst>
          </p:nvPr>
        </p:nvGraphicFramePr>
        <p:xfrm>
          <a:off x="443883" y="228600"/>
          <a:ext cx="10360241" cy="6400800"/>
        </p:xfrm>
        <a:graphic>
          <a:graphicData uri="http://schemas.openxmlformats.org/drawingml/2006/table">
            <a:tbl>
              <a:tblPr firstRow="1" firstCol="1" bandRow="1"/>
              <a:tblGrid>
                <a:gridCol w="2970905">
                  <a:extLst>
                    <a:ext uri="{9D8B030D-6E8A-4147-A177-3AD203B41FA5}">
                      <a16:colId xmlns:a16="http://schemas.microsoft.com/office/drawing/2014/main" val="2012362038"/>
                    </a:ext>
                  </a:extLst>
                </a:gridCol>
                <a:gridCol w="7389336">
                  <a:extLst>
                    <a:ext uri="{9D8B030D-6E8A-4147-A177-3AD203B41FA5}">
                      <a16:colId xmlns:a16="http://schemas.microsoft.com/office/drawing/2014/main" val="1803314713"/>
                    </a:ext>
                  </a:extLst>
                </a:gridCol>
              </a:tblGrid>
              <a:tr h="2171373">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Aaron und seine Söhne</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(Osten)</a:t>
                      </a:r>
                    </a:p>
                    <a:p>
                      <a:pPr algn="ct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tabLst>
                          <a:tab pos="278765" algn="l"/>
                        </a:tabLst>
                      </a:pPr>
                      <a:r>
                        <a:rPr lang="de-CH" sz="2800" dirty="0">
                          <a:effectLst/>
                          <a:latin typeface="Calibri" panose="020F0502020204030204" pitchFamily="34" charset="0"/>
                          <a:ea typeface="Calibri" panose="020F0502020204030204" pitchFamily="34" charset="0"/>
                          <a:cs typeface="Times New Roman" panose="02020603050405020304" pitchFamily="18" charset="0"/>
                        </a:rPr>
                        <a:t>"Und die vor der Wohnung nach Osten hin vor dem Zelt der Begegnung gegen </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Sonnen</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aufgang zu Lagernden waren Mose und Aaron und seine Söhne, die den Dienst am Heiligtum versahen, </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alles,</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 was den Söhnen Israel aufgetragen war. – Der Fremde aber, der sich </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ihr</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 nähert, soll getötet werden." (3,38)</a:t>
                      </a:r>
                    </a:p>
                    <a:p>
                      <a:pPr marL="342900" lvl="0" indent="-342900">
                        <a:buFont typeface="Symbol" panose="05050102010706020507" pitchFamily="18" charset="2"/>
                        <a:buChar char=""/>
                        <a:tabLst>
                          <a:tab pos="278765" algn="l"/>
                        </a:tabLst>
                      </a:pPr>
                      <a:r>
                        <a:rPr lang="de-CH" sz="2800" dirty="0">
                          <a:effectLst/>
                          <a:latin typeface="Calibri" panose="020F0502020204030204" pitchFamily="34" charset="0"/>
                          <a:ea typeface="Calibri" panose="020F0502020204030204" pitchFamily="34" charset="0"/>
                          <a:cs typeface="Times New Roman" panose="02020603050405020304" pitchFamily="18" charset="0"/>
                        </a:rPr>
                        <a:t>Es wird noch einmal betont, dass nur die Söhne Aarons den Dienst am Heiligtum versehen durfte und die andern getötet wurden. (Später auf der Wüstenreise, wollte die Rotte Korah dies in Frage stellen)</a:t>
                      </a:r>
                    </a:p>
                    <a:p>
                      <a:pPr marL="342900" lvl="0" indent="-342900">
                        <a:buFont typeface="Symbol" panose="05050102010706020507" pitchFamily="18" charset="2"/>
                        <a:buChar char=""/>
                        <a:tabLst>
                          <a:tab pos="278765" algn="l"/>
                        </a:tabLst>
                      </a:pPr>
                      <a:r>
                        <a:rPr lang="de-CH" sz="2800" dirty="0">
                          <a:effectLst/>
                          <a:latin typeface="Calibri" panose="020F0502020204030204" pitchFamily="34" charset="0"/>
                          <a:ea typeface="Calibri" panose="020F0502020204030204" pitchFamily="34" charset="0"/>
                          <a:cs typeface="Times New Roman" panose="02020603050405020304" pitchFamily="18" charset="0"/>
                        </a:rPr>
                        <a:t>Sie mussten bei einem Aufbruch die Geräte verpacken und beim Aufbau wieder auspacken.</a:t>
                      </a:r>
                    </a:p>
                    <a:p>
                      <a:pPr>
                        <a:tabLst>
                          <a:tab pos="278765" algn="l"/>
                        </a:tabLst>
                      </a:pP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450646"/>
                  </a:ext>
                </a:extLst>
              </a:tr>
            </a:tbl>
          </a:graphicData>
        </a:graphic>
      </p:graphicFrame>
    </p:spTree>
    <p:extLst>
      <p:ext uri="{BB962C8B-B14F-4D97-AF65-F5344CB8AC3E}">
        <p14:creationId xmlns:p14="http://schemas.microsoft.com/office/powerpoint/2010/main" val="4285920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11E8EEF-FFB9-728D-601E-7FA6FEB854B2}"/>
              </a:ext>
            </a:extLst>
          </p:cNvPr>
          <p:cNvGraphicFramePr>
            <a:graphicFrameLocks noGrp="1"/>
          </p:cNvGraphicFramePr>
          <p:nvPr>
            <p:extLst>
              <p:ext uri="{D42A27DB-BD31-4B8C-83A1-F6EECF244321}">
                <p14:modId xmlns:p14="http://schemas.microsoft.com/office/powerpoint/2010/main" val="2681270986"/>
              </p:ext>
            </p:extLst>
          </p:nvPr>
        </p:nvGraphicFramePr>
        <p:xfrm>
          <a:off x="443883" y="470516"/>
          <a:ext cx="10360241" cy="4267200"/>
        </p:xfrm>
        <a:graphic>
          <a:graphicData uri="http://schemas.openxmlformats.org/drawingml/2006/table">
            <a:tbl>
              <a:tblPr firstRow="1" firstCol="1" bandRow="1"/>
              <a:tblGrid>
                <a:gridCol w="1589103">
                  <a:extLst>
                    <a:ext uri="{9D8B030D-6E8A-4147-A177-3AD203B41FA5}">
                      <a16:colId xmlns:a16="http://schemas.microsoft.com/office/drawing/2014/main" val="2012362038"/>
                    </a:ext>
                  </a:extLst>
                </a:gridCol>
                <a:gridCol w="2414727">
                  <a:extLst>
                    <a:ext uri="{9D8B030D-6E8A-4147-A177-3AD203B41FA5}">
                      <a16:colId xmlns:a16="http://schemas.microsoft.com/office/drawing/2014/main" val="1773896868"/>
                    </a:ext>
                  </a:extLst>
                </a:gridCol>
                <a:gridCol w="6356411">
                  <a:extLst>
                    <a:ext uri="{9D8B030D-6E8A-4147-A177-3AD203B41FA5}">
                      <a16:colId xmlns:a16="http://schemas.microsoft.com/office/drawing/2014/main" val="1803314713"/>
                    </a:ext>
                  </a:extLst>
                </a:gridCol>
              </a:tblGrid>
              <a:tr h="1266635">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Gerschon (Westen)</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7`500 (ab einem Monat; 3,22)</a:t>
                      </a:r>
                    </a:p>
                    <a:p>
                      <a:r>
                        <a:rPr lang="de-CH" sz="2800" b="1" dirty="0">
                          <a:effectLst/>
                          <a:latin typeface="Calibri" panose="020F0502020204030204" pitchFamily="34" charset="0"/>
                          <a:ea typeface="Calibri" panose="020F0502020204030204" pitchFamily="34" charset="0"/>
                          <a:cs typeface="Times New Roman" panose="02020603050405020304" pitchFamily="18" charset="0"/>
                        </a:rPr>
                        <a:t>2`630</a:t>
                      </a:r>
                      <a:r>
                        <a:rPr lang="de-CH" sz="2800" dirty="0">
                          <a:effectLst/>
                          <a:latin typeface="Calibri" panose="020F0502020204030204" pitchFamily="34" charset="0"/>
                          <a:ea typeface="Calibri" panose="020F0502020204030204" pitchFamily="34" charset="0"/>
                          <a:cs typeface="Times New Roman" panose="02020603050405020304" pitchFamily="18" charset="0"/>
                        </a:rPr>
                        <a:t> (zwischen 30 – 50 Jahren; 4,40)</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"Und der Dienst der Söhne Gerschons am Zelt der Begegnung war: die Wohnung und das Zelt, seine Decke und der Vorhang vom Eingang des Zeltes der Begegnung 26 und die Behänge des Vorhofs und der Vorhang vom Eingang des Vorhofs, der rings um die Wohnung her und um den Altar her ist, und seine Seile für alle Arbeit daran." (3,25-26)</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8196281"/>
                  </a:ext>
                </a:extLst>
              </a:tr>
            </a:tbl>
          </a:graphicData>
        </a:graphic>
      </p:graphicFrame>
    </p:spTree>
    <p:extLst>
      <p:ext uri="{BB962C8B-B14F-4D97-AF65-F5344CB8AC3E}">
        <p14:creationId xmlns:p14="http://schemas.microsoft.com/office/powerpoint/2010/main" val="3540042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11E8EEF-FFB9-728D-601E-7FA6FEB854B2}"/>
              </a:ext>
            </a:extLst>
          </p:cNvPr>
          <p:cNvGraphicFramePr>
            <a:graphicFrameLocks noGrp="1"/>
          </p:cNvGraphicFramePr>
          <p:nvPr>
            <p:extLst>
              <p:ext uri="{D42A27DB-BD31-4B8C-83A1-F6EECF244321}">
                <p14:modId xmlns:p14="http://schemas.microsoft.com/office/powerpoint/2010/main" val="2923554239"/>
              </p:ext>
            </p:extLst>
          </p:nvPr>
        </p:nvGraphicFramePr>
        <p:xfrm>
          <a:off x="443883" y="470516"/>
          <a:ext cx="10360241" cy="2987040"/>
        </p:xfrm>
        <a:graphic>
          <a:graphicData uri="http://schemas.openxmlformats.org/drawingml/2006/table">
            <a:tbl>
              <a:tblPr firstRow="1" firstCol="1" bandRow="1"/>
              <a:tblGrid>
                <a:gridCol w="1589103">
                  <a:extLst>
                    <a:ext uri="{9D8B030D-6E8A-4147-A177-3AD203B41FA5}">
                      <a16:colId xmlns:a16="http://schemas.microsoft.com/office/drawing/2014/main" val="2012362038"/>
                    </a:ext>
                  </a:extLst>
                </a:gridCol>
                <a:gridCol w="2414727">
                  <a:extLst>
                    <a:ext uri="{9D8B030D-6E8A-4147-A177-3AD203B41FA5}">
                      <a16:colId xmlns:a16="http://schemas.microsoft.com/office/drawing/2014/main" val="1773896868"/>
                    </a:ext>
                  </a:extLst>
                </a:gridCol>
                <a:gridCol w="6356411">
                  <a:extLst>
                    <a:ext uri="{9D8B030D-6E8A-4147-A177-3AD203B41FA5}">
                      <a16:colId xmlns:a16="http://schemas.microsoft.com/office/drawing/2014/main" val="1803314713"/>
                    </a:ext>
                  </a:extLst>
                </a:gridCol>
              </a:tblGrid>
              <a:tr h="1447582">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Kehats (Süden)</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8`600 (ab einem Monat; 3,28)</a:t>
                      </a:r>
                    </a:p>
                    <a:p>
                      <a:r>
                        <a:rPr lang="de-CH" sz="2800" b="1">
                          <a:effectLst/>
                          <a:latin typeface="Calibri" panose="020F0502020204030204" pitchFamily="34" charset="0"/>
                          <a:ea typeface="Calibri" panose="020F0502020204030204" pitchFamily="34" charset="0"/>
                          <a:cs typeface="Times New Roman" panose="02020603050405020304" pitchFamily="18" charset="0"/>
                        </a:rPr>
                        <a:t>2`750</a:t>
                      </a:r>
                      <a:r>
                        <a:rPr lang="de-CH" sz="2800">
                          <a:effectLst/>
                          <a:latin typeface="Calibri" panose="020F0502020204030204" pitchFamily="34" charset="0"/>
                          <a:ea typeface="Calibri" panose="020F0502020204030204" pitchFamily="34" charset="0"/>
                          <a:cs typeface="Times New Roman" panose="02020603050405020304" pitchFamily="18" charset="0"/>
                        </a:rPr>
                        <a:t> (zwischen 30 – 50 Jahren; 4,36)</a:t>
                      </a:r>
                    </a:p>
                    <a:p>
                      <a:r>
                        <a:rPr lang="de-CH" sz="2800">
                          <a:effectLst/>
                          <a:latin typeface="Calibri" panose="020F0502020204030204" pitchFamily="34" charset="0"/>
                          <a:ea typeface="Calibri" panose="020F0502020204030204" pitchFamily="34" charset="0"/>
                          <a:cs typeface="Times New Roman" panose="02020603050405020304" pitchFamily="18" charset="0"/>
                        </a:rPr>
                        <a:t> </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"Und ihr Dienst war: die Lade und der Tisch und der Leuchter und die Altäre und die Geräte des Heiligtums, mit denen man den Dienst verrichtet, und der Vorhang und alle </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dazugehörige</a:t>
                      </a:r>
                      <a:r>
                        <a:rPr lang="de-CH" sz="2800" dirty="0">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effectLst/>
                          <a:latin typeface="Calibri" panose="020F0502020204030204" pitchFamily="34" charset="0"/>
                          <a:ea typeface="Calibri" panose="020F0502020204030204" pitchFamily="34" charset="0"/>
                          <a:cs typeface="Times New Roman" panose="02020603050405020304" pitchFamily="18" charset="0"/>
                        </a:rPr>
                        <a:t> Arbeit." (3,31)</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5817854"/>
                  </a:ext>
                </a:extLst>
              </a:tr>
            </a:tbl>
          </a:graphicData>
        </a:graphic>
      </p:graphicFrame>
    </p:spTree>
    <p:extLst>
      <p:ext uri="{BB962C8B-B14F-4D97-AF65-F5344CB8AC3E}">
        <p14:creationId xmlns:p14="http://schemas.microsoft.com/office/powerpoint/2010/main" val="3228803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111E8EEF-FFB9-728D-601E-7FA6FEB854B2}"/>
              </a:ext>
            </a:extLst>
          </p:cNvPr>
          <p:cNvGraphicFramePr>
            <a:graphicFrameLocks noGrp="1"/>
          </p:cNvGraphicFramePr>
          <p:nvPr>
            <p:extLst>
              <p:ext uri="{D42A27DB-BD31-4B8C-83A1-F6EECF244321}">
                <p14:modId xmlns:p14="http://schemas.microsoft.com/office/powerpoint/2010/main" val="939890783"/>
              </p:ext>
            </p:extLst>
          </p:nvPr>
        </p:nvGraphicFramePr>
        <p:xfrm>
          <a:off x="443883" y="470516"/>
          <a:ext cx="10360241" cy="2987040"/>
        </p:xfrm>
        <a:graphic>
          <a:graphicData uri="http://schemas.openxmlformats.org/drawingml/2006/table">
            <a:tbl>
              <a:tblPr firstRow="1" firstCol="1" bandRow="1"/>
              <a:tblGrid>
                <a:gridCol w="1589103">
                  <a:extLst>
                    <a:ext uri="{9D8B030D-6E8A-4147-A177-3AD203B41FA5}">
                      <a16:colId xmlns:a16="http://schemas.microsoft.com/office/drawing/2014/main" val="2012362038"/>
                    </a:ext>
                  </a:extLst>
                </a:gridCol>
                <a:gridCol w="2414727">
                  <a:extLst>
                    <a:ext uri="{9D8B030D-6E8A-4147-A177-3AD203B41FA5}">
                      <a16:colId xmlns:a16="http://schemas.microsoft.com/office/drawing/2014/main" val="1773896868"/>
                    </a:ext>
                  </a:extLst>
                </a:gridCol>
                <a:gridCol w="6356411">
                  <a:extLst>
                    <a:ext uri="{9D8B030D-6E8A-4147-A177-3AD203B41FA5}">
                      <a16:colId xmlns:a16="http://schemas.microsoft.com/office/drawing/2014/main" val="1803314713"/>
                    </a:ext>
                  </a:extLst>
                </a:gridCol>
              </a:tblGrid>
              <a:tr h="1266635">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Merari (Norden)</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6`200 (ab einem Monat; 3,34)</a:t>
                      </a:r>
                    </a:p>
                    <a:p>
                      <a:r>
                        <a:rPr lang="de-CH" sz="2800" b="1">
                          <a:effectLst/>
                          <a:latin typeface="Calibri" panose="020F0502020204030204" pitchFamily="34" charset="0"/>
                          <a:ea typeface="Calibri" panose="020F0502020204030204" pitchFamily="34" charset="0"/>
                          <a:cs typeface="Times New Roman" panose="02020603050405020304" pitchFamily="18" charset="0"/>
                        </a:rPr>
                        <a:t>3`200</a:t>
                      </a:r>
                      <a:r>
                        <a:rPr lang="de-CH" sz="2800">
                          <a:effectLst/>
                          <a:latin typeface="Calibri" panose="020F0502020204030204" pitchFamily="34" charset="0"/>
                          <a:ea typeface="Calibri" panose="020F0502020204030204" pitchFamily="34" charset="0"/>
                          <a:cs typeface="Times New Roman" panose="02020603050405020304" pitchFamily="18" charset="0"/>
                        </a:rPr>
                        <a:t> (zwischen 30 – 50 Jahren; 4,44)</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"Und der Dienst der Söhne Meraris war: die Bretter der Wohnung und ihre Riegel und ihre Säulen und ihre Fußgestelle und all ihre Geräte und alle Arbeit daran</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37 und die Säulen des Vorhofs ringsum und deren Fußgestelle und ihre Pflöcke und ihre Seile." (3,36-37)</a:t>
                      </a:r>
                    </a:p>
                  </a:txBody>
                  <a:tcPr marL="47993" marR="479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5757987"/>
                  </a:ext>
                </a:extLst>
              </a:tr>
            </a:tbl>
          </a:graphicData>
        </a:graphic>
      </p:graphicFrame>
      <p:pic>
        <p:nvPicPr>
          <p:cNvPr id="4" name="Grafik 3">
            <a:extLst>
              <a:ext uri="{FF2B5EF4-FFF2-40B4-BE49-F238E27FC236}">
                <a16:creationId xmlns:a16="http://schemas.microsoft.com/office/drawing/2014/main" id="{2CD228D2-48BC-0155-9B33-A744662B9136}"/>
              </a:ext>
            </a:extLst>
          </p:cNvPr>
          <p:cNvPicPr>
            <a:picLocks noChangeAspect="1"/>
          </p:cNvPicPr>
          <p:nvPr/>
        </p:nvPicPr>
        <p:blipFill rotWithShape="1">
          <a:blip r:embed="rId2"/>
          <a:srcRect t="1813"/>
          <a:stretch/>
        </p:blipFill>
        <p:spPr>
          <a:xfrm>
            <a:off x="2005618" y="3804106"/>
            <a:ext cx="5317139" cy="2811660"/>
          </a:xfrm>
          <a:prstGeom prst="rect">
            <a:avLst/>
          </a:prstGeom>
        </p:spPr>
      </p:pic>
    </p:spTree>
    <p:extLst>
      <p:ext uri="{BB962C8B-B14F-4D97-AF65-F5344CB8AC3E}">
        <p14:creationId xmlns:p14="http://schemas.microsoft.com/office/powerpoint/2010/main" val="1559803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Dienst der Leviten</a:t>
            </a:r>
          </a:p>
        </p:txBody>
      </p:sp>
      <p:sp>
        <p:nvSpPr>
          <p:cNvPr id="7" name="Textfeld 6">
            <a:extLst>
              <a:ext uri="{FF2B5EF4-FFF2-40B4-BE49-F238E27FC236}">
                <a16:creationId xmlns:a16="http://schemas.microsoft.com/office/drawing/2014/main" id="{5096751D-50CB-A55F-594A-1DF66056C6E6}"/>
              </a:ext>
            </a:extLst>
          </p:cNvPr>
          <p:cNvSpPr txBox="1"/>
          <p:nvPr/>
        </p:nvSpPr>
        <p:spPr>
          <a:xfrm>
            <a:off x="571384" y="1262961"/>
            <a:ext cx="9860873" cy="1015663"/>
          </a:xfrm>
          <a:prstGeom prst="rect">
            <a:avLst/>
          </a:prstGeom>
          <a:noFill/>
        </p:spPr>
        <p:txBody>
          <a:bodyPr wrap="square">
            <a:spAutoFit/>
          </a:bodyPr>
          <a:lstStyle/>
          <a:p>
            <a:pPr marL="514350" indent="-514350">
              <a:buAutoNum type="arabicPeriod"/>
            </a:pPr>
            <a:r>
              <a:rPr lang="de-CH" sz="3000" dirty="0">
                <a:solidFill>
                  <a:srgbClr val="2C1E2E"/>
                </a:solidFill>
                <a:effectLst/>
                <a:latin typeface="Calibri" panose="020F0502020204030204" pitchFamily="34" charset="0"/>
                <a:ea typeface="Calibri" panose="020F0502020204030204" pitchFamily="34" charset="0"/>
                <a:cs typeface="Calibri" panose="020F0502020204030204" pitchFamily="34" charset="0"/>
              </a:rPr>
              <a:t>Kein Neubekehrter (1Tim 3,6)</a:t>
            </a:r>
          </a:p>
          <a:p>
            <a:pPr marL="514350" indent="-514350">
              <a:buAutoNum type="arabicPeriod"/>
            </a:pPr>
            <a:r>
              <a:rPr lang="de-CH" sz="3000" dirty="0">
                <a:solidFill>
                  <a:srgbClr val="2C1E2E"/>
                </a:solidFill>
                <a:latin typeface="Calibri" panose="020F0502020204030204" pitchFamily="34" charset="0"/>
                <a:ea typeface="Calibri" panose="020F0502020204030204" pitchFamily="34" charset="0"/>
                <a:cs typeface="Calibri" panose="020F0502020204030204" pitchFamily="34" charset="0"/>
              </a:rPr>
              <a:t>Zuerst selber lernen (1Tim 3,10)</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elle 1">
            <a:extLst>
              <a:ext uri="{FF2B5EF4-FFF2-40B4-BE49-F238E27FC236}">
                <a16:creationId xmlns:a16="http://schemas.microsoft.com/office/drawing/2014/main" id="{1B68FAD4-68DB-2BF6-A04C-F2CF04224B10}"/>
              </a:ext>
            </a:extLst>
          </p:cNvPr>
          <p:cNvGraphicFramePr>
            <a:graphicFrameLocks noGrp="1"/>
          </p:cNvGraphicFramePr>
          <p:nvPr>
            <p:extLst>
              <p:ext uri="{D42A27DB-BD31-4B8C-83A1-F6EECF244321}">
                <p14:modId xmlns:p14="http://schemas.microsoft.com/office/powerpoint/2010/main" val="636053444"/>
              </p:ext>
            </p:extLst>
          </p:nvPr>
        </p:nvGraphicFramePr>
        <p:xfrm>
          <a:off x="571383" y="2508839"/>
          <a:ext cx="10180699" cy="3413760"/>
        </p:xfrm>
        <a:graphic>
          <a:graphicData uri="http://schemas.openxmlformats.org/drawingml/2006/table">
            <a:tbl>
              <a:tblPr firstRow="1" firstCol="1" bandRow="1"/>
              <a:tblGrid>
                <a:gridCol w="2258527">
                  <a:extLst>
                    <a:ext uri="{9D8B030D-6E8A-4147-A177-3AD203B41FA5}">
                      <a16:colId xmlns:a16="http://schemas.microsoft.com/office/drawing/2014/main" val="1925917427"/>
                    </a:ext>
                  </a:extLst>
                </a:gridCol>
                <a:gridCol w="7922172">
                  <a:extLst>
                    <a:ext uri="{9D8B030D-6E8A-4147-A177-3AD203B41FA5}">
                      <a16:colId xmlns:a16="http://schemas.microsoft.com/office/drawing/2014/main" val="3907036221"/>
                    </a:ext>
                  </a:extLst>
                </a:gridCol>
              </a:tblGrid>
              <a:tr h="318778">
                <a:tc>
                  <a:txBody>
                    <a:bodyPr/>
                    <a:lstStyle/>
                    <a:p>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Priesterdienst</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r>
                        <a:rPr lang="de-CH" sz="2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Levitendienst</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4255778314"/>
                  </a:ext>
                </a:extLst>
              </a:tr>
              <a:tr h="2869003">
                <a:tc>
                  <a:txBody>
                    <a:bodyPr/>
                    <a:lstStyle/>
                    <a:p>
                      <a:pPr marL="342900" lvl="0" indent="-342900">
                        <a:buFont typeface="Calibri" panose="020F0502020204030204" pitchFamily="34" charset="0"/>
                        <a:buChar char="-"/>
                      </a:pPr>
                      <a:r>
                        <a:rPr lang="de-CH" sz="2800" dirty="0">
                          <a:effectLst/>
                          <a:latin typeface="Calibri" panose="020F0502020204030204" pitchFamily="34" charset="0"/>
                          <a:ea typeface="Calibri" panose="020F0502020204030204" pitchFamily="34" charset="0"/>
                          <a:cs typeface="Times New Roman" panose="02020603050405020304" pitchFamily="18" charset="0"/>
                        </a:rPr>
                        <a:t>Anbetung </a:t>
                      </a:r>
                    </a:p>
                    <a:p>
                      <a:pPr marL="342900" lvl="0" indent="-342900">
                        <a:buFont typeface="Calibri" panose="020F0502020204030204" pitchFamily="34" charset="0"/>
                        <a:buChar char="-"/>
                      </a:pPr>
                      <a:r>
                        <a:rPr lang="de-CH" sz="2800" dirty="0">
                          <a:effectLst/>
                          <a:latin typeface="Calibri" panose="020F0502020204030204" pitchFamily="34" charset="0"/>
                          <a:ea typeface="Calibri" panose="020F0502020204030204" pitchFamily="34" charset="0"/>
                          <a:cs typeface="Times New Roman" panose="02020603050405020304" pitchFamily="18" charset="0"/>
                        </a:rPr>
                        <a:t>Fürbitte</a:t>
                      </a:r>
                    </a:p>
                    <a:p>
                      <a:pPr marL="228600"/>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buFont typeface="Calibri" panose="020F0502020204030204" pitchFamily="34" charset="0"/>
                        <a:buChar char="-"/>
                      </a:pPr>
                      <a:r>
                        <a:rPr lang="de-CH" sz="2800" dirty="0">
                          <a:effectLst/>
                          <a:latin typeface="Calibri" panose="020F0502020204030204" pitchFamily="34" charset="0"/>
                          <a:ea typeface="Calibri" panose="020F0502020204030204" pitchFamily="34" charset="0"/>
                          <a:cs typeface="Times New Roman" panose="02020603050405020304" pitchFamily="18" charset="0"/>
                        </a:rPr>
                        <a:t>Dienst gegenüber anderen Menschen</a:t>
                      </a:r>
                    </a:p>
                    <a:p>
                      <a:pPr marL="342900" lvl="0" indent="-342900">
                        <a:buFont typeface="Calibri" panose="020F0502020204030204" pitchFamily="34" charset="0"/>
                        <a:buChar char="-"/>
                      </a:pPr>
                      <a:r>
                        <a:rPr lang="de-CH" sz="2800" dirty="0">
                          <a:effectLst/>
                          <a:latin typeface="Calibri" panose="020F0502020204030204" pitchFamily="34" charset="0"/>
                          <a:ea typeface="Calibri" panose="020F0502020204030204" pitchFamily="34" charset="0"/>
                          <a:cs typeface="Times New Roman" panose="02020603050405020304" pitchFamily="18" charset="0"/>
                        </a:rPr>
                        <a:t>Wir müssen geistliche Schlachtopfer bringen</a:t>
                      </a:r>
                    </a:p>
                    <a:p>
                      <a:pPr marL="742950" lvl="1" indent="-285750">
                        <a:buFont typeface="Courier New" panose="02070309020205020404" pitchFamily="49" charset="0"/>
                        <a:buChar char="o"/>
                      </a:pPr>
                      <a:r>
                        <a:rPr lang="de-CH" sz="2800" dirty="0">
                          <a:effectLst/>
                          <a:latin typeface="Calibri" panose="020F0502020204030204" pitchFamily="34" charset="0"/>
                          <a:ea typeface="Calibri" panose="020F0502020204030204" pitchFamily="34" charset="0"/>
                          <a:cs typeface="Times New Roman" panose="02020603050405020304" pitchFamily="18" charset="0"/>
                        </a:rPr>
                        <a:t>Frucht unserer Lippen, Hände, Füsse, welches sich in Taten und Werke zeigen.</a:t>
                      </a:r>
                    </a:p>
                    <a:p>
                      <a:pPr marL="342900" lvl="0" indent="-342900">
                        <a:buFont typeface="Calibri" panose="020F0502020204030204" pitchFamily="34" charset="0"/>
                        <a:buChar char="-"/>
                      </a:pPr>
                      <a:r>
                        <a:rPr lang="de-CH" sz="2800" dirty="0">
                          <a:effectLst/>
                          <a:latin typeface="Calibri" panose="020F0502020204030204" pitchFamily="34" charset="0"/>
                          <a:ea typeface="Calibri" panose="020F0502020204030204" pitchFamily="34" charset="0"/>
                          <a:cs typeface="Times New Roman" panose="02020603050405020304" pitchFamily="18" charset="0"/>
                        </a:rPr>
                        <a:t>Das ganze Leben eines Gläubigen soll den Charakter eines levitischen Dienstes tragen (Vgl. Phil 1,21)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1012394"/>
                  </a:ext>
                </a:extLst>
              </a:tr>
            </a:tbl>
          </a:graphicData>
        </a:graphic>
      </p:graphicFrame>
      <p:sp>
        <p:nvSpPr>
          <p:cNvPr id="6" name="Textfeld 5">
            <a:extLst>
              <a:ext uri="{FF2B5EF4-FFF2-40B4-BE49-F238E27FC236}">
                <a16:creationId xmlns:a16="http://schemas.microsoft.com/office/drawing/2014/main" id="{2DB37F59-3E8E-5994-235F-247E18C9B70F}"/>
              </a:ext>
            </a:extLst>
          </p:cNvPr>
          <p:cNvSpPr txBox="1"/>
          <p:nvPr/>
        </p:nvSpPr>
        <p:spPr>
          <a:xfrm>
            <a:off x="571383" y="6152814"/>
            <a:ext cx="10293625" cy="553998"/>
          </a:xfrm>
          <a:prstGeom prst="rect">
            <a:avLst/>
          </a:prstGeom>
          <a:noFill/>
        </p:spPr>
        <p:txBody>
          <a:bodyPr wrap="square">
            <a:spAutoFit/>
          </a:bodyPr>
          <a:lstStyle/>
          <a:p>
            <a:pPr marL="457200" indent="-457200">
              <a:buFont typeface="Wingdings" panose="05000000000000000000" pitchFamily="2" charset="2"/>
              <a:buChar char="Ø"/>
            </a:pPr>
            <a:r>
              <a:rPr lang="de-CH" sz="3000" dirty="0">
                <a:effectLst/>
                <a:latin typeface="Calibri" panose="020F0502020204030204" pitchFamily="34" charset="0"/>
                <a:ea typeface="Calibri" panose="020F0502020204030204" pitchFamily="34" charset="0"/>
                <a:cs typeface="Times New Roman" panose="02020603050405020304" pitchFamily="18" charset="0"/>
              </a:rPr>
              <a:t>Von den 22`300 Leviten waren nur 8`580 fähig zum Dienst. </a:t>
            </a:r>
            <a:endParaRPr lang="de-CH" sz="3000" dirty="0"/>
          </a:p>
        </p:txBody>
      </p:sp>
    </p:spTree>
    <p:extLst>
      <p:ext uri="{BB962C8B-B14F-4D97-AF65-F5344CB8AC3E}">
        <p14:creationId xmlns:p14="http://schemas.microsoft.com/office/powerpoint/2010/main" val="3209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Reinheit des Lagers</a:t>
            </a:r>
          </a:p>
        </p:txBody>
      </p:sp>
      <p:sp>
        <p:nvSpPr>
          <p:cNvPr id="7" name="Textfeld 6">
            <a:extLst>
              <a:ext uri="{FF2B5EF4-FFF2-40B4-BE49-F238E27FC236}">
                <a16:creationId xmlns:a16="http://schemas.microsoft.com/office/drawing/2014/main" id="{5096751D-50CB-A55F-594A-1DF66056C6E6}"/>
              </a:ext>
            </a:extLst>
          </p:cNvPr>
          <p:cNvSpPr txBox="1"/>
          <p:nvPr/>
        </p:nvSpPr>
        <p:spPr>
          <a:xfrm>
            <a:off x="579266" y="1570388"/>
            <a:ext cx="9860873" cy="1477328"/>
          </a:xfrm>
          <a:prstGeom prst="rect">
            <a:avLst/>
          </a:prstGeom>
          <a:noFill/>
        </p:spPr>
        <p:txBody>
          <a:bodyPr wrap="square">
            <a:spAutoFit/>
          </a:bodyPr>
          <a:lstStyle/>
          <a:p>
            <a:r>
              <a:rPr lang="de-CH" sz="3000" dirty="0">
                <a:solidFill>
                  <a:srgbClr val="2C1E2E"/>
                </a:solidFill>
                <a:effectLst/>
                <a:latin typeface="Calibri" panose="020F0502020204030204" pitchFamily="34" charset="0"/>
                <a:ea typeface="Calibri" panose="020F0502020204030204" pitchFamily="34" charset="0"/>
                <a:cs typeface="Calibri" panose="020F0502020204030204" pitchFamily="34" charset="0"/>
              </a:rPr>
              <a:t>"Sowohl Mann als auch Frau sollt ihr hinausschicken, vor das Lager sollt ihr sie hinausschicken, damit sie nicht ihr Lager unrein machen, in deren Mitte ich wohne." </a:t>
            </a:r>
            <a:r>
              <a:rPr lang="de-CH" sz="3000" b="1" dirty="0">
                <a:solidFill>
                  <a:srgbClr val="2C1E2E"/>
                </a:solidFill>
                <a:effectLst/>
                <a:latin typeface="Calibri" panose="020F0502020204030204" pitchFamily="34" charset="0"/>
                <a:ea typeface="Calibri" panose="020F0502020204030204" pitchFamily="34" charset="0"/>
                <a:cs typeface="Calibri" panose="020F0502020204030204" pitchFamily="34" charset="0"/>
              </a:rPr>
              <a:t>(Num 5,3)</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feld 3">
            <a:extLst>
              <a:ext uri="{FF2B5EF4-FFF2-40B4-BE49-F238E27FC236}">
                <a16:creationId xmlns:a16="http://schemas.microsoft.com/office/drawing/2014/main" id="{3D3C1987-C464-BEF1-E20E-2CA24E535E47}"/>
              </a:ext>
            </a:extLst>
          </p:cNvPr>
          <p:cNvSpPr txBox="1"/>
          <p:nvPr/>
        </p:nvSpPr>
        <p:spPr>
          <a:xfrm>
            <a:off x="579266" y="4027788"/>
            <a:ext cx="8023196" cy="553998"/>
          </a:xfrm>
          <a:prstGeom prst="rect">
            <a:avLst/>
          </a:prstGeom>
          <a:noFill/>
        </p:spPr>
        <p:txBody>
          <a:bodyPr wrap="square">
            <a:spAutoFit/>
          </a:bodyPr>
          <a:lstStyle/>
          <a:p>
            <a:pPr marL="342900" lvl="0" indent="-342900">
              <a:buFont typeface="Wingdings" panose="05000000000000000000" pitchFamily="2" charset="2"/>
              <a:buChar char=""/>
            </a:pPr>
            <a:r>
              <a:rPr lang="de-CH" sz="3000" b="1" dirty="0">
                <a:solidFill>
                  <a:srgbClr val="2C1E2E"/>
                </a:solidFill>
                <a:effectLst/>
                <a:latin typeface="Calibri" panose="020F0502020204030204" pitchFamily="34" charset="0"/>
                <a:ea typeface="Calibri" panose="020F0502020204030204" pitchFamily="34" charset="0"/>
                <a:cs typeface="Calibri" panose="020F0502020204030204" pitchFamily="34" charset="0"/>
              </a:rPr>
              <a:t>So sein wie </a:t>
            </a:r>
            <a:r>
              <a:rPr lang="de-CH" sz="3000" dirty="0">
                <a:solidFill>
                  <a:srgbClr val="2C1E2E"/>
                </a:solidFill>
                <a:effectLst/>
                <a:latin typeface="Calibri" panose="020F0502020204030204" pitchFamily="34" charset="0"/>
                <a:ea typeface="Calibri" panose="020F0502020204030204" pitchFamily="34" charset="0"/>
                <a:cs typeface="Calibri" panose="020F0502020204030204" pitchFamily="34" charset="0"/>
              </a:rPr>
              <a:t>Gott ist und </a:t>
            </a:r>
            <a:r>
              <a:rPr lang="de-CH" sz="3000" b="1" dirty="0">
                <a:solidFill>
                  <a:srgbClr val="2C1E2E"/>
                </a:solidFill>
                <a:effectLst/>
                <a:latin typeface="Calibri" panose="020F0502020204030204" pitchFamily="34" charset="0"/>
                <a:ea typeface="Calibri" panose="020F0502020204030204" pitchFamily="34" charset="0"/>
                <a:cs typeface="Calibri" panose="020F0502020204030204" pitchFamily="34" charset="0"/>
              </a:rPr>
              <a:t>dort sein wo</a:t>
            </a:r>
            <a:r>
              <a:rPr lang="de-CH" sz="3000" dirty="0">
                <a:solidFill>
                  <a:srgbClr val="2C1E2E"/>
                </a:solidFill>
                <a:effectLst/>
                <a:latin typeface="Calibri" panose="020F0502020204030204" pitchFamily="34" charset="0"/>
                <a:ea typeface="Calibri" panose="020F0502020204030204" pitchFamily="34" charset="0"/>
                <a:cs typeface="Calibri" panose="020F0502020204030204" pitchFamily="34" charset="0"/>
              </a:rPr>
              <a:t> Gott ist.</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230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0FBE2778-992A-990A-4122-CFED7FC59403}"/>
              </a:ext>
            </a:extLst>
          </p:cNvPr>
          <p:cNvPicPr>
            <a:picLocks noChangeAspect="1"/>
          </p:cNvPicPr>
          <p:nvPr/>
        </p:nvPicPr>
        <p:blipFill>
          <a:blip r:embed="rId2"/>
          <a:stretch>
            <a:fillRect/>
          </a:stretch>
        </p:blipFill>
        <p:spPr>
          <a:xfrm>
            <a:off x="152801" y="1035307"/>
            <a:ext cx="10313815" cy="5642998"/>
          </a:xfrm>
          <a:prstGeom prst="rect">
            <a:avLst/>
          </a:prstGeom>
        </p:spPr>
      </p:pic>
      <p:sp>
        <p:nvSpPr>
          <p:cNvPr id="2" name="Textfeld 1">
            <a:extLst>
              <a:ext uri="{FF2B5EF4-FFF2-40B4-BE49-F238E27FC236}">
                <a16:creationId xmlns:a16="http://schemas.microsoft.com/office/drawing/2014/main" id="{AE74419D-EA04-671B-A457-52A1DC7BFA3C}"/>
              </a:ext>
            </a:extLst>
          </p:cNvPr>
          <p:cNvSpPr txBox="1"/>
          <p:nvPr/>
        </p:nvSpPr>
        <p:spPr>
          <a:xfrm>
            <a:off x="831795" y="327321"/>
            <a:ext cx="5046938"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Übersicht</a:t>
            </a:r>
          </a:p>
        </p:txBody>
      </p:sp>
      <p:sp>
        <p:nvSpPr>
          <p:cNvPr id="3" name="Rechteck 2">
            <a:extLst>
              <a:ext uri="{FF2B5EF4-FFF2-40B4-BE49-F238E27FC236}">
                <a16:creationId xmlns:a16="http://schemas.microsoft.com/office/drawing/2014/main" id="{4BF33734-A3C3-7CF5-4B74-E364829DD994}"/>
              </a:ext>
            </a:extLst>
          </p:cNvPr>
          <p:cNvSpPr/>
          <p:nvPr/>
        </p:nvSpPr>
        <p:spPr>
          <a:xfrm>
            <a:off x="2806889" y="891706"/>
            <a:ext cx="8025601" cy="57593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4068835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Reinheit des Lagers</a:t>
            </a:r>
          </a:p>
        </p:txBody>
      </p:sp>
      <p:graphicFrame>
        <p:nvGraphicFramePr>
          <p:cNvPr id="2" name="Tabelle 1">
            <a:extLst>
              <a:ext uri="{FF2B5EF4-FFF2-40B4-BE49-F238E27FC236}">
                <a16:creationId xmlns:a16="http://schemas.microsoft.com/office/drawing/2014/main" id="{BBFAB4B0-E83F-CBB3-17BE-B9D886F2DC92}"/>
              </a:ext>
            </a:extLst>
          </p:cNvPr>
          <p:cNvGraphicFramePr>
            <a:graphicFrameLocks noGrp="1"/>
          </p:cNvGraphicFramePr>
          <p:nvPr>
            <p:extLst>
              <p:ext uri="{D42A27DB-BD31-4B8C-83A1-F6EECF244321}">
                <p14:modId xmlns:p14="http://schemas.microsoft.com/office/powerpoint/2010/main" val="669307664"/>
              </p:ext>
            </p:extLst>
          </p:nvPr>
        </p:nvGraphicFramePr>
        <p:xfrm>
          <a:off x="284085" y="1278384"/>
          <a:ext cx="10138298" cy="3413760"/>
        </p:xfrm>
        <a:graphic>
          <a:graphicData uri="http://schemas.openxmlformats.org/drawingml/2006/table">
            <a:tbl>
              <a:tblPr firstRow="1" firstCol="1" bandRow="1"/>
              <a:tblGrid>
                <a:gridCol w="1122059">
                  <a:extLst>
                    <a:ext uri="{9D8B030D-6E8A-4147-A177-3AD203B41FA5}">
                      <a16:colId xmlns:a16="http://schemas.microsoft.com/office/drawing/2014/main" val="253753215"/>
                    </a:ext>
                  </a:extLst>
                </a:gridCol>
                <a:gridCol w="4790374">
                  <a:extLst>
                    <a:ext uri="{9D8B030D-6E8A-4147-A177-3AD203B41FA5}">
                      <a16:colId xmlns:a16="http://schemas.microsoft.com/office/drawing/2014/main" val="3175163552"/>
                    </a:ext>
                  </a:extLst>
                </a:gridCol>
                <a:gridCol w="4225865">
                  <a:extLst>
                    <a:ext uri="{9D8B030D-6E8A-4147-A177-3AD203B41FA5}">
                      <a16:colId xmlns:a16="http://schemas.microsoft.com/office/drawing/2014/main" val="1610941616"/>
                    </a:ext>
                  </a:extLst>
                </a:gridCol>
              </a:tblGrid>
              <a:tr h="106714">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5,1-4</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Reinheit des Lagers durch </a:t>
                      </a:r>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Ausschluss</a:t>
                      </a:r>
                      <a:endParaRPr lang="de-CH"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Mt 18,15-20; 1Kor 5; 2Kor 6,14-7,1</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21863622"/>
                  </a:ext>
                </a:extLst>
              </a:tr>
              <a:tr h="1920838">
                <a:tc gridSpan="3">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 </a:t>
                      </a:r>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 der HERR redete zu Mose und sprach: 2 Befiehl den Söhnen Israel, dass sie alle Aussätzigen und alle, die an einem Ausfluss leiden, und alle durch eine Leiche Verunreinigten aus dem Lager hinausschicken! 3 Sowohl Mann als auch Frau sollt ihr hinausschicken, vor das Lager sollt ihr sie hinausschicken, damit sie nicht ihr Lager unrein machen, in deren Mitte ich wohne." (5,1-3)</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2034245808"/>
                  </a:ext>
                </a:extLst>
              </a:tr>
            </a:tbl>
          </a:graphicData>
        </a:graphic>
      </p:graphicFrame>
    </p:spTree>
    <p:extLst>
      <p:ext uri="{BB962C8B-B14F-4D97-AF65-F5344CB8AC3E}">
        <p14:creationId xmlns:p14="http://schemas.microsoft.com/office/powerpoint/2010/main" val="2132926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Reinheit des Lagers</a:t>
            </a:r>
          </a:p>
        </p:txBody>
      </p:sp>
      <p:graphicFrame>
        <p:nvGraphicFramePr>
          <p:cNvPr id="2" name="Tabelle 1">
            <a:extLst>
              <a:ext uri="{FF2B5EF4-FFF2-40B4-BE49-F238E27FC236}">
                <a16:creationId xmlns:a16="http://schemas.microsoft.com/office/drawing/2014/main" id="{BBFAB4B0-E83F-CBB3-17BE-B9D886F2DC92}"/>
              </a:ext>
            </a:extLst>
          </p:cNvPr>
          <p:cNvGraphicFramePr>
            <a:graphicFrameLocks noGrp="1"/>
          </p:cNvGraphicFramePr>
          <p:nvPr>
            <p:extLst>
              <p:ext uri="{D42A27DB-BD31-4B8C-83A1-F6EECF244321}">
                <p14:modId xmlns:p14="http://schemas.microsoft.com/office/powerpoint/2010/main" val="3310615869"/>
              </p:ext>
            </p:extLst>
          </p:nvPr>
        </p:nvGraphicFramePr>
        <p:xfrm>
          <a:off x="284085" y="1278384"/>
          <a:ext cx="10138298" cy="4267200"/>
        </p:xfrm>
        <a:graphic>
          <a:graphicData uri="http://schemas.openxmlformats.org/drawingml/2006/table">
            <a:tbl>
              <a:tblPr firstRow="1" firstCol="1" bandRow="1"/>
              <a:tblGrid>
                <a:gridCol w="1122059">
                  <a:extLst>
                    <a:ext uri="{9D8B030D-6E8A-4147-A177-3AD203B41FA5}">
                      <a16:colId xmlns:a16="http://schemas.microsoft.com/office/drawing/2014/main" val="253753215"/>
                    </a:ext>
                  </a:extLst>
                </a:gridCol>
                <a:gridCol w="4790374">
                  <a:extLst>
                    <a:ext uri="{9D8B030D-6E8A-4147-A177-3AD203B41FA5}">
                      <a16:colId xmlns:a16="http://schemas.microsoft.com/office/drawing/2014/main" val="3175163552"/>
                    </a:ext>
                  </a:extLst>
                </a:gridCol>
                <a:gridCol w="4225865">
                  <a:extLst>
                    <a:ext uri="{9D8B030D-6E8A-4147-A177-3AD203B41FA5}">
                      <a16:colId xmlns:a16="http://schemas.microsoft.com/office/drawing/2014/main" val="1610941616"/>
                    </a:ext>
                  </a:extLst>
                </a:gridCol>
              </a:tblGrid>
              <a:tr h="106714">
                <a:tc>
                  <a:txBody>
                    <a:bodyPr/>
                    <a:lstStyle/>
                    <a:p>
                      <a:r>
                        <a:rPr lang="de-CH" sz="2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5,5-10</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Reinheit des Lagers durch </a:t>
                      </a:r>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Sündenbekenntnis</a:t>
                      </a:r>
                      <a:endParaRPr lang="de-CH"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1Joh 1,9</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83725356"/>
                  </a:ext>
                </a:extLst>
              </a:tr>
              <a:tr h="2454404">
                <a:tc gridSpan="3">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 der HERR redete zu Mose und sprach: 6 Rede zu den Söhnen Israel: Wenn ein Mann oder eine Frau irgendeine von all den Sünden der Menschen tun, sodass sie eine Untreue gegen den HERRN begehen, und dieser Mensch schuldig wird, 7 dann sollen sie ihre Sünde bekennen, die sie getan haben; und der Schuldige soll seine Schuld erstatten nach ihrer vollen Summe und soll </a:t>
                      </a:r>
                      <a:r>
                        <a:rPr lang="de-CH" sz="2800" dirty="0">
                          <a:solidFill>
                            <a:srgbClr val="000000"/>
                          </a:solidFill>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noch</a:t>
                      </a:r>
                      <a:r>
                        <a:rPr lang="de-CH" sz="2800" dirty="0">
                          <a:solidFill>
                            <a:srgbClr val="000000"/>
                          </a:solidFill>
                          <a:effectLst/>
                          <a:latin typeface="Cambria Math" panose="02040503050406030204" pitchFamily="18" charset="0"/>
                          <a:ea typeface="Calibri" panose="020F0502020204030204" pitchFamily="34" charset="0"/>
                          <a:cs typeface="Cambria Math" panose="02040503050406030204" pitchFamily="18" charset="0"/>
                        </a:rPr>
                        <a:t>⟩</a:t>
                      </a:r>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ein Fünftel davon hinzufügen und es dem geben, an dem er schuldig geworden ist." (5,5-7)</a:t>
                      </a:r>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3916779427"/>
                  </a:ext>
                </a:extLst>
              </a:tr>
            </a:tbl>
          </a:graphicData>
        </a:graphic>
      </p:graphicFrame>
    </p:spTree>
    <p:extLst>
      <p:ext uri="{BB962C8B-B14F-4D97-AF65-F5344CB8AC3E}">
        <p14:creationId xmlns:p14="http://schemas.microsoft.com/office/powerpoint/2010/main" val="3749562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Reinheit des Lagers</a:t>
            </a:r>
          </a:p>
        </p:txBody>
      </p:sp>
      <p:graphicFrame>
        <p:nvGraphicFramePr>
          <p:cNvPr id="2" name="Tabelle 1">
            <a:extLst>
              <a:ext uri="{FF2B5EF4-FFF2-40B4-BE49-F238E27FC236}">
                <a16:creationId xmlns:a16="http://schemas.microsoft.com/office/drawing/2014/main" id="{BBFAB4B0-E83F-CBB3-17BE-B9D886F2DC92}"/>
              </a:ext>
            </a:extLst>
          </p:cNvPr>
          <p:cNvGraphicFramePr>
            <a:graphicFrameLocks noGrp="1"/>
          </p:cNvGraphicFramePr>
          <p:nvPr>
            <p:extLst>
              <p:ext uri="{D42A27DB-BD31-4B8C-83A1-F6EECF244321}">
                <p14:modId xmlns:p14="http://schemas.microsoft.com/office/powerpoint/2010/main" val="3085785917"/>
              </p:ext>
            </p:extLst>
          </p:nvPr>
        </p:nvGraphicFramePr>
        <p:xfrm>
          <a:off x="284085" y="1278384"/>
          <a:ext cx="10138298" cy="2560320"/>
        </p:xfrm>
        <a:graphic>
          <a:graphicData uri="http://schemas.openxmlformats.org/drawingml/2006/table">
            <a:tbl>
              <a:tblPr firstRow="1" firstCol="1" bandRow="1"/>
              <a:tblGrid>
                <a:gridCol w="1438183">
                  <a:extLst>
                    <a:ext uri="{9D8B030D-6E8A-4147-A177-3AD203B41FA5}">
                      <a16:colId xmlns:a16="http://schemas.microsoft.com/office/drawing/2014/main" val="253753215"/>
                    </a:ext>
                  </a:extLst>
                </a:gridCol>
                <a:gridCol w="4474250">
                  <a:extLst>
                    <a:ext uri="{9D8B030D-6E8A-4147-A177-3AD203B41FA5}">
                      <a16:colId xmlns:a16="http://schemas.microsoft.com/office/drawing/2014/main" val="3175163552"/>
                    </a:ext>
                  </a:extLst>
                </a:gridCol>
                <a:gridCol w="4225865">
                  <a:extLst>
                    <a:ext uri="{9D8B030D-6E8A-4147-A177-3AD203B41FA5}">
                      <a16:colId xmlns:a16="http://schemas.microsoft.com/office/drawing/2014/main" val="1610941616"/>
                    </a:ext>
                  </a:extLst>
                </a:gridCol>
              </a:tblGrid>
              <a:tr h="106714">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5,11-31</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Göttliches Gericht bei </a:t>
                      </a:r>
                      <a:r>
                        <a:rPr lang="de-CH" sz="2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Ehebruch</a:t>
                      </a:r>
                      <a:endParaRPr lang="de-CH" sz="2800" b="1"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1Kor 11,30-32; Hebr 13,4</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1198229"/>
                  </a:ext>
                </a:extLst>
              </a:tr>
              <a:tr h="533566">
                <a:tc gridSpan="3">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Eheliche Treue ist ein Grundstein für jede Gesellschaft, denn so, wie es zu Hause zugeht, geht es im Volk oder eben in der Gemeinde zu. Das Gesetz im AT verordnete bei Ehebruch den Tod durch Steinigung. </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Gott will Reinheit in der Ehe.</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33301" marR="33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de-CH"/>
                    </a:p>
                  </a:txBody>
                  <a:tcPr/>
                </a:tc>
                <a:tc hMerge="1">
                  <a:txBody>
                    <a:bodyPr/>
                    <a:lstStyle/>
                    <a:p>
                      <a:endParaRPr lang="de-CH"/>
                    </a:p>
                  </a:txBody>
                  <a:tcPr/>
                </a:tc>
                <a:extLst>
                  <a:ext uri="{0D108BD9-81ED-4DB2-BD59-A6C34878D82A}">
                    <a16:rowId xmlns:a16="http://schemas.microsoft.com/office/drawing/2014/main" val="1383168260"/>
                  </a:ext>
                </a:extLst>
              </a:tr>
            </a:tbl>
          </a:graphicData>
        </a:graphic>
      </p:graphicFrame>
      <p:sp>
        <p:nvSpPr>
          <p:cNvPr id="5" name="Textfeld 4">
            <a:extLst>
              <a:ext uri="{FF2B5EF4-FFF2-40B4-BE49-F238E27FC236}">
                <a16:creationId xmlns:a16="http://schemas.microsoft.com/office/drawing/2014/main" id="{27074440-32A0-1B7C-80C1-43DE691025F0}"/>
              </a:ext>
            </a:extLst>
          </p:cNvPr>
          <p:cNvSpPr txBox="1"/>
          <p:nvPr/>
        </p:nvSpPr>
        <p:spPr>
          <a:xfrm>
            <a:off x="871251" y="4487956"/>
            <a:ext cx="7534922" cy="553998"/>
          </a:xfrm>
          <a:prstGeom prst="rect">
            <a:avLst/>
          </a:prstGeom>
          <a:noFill/>
        </p:spPr>
        <p:txBody>
          <a:bodyPr wrap="square">
            <a:spAutoFit/>
          </a:bodyPr>
          <a:lstStyle/>
          <a:p>
            <a:pPr marL="342900" lvl="0" indent="-342900">
              <a:buFont typeface="Wingdings" panose="05000000000000000000" pitchFamily="2" charset="2"/>
              <a:buChar char=""/>
            </a:pPr>
            <a:r>
              <a:rPr lang="de-CH" sz="3000" dirty="0">
                <a:effectLst/>
                <a:latin typeface="Calibri" panose="020F0502020204030204" pitchFamily="34" charset="0"/>
                <a:ea typeface="Times New Roman" panose="02020603050405020304" pitchFamily="18" charset="0"/>
                <a:cs typeface="Calibri" panose="020F0502020204030204" pitchFamily="34" charset="0"/>
              </a:rPr>
              <a:t>Aufgabe der Leiterschaft in einer Gemeinde</a:t>
            </a:r>
          </a:p>
        </p:txBody>
      </p:sp>
    </p:spTree>
    <p:extLst>
      <p:ext uri="{BB962C8B-B14F-4D97-AF65-F5344CB8AC3E}">
        <p14:creationId xmlns:p14="http://schemas.microsoft.com/office/powerpoint/2010/main" val="257858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95179" y="178476"/>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Nasiräer</a:t>
            </a:r>
          </a:p>
        </p:txBody>
      </p:sp>
      <p:graphicFrame>
        <p:nvGraphicFramePr>
          <p:cNvPr id="2" name="Tabelle 1">
            <a:extLst>
              <a:ext uri="{FF2B5EF4-FFF2-40B4-BE49-F238E27FC236}">
                <a16:creationId xmlns:a16="http://schemas.microsoft.com/office/drawing/2014/main" id="{0E78DB38-7371-12C5-B905-591AC221E929}"/>
              </a:ext>
            </a:extLst>
          </p:cNvPr>
          <p:cNvGraphicFramePr>
            <a:graphicFrameLocks noGrp="1"/>
          </p:cNvGraphicFramePr>
          <p:nvPr>
            <p:extLst>
              <p:ext uri="{D42A27DB-BD31-4B8C-83A1-F6EECF244321}">
                <p14:modId xmlns:p14="http://schemas.microsoft.com/office/powerpoint/2010/main" val="875885473"/>
              </p:ext>
            </p:extLst>
          </p:nvPr>
        </p:nvGraphicFramePr>
        <p:xfrm>
          <a:off x="565395" y="1133510"/>
          <a:ext cx="10315852" cy="426720"/>
        </p:xfrm>
        <a:graphic>
          <a:graphicData uri="http://schemas.openxmlformats.org/drawingml/2006/table">
            <a:tbl>
              <a:tblPr firstRow="1" firstCol="1" bandRow="1"/>
              <a:tblGrid>
                <a:gridCol w="1253964">
                  <a:extLst>
                    <a:ext uri="{9D8B030D-6E8A-4147-A177-3AD203B41FA5}">
                      <a16:colId xmlns:a16="http://schemas.microsoft.com/office/drawing/2014/main" val="2445796115"/>
                    </a:ext>
                  </a:extLst>
                </a:gridCol>
                <a:gridCol w="9061888">
                  <a:extLst>
                    <a:ext uri="{9D8B030D-6E8A-4147-A177-3AD203B41FA5}">
                      <a16:colId xmlns:a16="http://schemas.microsoft.com/office/drawing/2014/main" val="1414714042"/>
                    </a:ext>
                  </a:extLst>
                </a:gridCol>
              </a:tblGrid>
              <a:tr h="133015">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6,1-8</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Beschreibung der Absonderung | Gelübde eines Nasiräers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3820143833"/>
                  </a:ext>
                </a:extLst>
              </a:tr>
            </a:tbl>
          </a:graphicData>
        </a:graphic>
      </p:graphicFrame>
      <p:graphicFrame>
        <p:nvGraphicFramePr>
          <p:cNvPr id="5" name="Tabelle 4">
            <a:extLst>
              <a:ext uri="{FF2B5EF4-FFF2-40B4-BE49-F238E27FC236}">
                <a16:creationId xmlns:a16="http://schemas.microsoft.com/office/drawing/2014/main" id="{B719B3E8-C9FE-6658-F515-6D2E294FA3AC}"/>
              </a:ext>
            </a:extLst>
          </p:cNvPr>
          <p:cNvGraphicFramePr>
            <a:graphicFrameLocks noGrp="1"/>
          </p:cNvGraphicFramePr>
          <p:nvPr>
            <p:extLst>
              <p:ext uri="{D42A27DB-BD31-4B8C-83A1-F6EECF244321}">
                <p14:modId xmlns:p14="http://schemas.microsoft.com/office/powerpoint/2010/main" val="836635980"/>
              </p:ext>
            </p:extLst>
          </p:nvPr>
        </p:nvGraphicFramePr>
        <p:xfrm>
          <a:off x="565395" y="1790261"/>
          <a:ext cx="10315852" cy="426720"/>
        </p:xfrm>
        <a:graphic>
          <a:graphicData uri="http://schemas.openxmlformats.org/drawingml/2006/table">
            <a:tbl>
              <a:tblPr firstRow="1" firstCol="1" bandRow="1"/>
              <a:tblGrid>
                <a:gridCol w="1253964">
                  <a:extLst>
                    <a:ext uri="{9D8B030D-6E8A-4147-A177-3AD203B41FA5}">
                      <a16:colId xmlns:a16="http://schemas.microsoft.com/office/drawing/2014/main" val="624494828"/>
                    </a:ext>
                  </a:extLst>
                </a:gridCol>
                <a:gridCol w="9061888">
                  <a:extLst>
                    <a:ext uri="{9D8B030D-6E8A-4147-A177-3AD203B41FA5}">
                      <a16:colId xmlns:a16="http://schemas.microsoft.com/office/drawing/2014/main" val="1757328476"/>
                    </a:ext>
                  </a:extLst>
                </a:gridCol>
              </a:tblGrid>
              <a:tr h="133015">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6,9-12</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Verunreinigte Absonderung | Verunreinigung des Nasiräers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174003954"/>
                  </a:ext>
                </a:extLst>
              </a:tr>
            </a:tbl>
          </a:graphicData>
        </a:graphic>
      </p:graphicFrame>
      <p:graphicFrame>
        <p:nvGraphicFramePr>
          <p:cNvPr id="6" name="Tabelle 5">
            <a:extLst>
              <a:ext uri="{FF2B5EF4-FFF2-40B4-BE49-F238E27FC236}">
                <a16:creationId xmlns:a16="http://schemas.microsoft.com/office/drawing/2014/main" id="{77DE1C26-FE1C-D0B5-F1DC-4CEE86FC69FA}"/>
              </a:ext>
            </a:extLst>
          </p:cNvPr>
          <p:cNvGraphicFramePr>
            <a:graphicFrameLocks noGrp="1"/>
          </p:cNvGraphicFramePr>
          <p:nvPr>
            <p:extLst>
              <p:ext uri="{D42A27DB-BD31-4B8C-83A1-F6EECF244321}">
                <p14:modId xmlns:p14="http://schemas.microsoft.com/office/powerpoint/2010/main" val="2675464864"/>
              </p:ext>
            </p:extLst>
          </p:nvPr>
        </p:nvGraphicFramePr>
        <p:xfrm>
          <a:off x="565395" y="2447012"/>
          <a:ext cx="10315852" cy="426720"/>
        </p:xfrm>
        <a:graphic>
          <a:graphicData uri="http://schemas.openxmlformats.org/drawingml/2006/table">
            <a:tbl>
              <a:tblPr firstRow="1" firstCol="1" bandRow="1"/>
              <a:tblGrid>
                <a:gridCol w="1253964">
                  <a:extLst>
                    <a:ext uri="{9D8B030D-6E8A-4147-A177-3AD203B41FA5}">
                      <a16:colId xmlns:a16="http://schemas.microsoft.com/office/drawing/2014/main" val="1818470209"/>
                    </a:ext>
                  </a:extLst>
                </a:gridCol>
                <a:gridCol w="9061888">
                  <a:extLst>
                    <a:ext uri="{9D8B030D-6E8A-4147-A177-3AD203B41FA5}">
                      <a16:colId xmlns:a16="http://schemas.microsoft.com/office/drawing/2014/main" val="3519811589"/>
                    </a:ext>
                  </a:extLst>
                </a:gridCol>
              </a:tblGrid>
              <a:tr h="133015">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6,13-21</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tc>
                  <a:txBody>
                    <a:bodyPr/>
                    <a:lstStyle/>
                    <a:p>
                      <a:r>
                        <a:rPr lang="de-CH"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Vollendete Absonderung | Gesetz des Nasiräers</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44101" marR="441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CECE"/>
                    </a:solidFill>
                  </a:tcPr>
                </a:tc>
                <a:extLst>
                  <a:ext uri="{0D108BD9-81ED-4DB2-BD59-A6C34878D82A}">
                    <a16:rowId xmlns:a16="http://schemas.microsoft.com/office/drawing/2014/main" val="954289626"/>
                  </a:ext>
                </a:extLst>
              </a:tr>
            </a:tbl>
          </a:graphicData>
        </a:graphic>
      </p:graphicFrame>
    </p:spTree>
    <p:extLst>
      <p:ext uri="{BB962C8B-B14F-4D97-AF65-F5344CB8AC3E}">
        <p14:creationId xmlns:p14="http://schemas.microsoft.com/office/powerpoint/2010/main" val="330704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78BE57EF-C616-C160-2FFB-03CA31BC461F}"/>
              </a:ext>
            </a:extLst>
          </p:cNvPr>
          <p:cNvSpPr txBox="1"/>
          <p:nvPr/>
        </p:nvSpPr>
        <p:spPr>
          <a:xfrm>
            <a:off x="685800" y="1371663"/>
            <a:ext cx="9443622" cy="3323987"/>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"Der HERR segne dich und behüte dich!</a:t>
            </a:r>
          </a:p>
          <a:p>
            <a:r>
              <a:rPr lang="de-CH" sz="3000" dirty="0">
                <a:effectLst/>
                <a:latin typeface="Calibri" panose="020F0502020204030204" pitchFamily="34" charset="0"/>
                <a:ea typeface="Calibri" panose="020F0502020204030204" pitchFamily="34" charset="0"/>
                <a:cs typeface="Times New Roman" panose="02020603050405020304" pitchFamily="18" charset="0"/>
              </a:rPr>
              <a:t>25 Der HERR lasse sein Angesicht über dir leuchten und sei dir gnädig!</a:t>
            </a:r>
          </a:p>
          <a:p>
            <a:r>
              <a:rPr lang="de-CH" sz="3000" dirty="0">
                <a:effectLst/>
                <a:latin typeface="Calibri" panose="020F0502020204030204" pitchFamily="34" charset="0"/>
                <a:ea typeface="Calibri" panose="020F0502020204030204" pitchFamily="34" charset="0"/>
                <a:cs typeface="Times New Roman" panose="02020603050405020304" pitchFamily="18" charset="0"/>
              </a:rPr>
              <a:t>26 Der HERR erhebe sein Angesicht auf dich und gebe dir Frieden!</a:t>
            </a:r>
          </a:p>
          <a:p>
            <a:r>
              <a:rPr lang="de-CH" sz="3000" dirty="0">
                <a:effectLst/>
                <a:latin typeface="Calibri" panose="020F0502020204030204" pitchFamily="34" charset="0"/>
                <a:ea typeface="Calibri" panose="020F0502020204030204" pitchFamily="34" charset="0"/>
                <a:cs typeface="Times New Roman" panose="02020603050405020304" pitchFamily="18" charset="0"/>
              </a:rPr>
              <a:t>27 Und so sollen sie meinen Namen auf die Söhne Israel legen, und ich werde sie segnen."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(6,24-27)</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08345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9182BEE1-C2AE-8DA6-DBA2-10F26F7371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907435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Gott ordnet alles! | 1,1 – 10,10 </a:t>
            </a:r>
          </a:p>
        </p:txBody>
      </p:sp>
      <p:sp>
        <p:nvSpPr>
          <p:cNvPr id="5" name="Textfeld 4">
            <a:extLst>
              <a:ext uri="{FF2B5EF4-FFF2-40B4-BE49-F238E27FC236}">
                <a16:creationId xmlns:a16="http://schemas.microsoft.com/office/drawing/2014/main" id="{7513EF63-C0F5-AA5D-28E0-B4C0610E8204}"/>
              </a:ext>
            </a:extLst>
          </p:cNvPr>
          <p:cNvSpPr txBox="1"/>
          <p:nvPr/>
        </p:nvSpPr>
        <p:spPr>
          <a:xfrm>
            <a:off x="786303" y="1470713"/>
            <a:ext cx="9749769" cy="3785652"/>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"Nehmt die Summe der ganzen Gemeinde der Söhne Israel auf nach ihren Sippen, nach ihren Vaterhäusern, nach der Zahl der Namen, alles Männliche nach ihren Köpfen! 3 Von zwanzig Jahren an und darüber, jeden, der mit dem Heer auszieht in Israel, die sollt ihr mustern nach ihren Heer</a:t>
            </a:r>
            <a:r>
              <a:rPr lang="de-CH" sz="3000" dirty="0">
                <a:effectLst/>
                <a:latin typeface="Cambria Math" panose="02040503050406030204" pitchFamily="18" charset="0"/>
                <a:ea typeface="Calibri" panose="020F0502020204030204" pitchFamily="34" charset="0"/>
                <a:cs typeface="Cambria Math" panose="02040503050406030204" pitchFamily="18" charset="0"/>
              </a:rPr>
              <a:t>⟨</a:t>
            </a:r>
            <a:r>
              <a:rPr lang="de-CH" sz="3000" dirty="0">
                <a:effectLst/>
                <a:latin typeface="Calibri" panose="020F0502020204030204" pitchFamily="34" charset="0"/>
                <a:ea typeface="Calibri" panose="020F0502020204030204" pitchFamily="34" charset="0"/>
                <a:cs typeface="Times New Roman" panose="02020603050405020304" pitchFamily="18" charset="0"/>
              </a:rPr>
              <a:t>esverbänd</a:t>
            </a:r>
            <a:r>
              <a:rPr lang="de-CH" sz="3000" dirty="0">
                <a:effectLst/>
                <a:latin typeface="Cambria Math" panose="02040503050406030204" pitchFamily="18" charset="0"/>
                <a:ea typeface="Calibri" panose="020F0502020204030204" pitchFamily="34" charset="0"/>
                <a:cs typeface="Cambria Math" panose="02040503050406030204" pitchFamily="18" charset="0"/>
              </a:rPr>
              <a:t>⟩</a:t>
            </a:r>
            <a:r>
              <a:rPr lang="de-CH" sz="3000" dirty="0">
                <a:effectLst/>
                <a:latin typeface="Calibri" panose="020F0502020204030204" pitchFamily="34" charset="0"/>
                <a:ea typeface="Calibri" panose="020F0502020204030204" pitchFamily="34" charset="0"/>
                <a:cs typeface="Times New Roman" panose="02020603050405020304" pitchFamily="18" charset="0"/>
              </a:rPr>
              <a:t>en, du und Aaron! 4 Und je ein Mann für jeden Stamm soll bei euch sein, ein Mann, der das Haupt von seinem Vaterhaus ist."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(Num 1,2-4)</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3000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86302"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Gott ordnet alles! | 1,1 – 10,10 </a:t>
            </a:r>
          </a:p>
        </p:txBody>
      </p:sp>
      <p:sp>
        <p:nvSpPr>
          <p:cNvPr id="4" name="Textfeld 3">
            <a:extLst>
              <a:ext uri="{FF2B5EF4-FFF2-40B4-BE49-F238E27FC236}">
                <a16:creationId xmlns:a16="http://schemas.microsoft.com/office/drawing/2014/main" id="{7190C34E-D68B-C59D-418B-B37C4FA02EDA}"/>
              </a:ext>
            </a:extLst>
          </p:cNvPr>
          <p:cNvSpPr txBox="1"/>
          <p:nvPr/>
        </p:nvSpPr>
        <p:spPr>
          <a:xfrm>
            <a:off x="481281" y="1577898"/>
            <a:ext cx="10185778" cy="4150495"/>
          </a:xfrm>
          <a:prstGeom prst="rect">
            <a:avLst/>
          </a:prstGeom>
          <a:noFill/>
        </p:spPr>
        <p:txBody>
          <a:bodyPr wrap="square">
            <a:spAutoFit/>
          </a:bodyPr>
          <a:lstStyle/>
          <a:p>
            <a:pPr>
              <a:lnSpc>
                <a:spcPct val="107000"/>
              </a:lnSpc>
              <a:spcBef>
                <a:spcPts val="200"/>
              </a:spcBef>
            </a:pPr>
            <a:r>
              <a:rPr lang="de-CH" sz="3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Darum wurde das Volk gezählt, um zu zeigen:</a:t>
            </a:r>
          </a:p>
          <a:p>
            <a:pPr>
              <a:lnSpc>
                <a:spcPct val="107000"/>
              </a:lnSpc>
              <a:spcBef>
                <a:spcPts val="200"/>
              </a:spcBef>
            </a:pPr>
            <a:endParaRPr lang="de-CH" sz="30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Bef>
                <a:spcPts val="200"/>
              </a:spcBef>
              <a:buFontTx/>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dass die Verheissungen an Abraham sich erfüllt hatte.</a:t>
            </a:r>
          </a:p>
          <a:p>
            <a:pPr marL="342900" indent="-342900">
              <a:lnSpc>
                <a:spcPct val="107000"/>
              </a:lnSpc>
              <a:spcBef>
                <a:spcPts val="200"/>
              </a:spcBef>
              <a:buFontTx/>
              <a:buChar char="-"/>
            </a:pPr>
            <a:r>
              <a:rPr lang="de-CH" sz="3000" dirty="0">
                <a:latin typeface="Calibri" panose="020F0502020204030204" pitchFamily="34" charset="0"/>
                <a:ea typeface="Calibri" panose="020F0502020204030204" pitchFamily="34" charset="0"/>
                <a:cs typeface="Times New Roman" panose="02020603050405020304" pitchFamily="18" charset="0"/>
              </a:rPr>
              <a:t>mit welcher Fürsorge Gott sich selbst um sein Israel kümmern wollte. </a:t>
            </a:r>
          </a:p>
          <a:p>
            <a:pPr marL="342900" indent="-342900">
              <a:lnSpc>
                <a:spcPct val="107000"/>
              </a:lnSpc>
              <a:spcBef>
                <a:spcPts val="200"/>
              </a:spcBef>
              <a:buFontTx/>
              <a:buChar char="-"/>
            </a:pPr>
            <a:r>
              <a:rPr lang="de-CH" sz="3000" dirty="0">
                <a:latin typeface="Calibri" panose="020F0502020204030204" pitchFamily="34" charset="0"/>
                <a:ea typeface="Calibri" panose="020F0502020204030204" pitchFamily="34" charset="0"/>
                <a:cs typeface="Times New Roman" panose="02020603050405020304" pitchFamily="18" charset="0"/>
              </a:rPr>
              <a:t>d</a:t>
            </a:r>
            <a:r>
              <a:rPr lang="de-CH" sz="3000" dirty="0">
                <a:effectLst/>
                <a:latin typeface="Calibri" panose="020F0502020204030204" pitchFamily="34" charset="0"/>
                <a:ea typeface="Calibri" panose="020F0502020204030204" pitchFamily="34" charset="0"/>
                <a:cs typeface="Times New Roman" panose="02020603050405020304" pitchFamily="18" charset="0"/>
              </a:rPr>
              <a:t>ass es einen Unterschied zwischen den wirklichen gebürtigen Israeliten und den anderen Leuten gibt.</a:t>
            </a:r>
          </a:p>
          <a:p>
            <a:pPr marL="342900" indent="-342900">
              <a:lnSpc>
                <a:spcPct val="107000"/>
              </a:lnSpc>
              <a:spcBef>
                <a:spcPts val="200"/>
              </a:spcBef>
              <a:buFontTx/>
              <a:buChar char="-"/>
            </a:pPr>
            <a:r>
              <a:rPr lang="de-CH" sz="3000" dirty="0">
                <a:latin typeface="Calibri" panose="020F0502020204030204" pitchFamily="34" charset="0"/>
                <a:ea typeface="Calibri" panose="020F0502020204030204" pitchFamily="34" charset="0"/>
                <a:cs typeface="Times New Roman" panose="02020603050405020304" pitchFamily="18" charset="0"/>
              </a:rPr>
              <a:t>dass es eine Ordnung im Lager und beim Marschieren gibt</a:t>
            </a:r>
            <a:r>
              <a:rPr lang="de-CH" sz="30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93893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03003D7-E0F0-3877-CD30-47E67265F28E}"/>
              </a:ext>
            </a:extLst>
          </p:cNvPr>
          <p:cNvSpPr txBox="1"/>
          <p:nvPr/>
        </p:nvSpPr>
        <p:spPr>
          <a:xfrm>
            <a:off x="772654" y="595727"/>
            <a:ext cx="5441625" cy="564385"/>
          </a:xfrm>
          <a:prstGeom prst="rect">
            <a:avLst/>
          </a:prstGeom>
          <a:noFill/>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Wer wurde gezählt (gemustert)</a:t>
            </a:r>
          </a:p>
        </p:txBody>
      </p:sp>
      <p:graphicFrame>
        <p:nvGraphicFramePr>
          <p:cNvPr id="2" name="Tabelle 4">
            <a:extLst>
              <a:ext uri="{FF2B5EF4-FFF2-40B4-BE49-F238E27FC236}">
                <a16:creationId xmlns:a16="http://schemas.microsoft.com/office/drawing/2014/main" id="{E90282A2-AF4B-3FDF-86FA-03A987AA757F}"/>
              </a:ext>
            </a:extLst>
          </p:cNvPr>
          <p:cNvGraphicFramePr>
            <a:graphicFrameLocks noGrp="1"/>
          </p:cNvGraphicFramePr>
          <p:nvPr>
            <p:extLst>
              <p:ext uri="{D42A27DB-BD31-4B8C-83A1-F6EECF244321}">
                <p14:modId xmlns:p14="http://schemas.microsoft.com/office/powerpoint/2010/main" val="842802395"/>
              </p:ext>
            </p:extLst>
          </p:nvPr>
        </p:nvGraphicFramePr>
        <p:xfrm>
          <a:off x="444311" y="1574925"/>
          <a:ext cx="10999005" cy="3931920"/>
        </p:xfrm>
        <a:graphic>
          <a:graphicData uri="http://schemas.openxmlformats.org/drawingml/2006/table">
            <a:tbl>
              <a:tblPr firstRow="1" bandRow="1">
                <a:tableStyleId>{5C22544A-7EE6-4342-B048-85BDC9FD1C3A}</a:tableStyleId>
              </a:tblPr>
              <a:tblGrid>
                <a:gridCol w="2671751">
                  <a:extLst>
                    <a:ext uri="{9D8B030D-6E8A-4147-A177-3AD203B41FA5}">
                      <a16:colId xmlns:a16="http://schemas.microsoft.com/office/drawing/2014/main" val="921974946"/>
                    </a:ext>
                  </a:extLst>
                </a:gridCol>
                <a:gridCol w="2506917">
                  <a:extLst>
                    <a:ext uri="{9D8B030D-6E8A-4147-A177-3AD203B41FA5}">
                      <a16:colId xmlns:a16="http://schemas.microsoft.com/office/drawing/2014/main" val="391328686"/>
                    </a:ext>
                  </a:extLst>
                </a:gridCol>
                <a:gridCol w="2872951">
                  <a:extLst>
                    <a:ext uri="{9D8B030D-6E8A-4147-A177-3AD203B41FA5}">
                      <a16:colId xmlns:a16="http://schemas.microsoft.com/office/drawing/2014/main" val="3929093789"/>
                    </a:ext>
                  </a:extLst>
                </a:gridCol>
                <a:gridCol w="2947386">
                  <a:extLst>
                    <a:ext uri="{9D8B030D-6E8A-4147-A177-3AD203B41FA5}">
                      <a16:colId xmlns:a16="http://schemas.microsoft.com/office/drawing/2014/main" val="1932090605"/>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3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Das Kriegsvolk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3000" dirty="0">
                          <a:solidFill>
                            <a:schemeClr val="tx1"/>
                          </a:solidFill>
                          <a:latin typeface="Calibri" panose="020F0502020204030204" pitchFamily="34" charset="0"/>
                          <a:ea typeface="Calibri" panose="020F0502020204030204" pitchFamily="34" charset="0"/>
                          <a:cs typeface="Times New Roman" panose="02020603050405020304" pitchFamily="18" charset="0"/>
                        </a:rPr>
                        <a:t>Die Leviten</a:t>
                      </a:r>
                    </a:p>
                    <a:p>
                      <a:pPr marL="0" marR="0" lvl="0" indent="0" algn="l" defTabSz="914400" rtl="0" eaLnBrk="1" fontAlgn="auto" latinLnBrk="0" hangingPunct="1">
                        <a:lnSpc>
                          <a:spcPct val="100000"/>
                        </a:lnSpc>
                        <a:spcBef>
                          <a:spcPts val="0"/>
                        </a:spcBef>
                        <a:spcAft>
                          <a:spcPts val="0"/>
                        </a:spcAft>
                        <a:buClrTx/>
                        <a:buSzTx/>
                        <a:buFontTx/>
                        <a:buNone/>
                        <a:tabLst/>
                        <a:defRPr/>
                      </a:pPr>
                      <a:r>
                        <a:rPr lang="de-CH" sz="3000" dirty="0">
                          <a:solidFill>
                            <a:schemeClr val="tx1"/>
                          </a:solidFill>
                          <a:latin typeface="Calibri" panose="020F0502020204030204" pitchFamily="34" charset="0"/>
                          <a:ea typeface="Calibri" panose="020F0502020204030204" pitchFamily="34" charset="0"/>
                          <a:cs typeface="Times New Roman" panose="02020603050405020304" pitchFamily="18" charset="0"/>
                        </a:rPr>
                        <a:t>(Erstgeburt)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3000" dirty="0">
                          <a:solidFill>
                            <a:schemeClr val="tx1"/>
                          </a:solidFill>
                          <a:latin typeface="Calibri" panose="020F0502020204030204" pitchFamily="34" charset="0"/>
                          <a:ea typeface="Calibri" panose="020F0502020204030204" pitchFamily="34" charset="0"/>
                          <a:cs typeface="Times New Roman" panose="02020603050405020304" pitchFamily="18" charset="0"/>
                        </a:rPr>
                        <a:t>Die Leviten</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3000" dirty="0">
                          <a:solidFill>
                            <a:schemeClr val="tx1"/>
                          </a:solidFill>
                          <a:latin typeface="Calibri" panose="020F0502020204030204" pitchFamily="34" charset="0"/>
                          <a:ea typeface="Calibri" panose="020F0502020204030204" pitchFamily="34" charset="0"/>
                          <a:cs typeface="Times New Roman" panose="02020603050405020304" pitchFamily="18" charset="0"/>
                        </a:rPr>
                        <a:t>(Dienst)</a:t>
                      </a:r>
                      <a:endParaRPr lang="de-CH" sz="3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sz="3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Die Priester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49609957"/>
                  </a:ext>
                </a:extLst>
              </a:tr>
              <a:tr h="370840">
                <a:tc>
                  <a:txBody>
                    <a:bodyPr/>
                    <a:lstStyle/>
                    <a:p>
                      <a:r>
                        <a:rPr lang="de-DE" sz="3000" dirty="0">
                          <a:solidFill>
                            <a:schemeClr val="tx1"/>
                          </a:solidFill>
                        </a:rPr>
                        <a:t>Ab 20 Jährig</a:t>
                      </a:r>
                      <a:endParaRPr lang="de-CH"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3000" dirty="0">
                          <a:solidFill>
                            <a:schemeClr val="tx1"/>
                          </a:solidFill>
                        </a:rPr>
                        <a:t>Ab 1 Monat gezählt anstelle der Erstgeburten (3,11-13)</a:t>
                      </a:r>
                      <a:endParaRPr lang="de-CH"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3000" dirty="0">
                          <a:solidFill>
                            <a:schemeClr val="tx1"/>
                          </a:solidFill>
                        </a:rPr>
                        <a:t>Ab 30-50 Jährig, die den Dienst an der Stiftshütte taten. </a:t>
                      </a:r>
                      <a:endParaRPr lang="de-CH"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3000" dirty="0">
                          <a:solidFill>
                            <a:schemeClr val="tx1"/>
                          </a:solidFill>
                        </a:rPr>
                        <a:t>Ab 30 – 50 Jährig</a:t>
                      </a:r>
                      <a:endParaRPr lang="de-CH"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3099316"/>
                  </a:ext>
                </a:extLst>
              </a:tr>
              <a:tr h="370840">
                <a:tc>
                  <a:txBody>
                    <a:bodyPr/>
                    <a:lstStyle/>
                    <a:p>
                      <a:r>
                        <a:rPr lang="de-DE" sz="3000" dirty="0">
                          <a:solidFill>
                            <a:schemeClr val="tx1"/>
                          </a:solidFill>
                        </a:rPr>
                        <a:t>Num 1,1-47</a:t>
                      </a:r>
                      <a:endParaRPr lang="de-CH"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3000" dirty="0">
                          <a:solidFill>
                            <a:schemeClr val="tx1"/>
                          </a:solidFill>
                        </a:rPr>
                        <a:t>Num 3,14-39</a:t>
                      </a:r>
                      <a:endParaRPr lang="de-CH"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3000" dirty="0">
                          <a:solidFill>
                            <a:schemeClr val="tx1"/>
                          </a:solidFill>
                        </a:rPr>
                        <a:t>Num 4,1-49</a:t>
                      </a:r>
                      <a:endParaRPr lang="de-CH"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de-DE" sz="3000" dirty="0">
                          <a:solidFill>
                            <a:schemeClr val="tx1"/>
                          </a:solidFill>
                        </a:rPr>
                        <a:t>Num 3,1-4; </a:t>
                      </a:r>
                      <a:endParaRPr lang="de-CH" sz="3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6515063"/>
                  </a:ext>
                </a:extLst>
              </a:tr>
            </a:tbl>
          </a:graphicData>
        </a:graphic>
      </p:graphicFrame>
    </p:spTree>
    <p:extLst>
      <p:ext uri="{BB962C8B-B14F-4D97-AF65-F5344CB8AC3E}">
        <p14:creationId xmlns:p14="http://schemas.microsoft.com/office/powerpoint/2010/main" val="238113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a:extLst>
              <a:ext uri="{FF2B5EF4-FFF2-40B4-BE49-F238E27FC236}">
                <a16:creationId xmlns:a16="http://schemas.microsoft.com/office/drawing/2014/main" id="{90A793F1-F3BB-AAA8-5006-4890ADD466C8}"/>
              </a:ext>
            </a:extLst>
          </p:cNvPr>
          <p:cNvGraphicFramePr>
            <a:graphicFrameLocks noGrp="1"/>
          </p:cNvGraphicFramePr>
          <p:nvPr>
            <p:extLst>
              <p:ext uri="{D42A27DB-BD31-4B8C-83A1-F6EECF244321}">
                <p14:modId xmlns:p14="http://schemas.microsoft.com/office/powerpoint/2010/main" val="1431979630"/>
              </p:ext>
            </p:extLst>
          </p:nvPr>
        </p:nvGraphicFramePr>
        <p:xfrm>
          <a:off x="531143" y="741411"/>
          <a:ext cx="9713690" cy="5750954"/>
        </p:xfrm>
        <a:graphic>
          <a:graphicData uri="http://schemas.openxmlformats.org/drawingml/2006/table">
            <a:tbl>
              <a:tblPr firstRow="1" firstCol="1" bandRow="1"/>
              <a:tblGrid>
                <a:gridCol w="1312688">
                  <a:extLst>
                    <a:ext uri="{9D8B030D-6E8A-4147-A177-3AD203B41FA5}">
                      <a16:colId xmlns:a16="http://schemas.microsoft.com/office/drawing/2014/main" val="3822976235"/>
                    </a:ext>
                  </a:extLst>
                </a:gridCol>
                <a:gridCol w="8401002">
                  <a:extLst>
                    <a:ext uri="{9D8B030D-6E8A-4147-A177-3AD203B41FA5}">
                      <a16:colId xmlns:a16="http://schemas.microsoft.com/office/drawing/2014/main" val="2072216664"/>
                    </a:ext>
                  </a:extLst>
                </a:gridCol>
              </a:tblGrid>
              <a:tr h="166576">
                <a:tc gridSpan="2">
                  <a:txBody>
                    <a:bodyPr/>
                    <a:lstStyle/>
                    <a:p>
                      <a:r>
                        <a:rPr lang="de-CH"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 Fleisch leben / das Fleisch in mir ist stärker (fleischlicher Gläubige)</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868163387"/>
                  </a:ext>
                </a:extLst>
              </a:tr>
              <a:tr h="1332609">
                <a:tc>
                  <a:txBody>
                    <a:bodyPr/>
                    <a:lstStyle/>
                    <a:p>
                      <a:r>
                        <a:rPr lang="de-CH" sz="2600">
                          <a:effectLst/>
                          <a:latin typeface="Calibri" panose="020F0502020204030204" pitchFamily="34" charset="0"/>
                          <a:ea typeface="Calibri" panose="020F0502020204030204" pitchFamily="34" charset="0"/>
                          <a:cs typeface="Times New Roman" panose="02020603050405020304" pitchFamily="18" charset="0"/>
                        </a:rPr>
                        <a:t>Röm 7,7-24</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"Denn das Gute, das ich will, übe ich nicht aus, sondern das Böse, das ich nicht will, das tue ich. 20 Wenn ich aber das, was ich nicht will, ausübe, so vollbringe nicht mehr ich es, sondern die in mir wohnende Sünde." (19-20)</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p>
                      <a:endParaRPr lang="de-CH"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746747"/>
                  </a:ext>
                </a:extLst>
              </a:tr>
              <a:tr h="166576">
                <a:tc gridSpan="2">
                  <a:txBody>
                    <a:bodyPr/>
                    <a:lstStyle/>
                    <a:p>
                      <a:r>
                        <a:rPr lang="de-CH"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 Geist leben / Siegen in der Kraft des Heiligen Geistes</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83714485"/>
                  </a:ext>
                </a:extLst>
              </a:tr>
              <a:tr h="1039849">
                <a:tc>
                  <a:txBody>
                    <a:bodyPr/>
                    <a:lstStyle/>
                    <a:p>
                      <a:r>
                        <a:rPr lang="de-CH" sz="2600">
                          <a:effectLst/>
                          <a:latin typeface="Calibri" panose="020F0502020204030204" pitchFamily="34" charset="0"/>
                          <a:ea typeface="Calibri" panose="020F0502020204030204" pitchFamily="34" charset="0"/>
                          <a:cs typeface="Times New Roman" panose="02020603050405020304" pitchFamily="18" charset="0"/>
                        </a:rPr>
                        <a:t>Gal 5,17</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"Ich sage aber: Wandelt im Geist, und ihr werdet die Begierde des Fleisches nicht erfüllen." (16)</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6751812"/>
                  </a:ext>
                </a:extLst>
              </a:tr>
              <a:tr h="166576">
                <a:tc gridSpan="2">
                  <a:txBody>
                    <a:bodyPr/>
                    <a:lstStyle/>
                    <a:p>
                      <a:r>
                        <a:rPr lang="de-CH"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Kampf gegen die Listen des Teufels</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2279311358"/>
                  </a:ext>
                </a:extLst>
              </a:tr>
              <a:tr h="1769785">
                <a:tc>
                  <a:txBody>
                    <a:bodyPr/>
                    <a:lstStyle/>
                    <a:p>
                      <a:r>
                        <a:rPr lang="de-CH" sz="2600" dirty="0">
                          <a:effectLst/>
                          <a:latin typeface="Calibri" panose="020F0502020204030204" pitchFamily="34" charset="0"/>
                          <a:ea typeface="Calibri" panose="020F0502020204030204" pitchFamily="34" charset="0"/>
                          <a:cs typeface="Times New Roman" panose="02020603050405020304" pitchFamily="18" charset="0"/>
                        </a:rPr>
                        <a:t>Eph 6,10-17</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"Denn unser Kampf ist nicht gegen Fleisch und Blut, sondern gegen die Gewalten, gegen die Mächte, gegen die Weltbeherrscher dieser Finsternis, gegen die geistigen </a:t>
                      </a:r>
                      <a:r>
                        <a:rPr lang="de-CH" sz="2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2600" i="1" dirty="0">
                          <a:effectLst/>
                          <a:latin typeface="Calibri" panose="020F0502020204030204" pitchFamily="34" charset="0"/>
                          <a:ea typeface="Calibri" panose="020F0502020204030204" pitchFamily="34" charset="0"/>
                          <a:cs typeface="Times New Roman" panose="02020603050405020304" pitchFamily="18" charset="0"/>
                        </a:rPr>
                        <a:t>Mächte</a:t>
                      </a:r>
                      <a:r>
                        <a:rPr lang="de-CH" sz="2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2600" i="1" dirty="0">
                          <a:effectLst/>
                          <a:latin typeface="Calibri" panose="020F0502020204030204" pitchFamily="34" charset="0"/>
                          <a:ea typeface="Calibri" panose="020F0502020204030204" pitchFamily="34" charset="0"/>
                          <a:cs typeface="Times New Roman" panose="02020603050405020304" pitchFamily="18" charset="0"/>
                        </a:rPr>
                        <a:t> der Bosheit in der Himmelswelt." (12)</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889078"/>
                  </a:ext>
                </a:extLst>
              </a:tr>
            </a:tbl>
          </a:graphicData>
        </a:graphic>
      </p:graphicFrame>
      <p:sp>
        <p:nvSpPr>
          <p:cNvPr id="20" name="Textfeld 19">
            <a:extLst>
              <a:ext uri="{FF2B5EF4-FFF2-40B4-BE49-F238E27FC236}">
                <a16:creationId xmlns:a16="http://schemas.microsoft.com/office/drawing/2014/main" id="{16411225-79A3-2A63-A95B-66BFB1FDF4E0}"/>
              </a:ext>
            </a:extLst>
          </p:cNvPr>
          <p:cNvSpPr txBox="1"/>
          <p:nvPr/>
        </p:nvSpPr>
        <p:spPr>
          <a:xfrm>
            <a:off x="1014273" y="86103"/>
            <a:ext cx="6094520" cy="553998"/>
          </a:xfrm>
          <a:prstGeom prst="rect">
            <a:avLst/>
          </a:prstGeom>
          <a:noFill/>
        </p:spPr>
        <p:txBody>
          <a:bodyPr wrap="square">
            <a:spAutoFit/>
          </a:bodyPr>
          <a:lstStyle/>
          <a:p>
            <a:r>
              <a:rPr lang="de-CH" sz="3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Kampf im Leben des Gläubigen</a:t>
            </a:r>
            <a:endParaRPr lang="de-CH" sz="3000" dirty="0"/>
          </a:p>
        </p:txBody>
      </p:sp>
      <p:sp>
        <p:nvSpPr>
          <p:cNvPr id="2" name="Rechteck 1">
            <a:extLst>
              <a:ext uri="{FF2B5EF4-FFF2-40B4-BE49-F238E27FC236}">
                <a16:creationId xmlns:a16="http://schemas.microsoft.com/office/drawing/2014/main" id="{730E538E-E50C-7210-13FF-CD5DAC30B539}"/>
              </a:ext>
            </a:extLst>
          </p:cNvPr>
          <p:cNvSpPr/>
          <p:nvPr/>
        </p:nvSpPr>
        <p:spPr>
          <a:xfrm>
            <a:off x="336645" y="2893325"/>
            <a:ext cx="10331355" cy="3821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2020276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a:extLst>
              <a:ext uri="{FF2B5EF4-FFF2-40B4-BE49-F238E27FC236}">
                <a16:creationId xmlns:a16="http://schemas.microsoft.com/office/drawing/2014/main" id="{90A793F1-F3BB-AAA8-5006-4890ADD466C8}"/>
              </a:ext>
            </a:extLst>
          </p:cNvPr>
          <p:cNvGraphicFramePr>
            <a:graphicFrameLocks noGrp="1"/>
          </p:cNvGraphicFramePr>
          <p:nvPr/>
        </p:nvGraphicFramePr>
        <p:xfrm>
          <a:off x="531143" y="741411"/>
          <a:ext cx="9713690" cy="5750954"/>
        </p:xfrm>
        <a:graphic>
          <a:graphicData uri="http://schemas.openxmlformats.org/drawingml/2006/table">
            <a:tbl>
              <a:tblPr firstRow="1" firstCol="1" bandRow="1"/>
              <a:tblGrid>
                <a:gridCol w="1312688">
                  <a:extLst>
                    <a:ext uri="{9D8B030D-6E8A-4147-A177-3AD203B41FA5}">
                      <a16:colId xmlns:a16="http://schemas.microsoft.com/office/drawing/2014/main" val="3822976235"/>
                    </a:ext>
                  </a:extLst>
                </a:gridCol>
                <a:gridCol w="8401002">
                  <a:extLst>
                    <a:ext uri="{9D8B030D-6E8A-4147-A177-3AD203B41FA5}">
                      <a16:colId xmlns:a16="http://schemas.microsoft.com/office/drawing/2014/main" val="2072216664"/>
                    </a:ext>
                  </a:extLst>
                </a:gridCol>
              </a:tblGrid>
              <a:tr h="166576">
                <a:tc gridSpan="2">
                  <a:txBody>
                    <a:bodyPr/>
                    <a:lstStyle/>
                    <a:p>
                      <a:r>
                        <a:rPr lang="de-CH"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 Fleisch leben / das Fleisch in mir ist stärker (fleischlicher Gläubige)</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868163387"/>
                  </a:ext>
                </a:extLst>
              </a:tr>
              <a:tr h="1332609">
                <a:tc>
                  <a:txBody>
                    <a:bodyPr/>
                    <a:lstStyle/>
                    <a:p>
                      <a:r>
                        <a:rPr lang="de-CH" sz="2600">
                          <a:effectLst/>
                          <a:latin typeface="Calibri" panose="020F0502020204030204" pitchFamily="34" charset="0"/>
                          <a:ea typeface="Calibri" panose="020F0502020204030204" pitchFamily="34" charset="0"/>
                          <a:cs typeface="Times New Roman" panose="02020603050405020304" pitchFamily="18" charset="0"/>
                        </a:rPr>
                        <a:t>Röm 7,7-24</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"Denn das Gute, das ich will, übe ich nicht aus, sondern das Böse, das ich nicht will, das tue ich. 20 Wenn ich aber das, was ich nicht will, ausübe, so vollbringe nicht mehr ich es, sondern die in mir wohnende Sünde." (19-20)</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p>
                      <a:endParaRPr lang="de-CH"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746747"/>
                  </a:ext>
                </a:extLst>
              </a:tr>
              <a:tr h="166576">
                <a:tc gridSpan="2">
                  <a:txBody>
                    <a:bodyPr/>
                    <a:lstStyle/>
                    <a:p>
                      <a:r>
                        <a:rPr lang="de-CH"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 Geist leben / Siegen in der Kraft des Heiligen Geistes</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83714485"/>
                  </a:ext>
                </a:extLst>
              </a:tr>
              <a:tr h="1039849">
                <a:tc>
                  <a:txBody>
                    <a:bodyPr/>
                    <a:lstStyle/>
                    <a:p>
                      <a:r>
                        <a:rPr lang="de-CH" sz="2600">
                          <a:effectLst/>
                          <a:latin typeface="Calibri" panose="020F0502020204030204" pitchFamily="34" charset="0"/>
                          <a:ea typeface="Calibri" panose="020F0502020204030204" pitchFamily="34" charset="0"/>
                          <a:cs typeface="Times New Roman" panose="02020603050405020304" pitchFamily="18" charset="0"/>
                        </a:rPr>
                        <a:t>Gal 5,17</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"Ich sage aber: Wandelt im Geist, und ihr werdet die Begierde des Fleisches nicht erfüllen." (16)</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6751812"/>
                  </a:ext>
                </a:extLst>
              </a:tr>
              <a:tr h="166576">
                <a:tc gridSpan="2">
                  <a:txBody>
                    <a:bodyPr/>
                    <a:lstStyle/>
                    <a:p>
                      <a:r>
                        <a:rPr lang="de-CH"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Kampf gegen die Listen des Teufels</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2279311358"/>
                  </a:ext>
                </a:extLst>
              </a:tr>
              <a:tr h="1769785">
                <a:tc>
                  <a:txBody>
                    <a:bodyPr/>
                    <a:lstStyle/>
                    <a:p>
                      <a:r>
                        <a:rPr lang="de-CH" sz="2600" dirty="0">
                          <a:effectLst/>
                          <a:latin typeface="Calibri" panose="020F0502020204030204" pitchFamily="34" charset="0"/>
                          <a:ea typeface="Calibri" panose="020F0502020204030204" pitchFamily="34" charset="0"/>
                          <a:cs typeface="Times New Roman" panose="02020603050405020304" pitchFamily="18" charset="0"/>
                        </a:rPr>
                        <a:t>Eph 6,10-17</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"Denn unser Kampf ist nicht gegen Fleisch und Blut, sondern gegen die Gewalten, gegen die Mächte, gegen die Weltbeherrscher dieser Finsternis, gegen die geistigen </a:t>
                      </a:r>
                      <a:r>
                        <a:rPr lang="de-CH" sz="2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2600" i="1" dirty="0">
                          <a:effectLst/>
                          <a:latin typeface="Calibri" panose="020F0502020204030204" pitchFamily="34" charset="0"/>
                          <a:ea typeface="Calibri" panose="020F0502020204030204" pitchFamily="34" charset="0"/>
                          <a:cs typeface="Times New Roman" panose="02020603050405020304" pitchFamily="18" charset="0"/>
                        </a:rPr>
                        <a:t>Mächte</a:t>
                      </a:r>
                      <a:r>
                        <a:rPr lang="de-CH" sz="2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2600" i="1" dirty="0">
                          <a:effectLst/>
                          <a:latin typeface="Calibri" panose="020F0502020204030204" pitchFamily="34" charset="0"/>
                          <a:ea typeface="Calibri" panose="020F0502020204030204" pitchFamily="34" charset="0"/>
                          <a:cs typeface="Times New Roman" panose="02020603050405020304" pitchFamily="18" charset="0"/>
                        </a:rPr>
                        <a:t> der Bosheit in der Himmelswelt." (12)</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889078"/>
                  </a:ext>
                </a:extLst>
              </a:tr>
            </a:tbl>
          </a:graphicData>
        </a:graphic>
      </p:graphicFrame>
      <p:sp>
        <p:nvSpPr>
          <p:cNvPr id="20" name="Textfeld 19">
            <a:extLst>
              <a:ext uri="{FF2B5EF4-FFF2-40B4-BE49-F238E27FC236}">
                <a16:creationId xmlns:a16="http://schemas.microsoft.com/office/drawing/2014/main" id="{16411225-79A3-2A63-A95B-66BFB1FDF4E0}"/>
              </a:ext>
            </a:extLst>
          </p:cNvPr>
          <p:cNvSpPr txBox="1"/>
          <p:nvPr/>
        </p:nvSpPr>
        <p:spPr>
          <a:xfrm>
            <a:off x="1014273" y="86103"/>
            <a:ext cx="6094520" cy="553998"/>
          </a:xfrm>
          <a:prstGeom prst="rect">
            <a:avLst/>
          </a:prstGeom>
          <a:noFill/>
        </p:spPr>
        <p:txBody>
          <a:bodyPr wrap="square">
            <a:spAutoFit/>
          </a:bodyPr>
          <a:lstStyle/>
          <a:p>
            <a:r>
              <a:rPr lang="de-CH" sz="3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Kampf im Leben des Gläubigen</a:t>
            </a:r>
            <a:endParaRPr lang="de-CH" sz="3000" dirty="0"/>
          </a:p>
        </p:txBody>
      </p:sp>
      <p:sp>
        <p:nvSpPr>
          <p:cNvPr id="2" name="Rechteck 1">
            <a:extLst>
              <a:ext uri="{FF2B5EF4-FFF2-40B4-BE49-F238E27FC236}">
                <a16:creationId xmlns:a16="http://schemas.microsoft.com/office/drawing/2014/main" id="{730E538E-E50C-7210-13FF-CD5DAC30B539}"/>
              </a:ext>
            </a:extLst>
          </p:cNvPr>
          <p:cNvSpPr/>
          <p:nvPr/>
        </p:nvSpPr>
        <p:spPr>
          <a:xfrm>
            <a:off x="321489" y="4329509"/>
            <a:ext cx="10331355" cy="23826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608543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le 7">
            <a:extLst>
              <a:ext uri="{FF2B5EF4-FFF2-40B4-BE49-F238E27FC236}">
                <a16:creationId xmlns:a16="http://schemas.microsoft.com/office/drawing/2014/main" id="{90A793F1-F3BB-AAA8-5006-4890ADD466C8}"/>
              </a:ext>
            </a:extLst>
          </p:cNvPr>
          <p:cNvGraphicFramePr>
            <a:graphicFrameLocks noGrp="1"/>
          </p:cNvGraphicFramePr>
          <p:nvPr/>
        </p:nvGraphicFramePr>
        <p:xfrm>
          <a:off x="531143" y="741411"/>
          <a:ext cx="9713690" cy="5750954"/>
        </p:xfrm>
        <a:graphic>
          <a:graphicData uri="http://schemas.openxmlformats.org/drawingml/2006/table">
            <a:tbl>
              <a:tblPr firstRow="1" firstCol="1" bandRow="1"/>
              <a:tblGrid>
                <a:gridCol w="1312688">
                  <a:extLst>
                    <a:ext uri="{9D8B030D-6E8A-4147-A177-3AD203B41FA5}">
                      <a16:colId xmlns:a16="http://schemas.microsoft.com/office/drawing/2014/main" val="3822976235"/>
                    </a:ext>
                  </a:extLst>
                </a:gridCol>
                <a:gridCol w="8401002">
                  <a:extLst>
                    <a:ext uri="{9D8B030D-6E8A-4147-A177-3AD203B41FA5}">
                      <a16:colId xmlns:a16="http://schemas.microsoft.com/office/drawing/2014/main" val="2072216664"/>
                    </a:ext>
                  </a:extLst>
                </a:gridCol>
              </a:tblGrid>
              <a:tr h="166576">
                <a:tc gridSpan="2">
                  <a:txBody>
                    <a:bodyPr/>
                    <a:lstStyle/>
                    <a:p>
                      <a:r>
                        <a:rPr lang="de-CH"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 Fleisch leben / das Fleisch in mir ist stärker (fleischlicher Gläubige)</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868163387"/>
                  </a:ext>
                </a:extLst>
              </a:tr>
              <a:tr h="1332609">
                <a:tc>
                  <a:txBody>
                    <a:bodyPr/>
                    <a:lstStyle/>
                    <a:p>
                      <a:r>
                        <a:rPr lang="de-CH" sz="2600">
                          <a:effectLst/>
                          <a:latin typeface="Calibri" panose="020F0502020204030204" pitchFamily="34" charset="0"/>
                          <a:ea typeface="Calibri" panose="020F0502020204030204" pitchFamily="34" charset="0"/>
                          <a:cs typeface="Times New Roman" panose="02020603050405020304" pitchFamily="18" charset="0"/>
                        </a:rPr>
                        <a:t>Röm 7,7-24</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"Denn das Gute, das ich will, übe ich nicht aus, sondern das Böse, das ich nicht will, das tue ich. 20 Wenn ich aber das, was ich nicht will, ausübe, so vollbringe nicht mehr ich es, sondern die in mir wohnende Sünde." (19-20)</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p>
                      <a:endParaRPr lang="de-CH"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2746747"/>
                  </a:ext>
                </a:extLst>
              </a:tr>
              <a:tr h="166576">
                <a:tc gridSpan="2">
                  <a:txBody>
                    <a:bodyPr/>
                    <a:lstStyle/>
                    <a:p>
                      <a:r>
                        <a:rPr lang="de-CH" sz="2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 Geist leben / Siegen in der Kraft des Heiligen Geistes</a:t>
                      </a:r>
                      <a:endParaRPr lang="de-CH" sz="26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83714485"/>
                  </a:ext>
                </a:extLst>
              </a:tr>
              <a:tr h="1039849">
                <a:tc>
                  <a:txBody>
                    <a:bodyPr/>
                    <a:lstStyle/>
                    <a:p>
                      <a:r>
                        <a:rPr lang="de-CH" sz="2600">
                          <a:effectLst/>
                          <a:latin typeface="Calibri" panose="020F0502020204030204" pitchFamily="34" charset="0"/>
                          <a:ea typeface="Calibri" panose="020F0502020204030204" pitchFamily="34" charset="0"/>
                          <a:cs typeface="Times New Roman" panose="02020603050405020304" pitchFamily="18" charset="0"/>
                        </a:rPr>
                        <a:t>Gal 5,17</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"Ich sage aber: Wandelt im Geist, und ihr werdet die Begierde des Fleisches nicht erfüllen." (16)</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6751812"/>
                  </a:ext>
                </a:extLst>
              </a:tr>
              <a:tr h="166576">
                <a:tc gridSpan="2">
                  <a:txBody>
                    <a:bodyPr/>
                    <a:lstStyle/>
                    <a:p>
                      <a:r>
                        <a:rPr lang="de-CH" sz="2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Kampf gegen die Listen des Teufels</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5DCE4"/>
                    </a:solidFill>
                  </a:tcPr>
                </a:tc>
                <a:tc hMerge="1">
                  <a:txBody>
                    <a:bodyPr/>
                    <a:lstStyle/>
                    <a:p>
                      <a:endParaRPr lang="de-CH"/>
                    </a:p>
                  </a:txBody>
                  <a:tcPr/>
                </a:tc>
                <a:extLst>
                  <a:ext uri="{0D108BD9-81ED-4DB2-BD59-A6C34878D82A}">
                    <a16:rowId xmlns:a16="http://schemas.microsoft.com/office/drawing/2014/main" val="2279311358"/>
                  </a:ext>
                </a:extLst>
              </a:tr>
              <a:tr h="1769785">
                <a:tc>
                  <a:txBody>
                    <a:bodyPr/>
                    <a:lstStyle/>
                    <a:p>
                      <a:r>
                        <a:rPr lang="de-CH" sz="2600" dirty="0">
                          <a:effectLst/>
                          <a:latin typeface="Calibri" panose="020F0502020204030204" pitchFamily="34" charset="0"/>
                          <a:ea typeface="Calibri" panose="020F0502020204030204" pitchFamily="34" charset="0"/>
                          <a:cs typeface="Times New Roman" panose="02020603050405020304" pitchFamily="18" charset="0"/>
                        </a:rPr>
                        <a:t>Eph 6,10-17</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600" i="1" dirty="0">
                          <a:effectLst/>
                          <a:latin typeface="Calibri" panose="020F0502020204030204" pitchFamily="34" charset="0"/>
                          <a:ea typeface="Calibri" panose="020F0502020204030204" pitchFamily="34" charset="0"/>
                          <a:cs typeface="Times New Roman" panose="02020603050405020304" pitchFamily="18" charset="0"/>
                        </a:rPr>
                        <a:t>"Denn unser Kampf ist nicht gegen Fleisch und Blut, sondern gegen die Gewalten, gegen die Mächte, gegen die Weltbeherrscher dieser Finsternis, gegen die geistigen </a:t>
                      </a:r>
                      <a:r>
                        <a:rPr lang="de-CH" sz="2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2600" i="1" dirty="0">
                          <a:effectLst/>
                          <a:latin typeface="Calibri" panose="020F0502020204030204" pitchFamily="34" charset="0"/>
                          <a:ea typeface="Calibri" panose="020F0502020204030204" pitchFamily="34" charset="0"/>
                          <a:cs typeface="Times New Roman" panose="02020603050405020304" pitchFamily="18" charset="0"/>
                        </a:rPr>
                        <a:t>Mächte</a:t>
                      </a:r>
                      <a:r>
                        <a:rPr lang="de-CH" sz="2600" i="1" dirty="0">
                          <a:effectLst/>
                          <a:latin typeface="Cambria Math" panose="02040503050406030204" pitchFamily="18" charset="0"/>
                          <a:ea typeface="Calibri" panose="020F0502020204030204" pitchFamily="34" charset="0"/>
                          <a:cs typeface="Cambria Math" panose="02040503050406030204" pitchFamily="18" charset="0"/>
                        </a:rPr>
                        <a:t>⟩</a:t>
                      </a:r>
                      <a:r>
                        <a:rPr lang="de-CH" sz="2600" i="1" dirty="0">
                          <a:effectLst/>
                          <a:latin typeface="Calibri" panose="020F0502020204030204" pitchFamily="34" charset="0"/>
                          <a:ea typeface="Calibri" panose="020F0502020204030204" pitchFamily="34" charset="0"/>
                          <a:cs typeface="Times New Roman" panose="02020603050405020304" pitchFamily="18" charset="0"/>
                        </a:rPr>
                        <a:t> der Bosheit in der Himmelswelt." (12)</a:t>
                      </a:r>
                      <a:r>
                        <a:rPr lang="de-CH" sz="2600" dirty="0">
                          <a:effectLst/>
                          <a:latin typeface="Calibri" panose="020F0502020204030204" pitchFamily="34" charset="0"/>
                          <a:ea typeface="Calibri" panose="020F0502020204030204" pitchFamily="34" charset="0"/>
                          <a:cs typeface="Times New Roman" panose="02020603050405020304" pitchFamily="18" charset="0"/>
                        </a:rPr>
                        <a:t> </a:t>
                      </a: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889078"/>
                  </a:ext>
                </a:extLst>
              </a:tr>
            </a:tbl>
          </a:graphicData>
        </a:graphic>
      </p:graphicFrame>
      <p:sp>
        <p:nvSpPr>
          <p:cNvPr id="20" name="Textfeld 19">
            <a:extLst>
              <a:ext uri="{FF2B5EF4-FFF2-40B4-BE49-F238E27FC236}">
                <a16:creationId xmlns:a16="http://schemas.microsoft.com/office/drawing/2014/main" id="{16411225-79A3-2A63-A95B-66BFB1FDF4E0}"/>
              </a:ext>
            </a:extLst>
          </p:cNvPr>
          <p:cNvSpPr txBox="1"/>
          <p:nvPr/>
        </p:nvSpPr>
        <p:spPr>
          <a:xfrm>
            <a:off x="1014273" y="86103"/>
            <a:ext cx="6094520" cy="553998"/>
          </a:xfrm>
          <a:prstGeom prst="rect">
            <a:avLst/>
          </a:prstGeom>
          <a:noFill/>
        </p:spPr>
        <p:txBody>
          <a:bodyPr wrap="square">
            <a:spAutoFit/>
          </a:bodyPr>
          <a:lstStyle/>
          <a:p>
            <a:r>
              <a:rPr lang="de-CH" sz="3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Kampf im Leben des Gläubigen</a:t>
            </a:r>
            <a:endParaRPr lang="de-CH" sz="3000" dirty="0"/>
          </a:p>
        </p:txBody>
      </p:sp>
    </p:spTree>
    <p:extLst>
      <p:ext uri="{BB962C8B-B14F-4D97-AF65-F5344CB8AC3E}">
        <p14:creationId xmlns:p14="http://schemas.microsoft.com/office/powerpoint/2010/main" val="442965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a:extLst>
              <a:ext uri="{FF2B5EF4-FFF2-40B4-BE49-F238E27FC236}">
                <a16:creationId xmlns:a16="http://schemas.microsoft.com/office/drawing/2014/main" id="{20D98B7C-5D53-1434-E8E4-ACEDAF0760B2}"/>
              </a:ext>
            </a:extLst>
          </p:cNvPr>
          <p:cNvGraphicFramePr>
            <a:graphicFrameLocks noGrp="1"/>
          </p:cNvGraphicFramePr>
          <p:nvPr>
            <p:extLst>
              <p:ext uri="{D42A27DB-BD31-4B8C-83A1-F6EECF244321}">
                <p14:modId xmlns:p14="http://schemas.microsoft.com/office/powerpoint/2010/main" val="3516384987"/>
              </p:ext>
            </p:extLst>
          </p:nvPr>
        </p:nvGraphicFramePr>
        <p:xfrm>
          <a:off x="489615" y="5044527"/>
          <a:ext cx="11132600" cy="853440"/>
        </p:xfrm>
        <a:graphic>
          <a:graphicData uri="http://schemas.openxmlformats.org/drawingml/2006/table">
            <a:tbl>
              <a:tblPr firstRow="1" firstCol="1" bandRow="1"/>
              <a:tblGrid>
                <a:gridCol w="1747021">
                  <a:extLst>
                    <a:ext uri="{9D8B030D-6E8A-4147-A177-3AD203B41FA5}">
                      <a16:colId xmlns:a16="http://schemas.microsoft.com/office/drawing/2014/main" val="1823181519"/>
                    </a:ext>
                  </a:extLst>
                </a:gridCol>
                <a:gridCol w="9385579">
                  <a:extLst>
                    <a:ext uri="{9D8B030D-6E8A-4147-A177-3AD203B41FA5}">
                      <a16:colId xmlns:a16="http://schemas.microsoft.com/office/drawing/2014/main" val="3062822063"/>
                    </a:ext>
                  </a:extLst>
                </a:gridCol>
              </a:tblGrid>
              <a:tr h="546356">
                <a:tc>
                  <a:txBody>
                    <a:bodyPr/>
                    <a:lstStyle/>
                    <a:p>
                      <a:r>
                        <a:rPr lang="de-CH" sz="2800">
                          <a:effectLst/>
                          <a:latin typeface="Calibri" panose="020F0502020204030204" pitchFamily="34" charset="0"/>
                          <a:ea typeface="Calibri" panose="020F0502020204030204" pitchFamily="34" charset="0"/>
                          <a:cs typeface="Times New Roman" panose="02020603050405020304" pitchFamily="18" charset="0"/>
                        </a:rPr>
                        <a:t>2Kor 11,4</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Kampf gegen ein anderes Evangelium oder einen anderen Jesus.</a:t>
                      </a:r>
                    </a:p>
                    <a:p>
                      <a:r>
                        <a:rPr lang="de-CH" sz="2800" dirty="0">
                          <a:effectLst/>
                          <a:latin typeface="Calibri" panose="020F0502020204030204" pitchFamily="34" charset="0"/>
                          <a:ea typeface="Calibri" panose="020F0502020204030204" pitchFamily="34" charset="0"/>
                          <a:cs typeface="Times New Roman" panose="02020603050405020304" pitchFamily="18" charset="0"/>
                        </a:rPr>
                        <a:t> </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554780"/>
                  </a:ext>
                </a:extLst>
              </a:tr>
            </a:tbl>
          </a:graphicData>
        </a:graphic>
      </p:graphicFrame>
      <p:graphicFrame>
        <p:nvGraphicFramePr>
          <p:cNvPr id="3" name="Tabelle 2">
            <a:extLst>
              <a:ext uri="{FF2B5EF4-FFF2-40B4-BE49-F238E27FC236}">
                <a16:creationId xmlns:a16="http://schemas.microsoft.com/office/drawing/2014/main" id="{40DCDA6E-9EFB-0033-0C5A-D10F82844CB3}"/>
              </a:ext>
            </a:extLst>
          </p:cNvPr>
          <p:cNvGraphicFramePr>
            <a:graphicFrameLocks noGrp="1"/>
          </p:cNvGraphicFramePr>
          <p:nvPr>
            <p:extLst>
              <p:ext uri="{D42A27DB-BD31-4B8C-83A1-F6EECF244321}">
                <p14:modId xmlns:p14="http://schemas.microsoft.com/office/powerpoint/2010/main" val="3320468638"/>
              </p:ext>
            </p:extLst>
          </p:nvPr>
        </p:nvGraphicFramePr>
        <p:xfrm>
          <a:off x="489615" y="1057735"/>
          <a:ext cx="11132600" cy="518474"/>
        </p:xfrm>
        <a:graphic>
          <a:graphicData uri="http://schemas.openxmlformats.org/drawingml/2006/table">
            <a:tbl>
              <a:tblPr firstRow="1" firstCol="1" bandRow="1"/>
              <a:tblGrid>
                <a:gridCol w="1747021">
                  <a:extLst>
                    <a:ext uri="{9D8B030D-6E8A-4147-A177-3AD203B41FA5}">
                      <a16:colId xmlns:a16="http://schemas.microsoft.com/office/drawing/2014/main" val="307064463"/>
                    </a:ext>
                  </a:extLst>
                </a:gridCol>
                <a:gridCol w="9385579">
                  <a:extLst>
                    <a:ext uri="{9D8B030D-6E8A-4147-A177-3AD203B41FA5}">
                      <a16:colId xmlns:a16="http://schemas.microsoft.com/office/drawing/2014/main" val="2504248680"/>
                    </a:ext>
                  </a:extLst>
                </a:gridCol>
              </a:tblGrid>
              <a:tr h="518474">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Kol 2,1-3</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Bewahrung der Lehre, hier explizit in Kolossä und Laodizea.</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1546532"/>
                  </a:ext>
                </a:extLst>
              </a:tr>
            </a:tbl>
          </a:graphicData>
        </a:graphic>
      </p:graphicFrame>
      <p:graphicFrame>
        <p:nvGraphicFramePr>
          <p:cNvPr id="4" name="Tabelle 3">
            <a:extLst>
              <a:ext uri="{FF2B5EF4-FFF2-40B4-BE49-F238E27FC236}">
                <a16:creationId xmlns:a16="http://schemas.microsoft.com/office/drawing/2014/main" id="{FD932F89-33CB-8E90-D7B4-FF2D5C7A42B3}"/>
              </a:ext>
            </a:extLst>
          </p:cNvPr>
          <p:cNvGraphicFramePr>
            <a:graphicFrameLocks noGrp="1"/>
          </p:cNvGraphicFramePr>
          <p:nvPr>
            <p:extLst>
              <p:ext uri="{D42A27DB-BD31-4B8C-83A1-F6EECF244321}">
                <p14:modId xmlns:p14="http://schemas.microsoft.com/office/powerpoint/2010/main" val="3303730684"/>
              </p:ext>
            </p:extLst>
          </p:nvPr>
        </p:nvGraphicFramePr>
        <p:xfrm>
          <a:off x="489615" y="1576209"/>
          <a:ext cx="11132600" cy="853440"/>
        </p:xfrm>
        <a:graphic>
          <a:graphicData uri="http://schemas.openxmlformats.org/drawingml/2006/table">
            <a:tbl>
              <a:tblPr firstRow="1" firstCol="1" bandRow="1"/>
              <a:tblGrid>
                <a:gridCol w="1747021">
                  <a:extLst>
                    <a:ext uri="{9D8B030D-6E8A-4147-A177-3AD203B41FA5}">
                      <a16:colId xmlns:a16="http://schemas.microsoft.com/office/drawing/2014/main" val="209489431"/>
                    </a:ext>
                  </a:extLst>
                </a:gridCol>
                <a:gridCol w="9385579">
                  <a:extLst>
                    <a:ext uri="{9D8B030D-6E8A-4147-A177-3AD203B41FA5}">
                      <a16:colId xmlns:a16="http://schemas.microsoft.com/office/drawing/2014/main" val="2420003163"/>
                    </a:ext>
                  </a:extLst>
                </a:gridCol>
              </a:tblGrid>
              <a:tr h="547894">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Kol 4,12</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Er ringt im Gebet für sie, damit sie erkennen was Gottes Wille ist und sie sich voller Überzeugung danach richten.</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2890002"/>
                  </a:ext>
                </a:extLst>
              </a:tr>
            </a:tbl>
          </a:graphicData>
        </a:graphic>
      </p:graphicFrame>
      <p:graphicFrame>
        <p:nvGraphicFramePr>
          <p:cNvPr id="5" name="Tabelle 4">
            <a:extLst>
              <a:ext uri="{FF2B5EF4-FFF2-40B4-BE49-F238E27FC236}">
                <a16:creationId xmlns:a16="http://schemas.microsoft.com/office/drawing/2014/main" id="{863BAB4E-8186-8A34-4FE3-87635E77559B}"/>
              </a:ext>
            </a:extLst>
          </p:cNvPr>
          <p:cNvGraphicFramePr>
            <a:graphicFrameLocks noGrp="1"/>
          </p:cNvGraphicFramePr>
          <p:nvPr>
            <p:extLst>
              <p:ext uri="{D42A27DB-BD31-4B8C-83A1-F6EECF244321}">
                <p14:modId xmlns:p14="http://schemas.microsoft.com/office/powerpoint/2010/main" val="1719831547"/>
              </p:ext>
            </p:extLst>
          </p:nvPr>
        </p:nvGraphicFramePr>
        <p:xfrm>
          <a:off x="489615" y="2433207"/>
          <a:ext cx="11132600" cy="466271"/>
        </p:xfrm>
        <a:graphic>
          <a:graphicData uri="http://schemas.openxmlformats.org/drawingml/2006/table">
            <a:tbl>
              <a:tblPr firstRow="1" firstCol="1" bandRow="1"/>
              <a:tblGrid>
                <a:gridCol w="1747021">
                  <a:extLst>
                    <a:ext uri="{9D8B030D-6E8A-4147-A177-3AD203B41FA5}">
                      <a16:colId xmlns:a16="http://schemas.microsoft.com/office/drawing/2014/main" val="1996393295"/>
                    </a:ext>
                  </a:extLst>
                </a:gridCol>
                <a:gridCol w="9385579">
                  <a:extLst>
                    <a:ext uri="{9D8B030D-6E8A-4147-A177-3AD203B41FA5}">
                      <a16:colId xmlns:a16="http://schemas.microsoft.com/office/drawing/2014/main" val="789081604"/>
                    </a:ext>
                  </a:extLst>
                </a:gridCol>
              </a:tblGrid>
              <a:tr h="466271">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2Tim 1,8-9</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Kämpfen für die Ausbreitung des Evangeliums</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0623274"/>
                  </a:ext>
                </a:extLst>
              </a:tr>
            </a:tbl>
          </a:graphicData>
        </a:graphic>
      </p:graphicFrame>
      <p:graphicFrame>
        <p:nvGraphicFramePr>
          <p:cNvPr id="6" name="Tabelle 5">
            <a:extLst>
              <a:ext uri="{FF2B5EF4-FFF2-40B4-BE49-F238E27FC236}">
                <a16:creationId xmlns:a16="http://schemas.microsoft.com/office/drawing/2014/main" id="{70543852-E825-C70A-48E4-E41BFE354A3C}"/>
              </a:ext>
            </a:extLst>
          </p:cNvPr>
          <p:cNvGraphicFramePr>
            <a:graphicFrameLocks noGrp="1"/>
          </p:cNvGraphicFramePr>
          <p:nvPr>
            <p:extLst>
              <p:ext uri="{D42A27DB-BD31-4B8C-83A1-F6EECF244321}">
                <p14:modId xmlns:p14="http://schemas.microsoft.com/office/powerpoint/2010/main" val="1102305109"/>
              </p:ext>
            </p:extLst>
          </p:nvPr>
        </p:nvGraphicFramePr>
        <p:xfrm>
          <a:off x="489615" y="2902702"/>
          <a:ext cx="11132600" cy="1280160"/>
        </p:xfrm>
        <a:graphic>
          <a:graphicData uri="http://schemas.openxmlformats.org/drawingml/2006/table">
            <a:tbl>
              <a:tblPr firstRow="1" firstCol="1" bandRow="1"/>
              <a:tblGrid>
                <a:gridCol w="1747021">
                  <a:extLst>
                    <a:ext uri="{9D8B030D-6E8A-4147-A177-3AD203B41FA5}">
                      <a16:colId xmlns:a16="http://schemas.microsoft.com/office/drawing/2014/main" val="3603943604"/>
                    </a:ext>
                  </a:extLst>
                </a:gridCol>
                <a:gridCol w="9385579">
                  <a:extLst>
                    <a:ext uri="{9D8B030D-6E8A-4147-A177-3AD203B41FA5}">
                      <a16:colId xmlns:a16="http://schemas.microsoft.com/office/drawing/2014/main" val="2517506488"/>
                    </a:ext>
                  </a:extLst>
                </a:gridCol>
              </a:tblGrid>
              <a:tr h="643920">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2Tim 2,1-3</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Hier geht es um den Kampf für die Wahrheit des Wortes Gottes. Die Wahrheit weitergeben an nächste Leiter, damit diese andere Lehren können. </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8282592"/>
                  </a:ext>
                </a:extLst>
              </a:tr>
            </a:tbl>
          </a:graphicData>
        </a:graphic>
      </p:graphicFrame>
      <p:graphicFrame>
        <p:nvGraphicFramePr>
          <p:cNvPr id="7" name="Tabelle 6">
            <a:extLst>
              <a:ext uri="{FF2B5EF4-FFF2-40B4-BE49-F238E27FC236}">
                <a16:creationId xmlns:a16="http://schemas.microsoft.com/office/drawing/2014/main" id="{4A6BA2E5-2904-397B-CFDD-9A37A1543353}"/>
              </a:ext>
            </a:extLst>
          </p:cNvPr>
          <p:cNvGraphicFramePr>
            <a:graphicFrameLocks noGrp="1"/>
          </p:cNvGraphicFramePr>
          <p:nvPr>
            <p:extLst>
              <p:ext uri="{D42A27DB-BD31-4B8C-83A1-F6EECF244321}">
                <p14:modId xmlns:p14="http://schemas.microsoft.com/office/powerpoint/2010/main" val="916969726"/>
              </p:ext>
            </p:extLst>
          </p:nvPr>
        </p:nvGraphicFramePr>
        <p:xfrm>
          <a:off x="489615" y="4182862"/>
          <a:ext cx="11132600" cy="853440"/>
        </p:xfrm>
        <a:graphic>
          <a:graphicData uri="http://schemas.openxmlformats.org/drawingml/2006/table">
            <a:tbl>
              <a:tblPr firstRow="1" firstCol="1" bandRow="1"/>
              <a:tblGrid>
                <a:gridCol w="1747021">
                  <a:extLst>
                    <a:ext uri="{9D8B030D-6E8A-4147-A177-3AD203B41FA5}">
                      <a16:colId xmlns:a16="http://schemas.microsoft.com/office/drawing/2014/main" val="1280132954"/>
                    </a:ext>
                  </a:extLst>
                </a:gridCol>
                <a:gridCol w="9385579">
                  <a:extLst>
                    <a:ext uri="{9D8B030D-6E8A-4147-A177-3AD203B41FA5}">
                      <a16:colId xmlns:a16="http://schemas.microsoft.com/office/drawing/2014/main" val="3317445217"/>
                    </a:ext>
                  </a:extLst>
                </a:gridCol>
              </a:tblGrid>
              <a:tr h="853440">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Jud 3</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Es geht um die Glaubenslehre, die von den Aposteln überliefert wurde. </a:t>
                      </a:r>
                    </a:p>
                  </a:txBody>
                  <a:tcPr marL="7317" marR="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994128"/>
                  </a:ext>
                </a:extLst>
              </a:tr>
            </a:tbl>
          </a:graphicData>
        </a:graphic>
      </p:graphicFrame>
      <p:sp>
        <p:nvSpPr>
          <p:cNvPr id="8" name="Textfeld 7">
            <a:extLst>
              <a:ext uri="{FF2B5EF4-FFF2-40B4-BE49-F238E27FC236}">
                <a16:creationId xmlns:a16="http://schemas.microsoft.com/office/drawing/2014/main" id="{A5C2F0FD-7D78-639B-88EA-A6D162AA8886}"/>
              </a:ext>
            </a:extLst>
          </p:cNvPr>
          <p:cNvSpPr txBox="1"/>
          <p:nvPr/>
        </p:nvSpPr>
        <p:spPr>
          <a:xfrm>
            <a:off x="1014273" y="86103"/>
            <a:ext cx="6094520" cy="553998"/>
          </a:xfrm>
          <a:prstGeom prst="rect">
            <a:avLst/>
          </a:prstGeom>
          <a:noFill/>
        </p:spPr>
        <p:txBody>
          <a:bodyPr wrap="square">
            <a:spAutoFit/>
          </a:bodyPr>
          <a:lstStyle/>
          <a:p>
            <a:r>
              <a:rPr lang="de-CH" sz="3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Kampf für die Wahrheit der Bibel</a:t>
            </a:r>
            <a:r>
              <a:rPr lang="de-CH" sz="3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CH" sz="3000" dirty="0"/>
          </a:p>
        </p:txBody>
      </p:sp>
    </p:spTree>
    <p:extLst>
      <p:ext uri="{BB962C8B-B14F-4D97-AF65-F5344CB8AC3E}">
        <p14:creationId xmlns:p14="http://schemas.microsoft.com/office/powerpoint/2010/main" val="421898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1971</Words>
  <Application>Microsoft Office PowerPoint</Application>
  <PresentationFormat>Breitbild</PresentationFormat>
  <Paragraphs>195</Paragraphs>
  <Slides>25</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25</vt:i4>
      </vt:variant>
    </vt:vector>
  </HeadingPairs>
  <TitlesOfParts>
    <vt:vector size="34" baseType="lpstr">
      <vt:lpstr>Arial</vt:lpstr>
      <vt:lpstr>Calibri</vt:lpstr>
      <vt:lpstr>Calibri Light</vt:lpstr>
      <vt:lpstr>Cambria Math</vt:lpstr>
      <vt:lpstr>Courier New</vt:lpstr>
      <vt:lpstr>Symbol</vt:lpstr>
      <vt:lpstr>Verdana</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Mätthu</dc:creator>
  <cp:keywords>Altes Testament, Numeri, 4. Buch Mose Mosebücher, Thora</cp:keywords>
  <cp:lastModifiedBy>Mätthu</cp:lastModifiedBy>
  <cp:revision>34</cp:revision>
  <dcterms:created xsi:type="dcterms:W3CDTF">2022-09-08T15:42:11Z</dcterms:created>
  <dcterms:modified xsi:type="dcterms:W3CDTF">2023-04-13T14:00:36Z</dcterms:modified>
</cp:coreProperties>
</file>