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97" r:id="rId2"/>
    <p:sldId id="759" r:id="rId3"/>
    <p:sldId id="793" r:id="rId4"/>
    <p:sldId id="794" r:id="rId5"/>
    <p:sldId id="795" r:id="rId6"/>
    <p:sldId id="796" r:id="rId7"/>
    <p:sldId id="798" r:id="rId8"/>
    <p:sldId id="799" r:id="rId9"/>
    <p:sldId id="805" r:id="rId10"/>
    <p:sldId id="792" r:id="rId11"/>
    <p:sldId id="800" r:id="rId12"/>
    <p:sldId id="804" r:id="rId13"/>
    <p:sldId id="801" r:id="rId14"/>
    <p:sldId id="802" r:id="rId15"/>
    <p:sldId id="803" r:id="rId16"/>
    <p:sldId id="739" r:id="rId17"/>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BA3"/>
    <a:srgbClr val="D5F7FF"/>
    <a:srgbClr val="A4EDFE"/>
    <a:srgbClr val="000000"/>
    <a:srgbClr val="FFFBB3"/>
    <a:srgbClr val="3B3838"/>
    <a:srgbClr val="595959"/>
    <a:srgbClr val="CCFFFF"/>
    <a:srgbClr val="F7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90" d="100"/>
          <a:sy n="90" d="100"/>
        </p:scale>
        <p:origin x="-132" y="156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27.04.2023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27.04.2023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27.04.2023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F8A0D34-40E9-252F-1A5A-E3A69D947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18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02443D6-BC4F-291A-867C-776B3ED3D885}"/>
              </a:ext>
            </a:extLst>
          </p:cNvPr>
          <p:cNvSpPr txBox="1"/>
          <p:nvPr/>
        </p:nvSpPr>
        <p:spPr>
          <a:xfrm>
            <a:off x="1113183" y="514371"/>
            <a:ext cx="2537790" cy="646331"/>
          </a:xfrm>
          <a:prstGeom prst="rect">
            <a:avLst/>
          </a:prstGeom>
          <a:noFill/>
        </p:spPr>
        <p:txBody>
          <a:bodyPr wrap="square">
            <a:spAutoFit/>
          </a:bodyPr>
          <a:lstStyle/>
          <a:p>
            <a:pPr algn="ctr"/>
            <a:r>
              <a:rPr lang="de-CH" sz="1800" b="1" i="0" u="none" strike="noStrike" baseline="0" dirty="0">
                <a:latin typeface="Verdana-Bold"/>
              </a:rPr>
              <a:t>Vorbereitung</a:t>
            </a:r>
          </a:p>
          <a:p>
            <a:pPr algn="ctr"/>
            <a:r>
              <a:rPr lang="de-CH" dirty="0">
                <a:latin typeface="Verdana-Bold"/>
              </a:rPr>
              <a:t>Gott ordnet alles!</a:t>
            </a:r>
            <a:endParaRPr lang="de-CH" dirty="0"/>
          </a:p>
        </p:txBody>
      </p:sp>
      <p:sp>
        <p:nvSpPr>
          <p:cNvPr id="9" name="Textfeld 8">
            <a:extLst>
              <a:ext uri="{FF2B5EF4-FFF2-40B4-BE49-F238E27FC236}">
                <a16:creationId xmlns:a16="http://schemas.microsoft.com/office/drawing/2014/main" id="{4EDB9B22-239B-8E7D-4972-0F700F165B30}"/>
              </a:ext>
            </a:extLst>
          </p:cNvPr>
          <p:cNvSpPr txBox="1"/>
          <p:nvPr/>
        </p:nvSpPr>
        <p:spPr>
          <a:xfrm>
            <a:off x="1610140" y="1160702"/>
            <a:ext cx="1861930" cy="738664"/>
          </a:xfrm>
          <a:prstGeom prst="rect">
            <a:avLst/>
          </a:prstGeom>
          <a:noFill/>
        </p:spPr>
        <p:txBody>
          <a:bodyPr wrap="square">
            <a:spAutoFit/>
          </a:bodyPr>
          <a:lstStyle/>
          <a:p>
            <a:pPr algn="l"/>
            <a:r>
              <a:rPr lang="de-CH" sz="1400" b="0" i="0" u="none" strike="noStrike" baseline="0" dirty="0">
                <a:latin typeface="Verdana" panose="020B0604030504040204" pitchFamily="34" charset="0"/>
              </a:rPr>
              <a:t>-Organisation</a:t>
            </a:r>
          </a:p>
          <a:p>
            <a:pPr algn="l"/>
            <a:r>
              <a:rPr lang="de-CH" sz="1400" b="0" i="0" u="none" strike="noStrike" baseline="0" dirty="0">
                <a:latin typeface="Verdana" panose="020B0604030504040204" pitchFamily="34" charset="0"/>
              </a:rPr>
              <a:t>-Absonderung</a:t>
            </a:r>
          </a:p>
          <a:p>
            <a:pPr algn="l"/>
            <a:r>
              <a:rPr lang="de-CH" sz="1400" b="0" i="0" u="none" strike="noStrike" baseline="0" dirty="0">
                <a:latin typeface="Verdana" panose="020B0604030504040204" pitchFamily="34" charset="0"/>
              </a:rPr>
              <a:t>-Anweisungen</a:t>
            </a:r>
            <a:endParaRPr lang="de-CH" sz="1400" dirty="0"/>
          </a:p>
        </p:txBody>
      </p:sp>
      <p:sp>
        <p:nvSpPr>
          <p:cNvPr id="11" name="Textfeld 10">
            <a:extLst>
              <a:ext uri="{FF2B5EF4-FFF2-40B4-BE49-F238E27FC236}">
                <a16:creationId xmlns:a16="http://schemas.microsoft.com/office/drawing/2014/main" id="{EF29A7DA-1E0A-4942-59DC-DC70CFE1DD51}"/>
              </a:ext>
            </a:extLst>
          </p:cNvPr>
          <p:cNvSpPr txBox="1"/>
          <p:nvPr/>
        </p:nvSpPr>
        <p:spPr>
          <a:xfrm>
            <a:off x="1669773" y="2097942"/>
            <a:ext cx="1424609" cy="369332"/>
          </a:xfrm>
          <a:prstGeom prst="rect">
            <a:avLst/>
          </a:prstGeom>
          <a:noFill/>
        </p:spPr>
        <p:txBody>
          <a:bodyPr wrap="square">
            <a:spAutoFit/>
          </a:bodyPr>
          <a:lstStyle/>
          <a:p>
            <a:pPr algn="l"/>
            <a:r>
              <a:rPr lang="de-CH" sz="1800" b="0" i="0" u="none" strike="noStrike" baseline="0" dirty="0">
                <a:latin typeface="Verdana" panose="020B0604030504040204" pitchFamily="34" charset="0"/>
              </a:rPr>
              <a:t>Berg Sinai</a:t>
            </a:r>
            <a:endParaRPr lang="de-CH" dirty="0"/>
          </a:p>
        </p:txBody>
      </p:sp>
      <p:sp>
        <p:nvSpPr>
          <p:cNvPr id="12" name="Textfeld 11">
            <a:extLst>
              <a:ext uri="{FF2B5EF4-FFF2-40B4-BE49-F238E27FC236}">
                <a16:creationId xmlns:a16="http://schemas.microsoft.com/office/drawing/2014/main" id="{AB880D7A-B288-AAF5-24A1-F5C7DECED6F5}"/>
              </a:ext>
            </a:extLst>
          </p:cNvPr>
          <p:cNvSpPr txBox="1"/>
          <p:nvPr/>
        </p:nvSpPr>
        <p:spPr>
          <a:xfrm>
            <a:off x="4597895" y="3503202"/>
            <a:ext cx="2140226" cy="369332"/>
          </a:xfrm>
          <a:prstGeom prst="rect">
            <a:avLst/>
          </a:prstGeom>
          <a:noFill/>
        </p:spPr>
        <p:txBody>
          <a:bodyPr wrap="square">
            <a:spAutoFit/>
          </a:bodyPr>
          <a:lstStyle/>
          <a:p>
            <a:pPr algn="l"/>
            <a:r>
              <a:rPr lang="de-CH" sz="1800" b="0" i="0" u="none" strike="noStrike" baseline="0" dirty="0">
                <a:latin typeface="Verdana" panose="020B0604030504040204" pitchFamily="34" charset="0"/>
              </a:rPr>
              <a:t>Kadesch</a:t>
            </a:r>
            <a:r>
              <a:rPr lang="de-CH" dirty="0">
                <a:latin typeface="Verdana" panose="020B0604030504040204" pitchFamily="34" charset="0"/>
              </a:rPr>
              <a:t>-Barnea</a:t>
            </a:r>
            <a:endParaRPr lang="de-CH" dirty="0"/>
          </a:p>
        </p:txBody>
      </p:sp>
      <p:sp>
        <p:nvSpPr>
          <p:cNvPr id="13" name="Textfeld 12">
            <a:extLst>
              <a:ext uri="{FF2B5EF4-FFF2-40B4-BE49-F238E27FC236}">
                <a16:creationId xmlns:a16="http://schemas.microsoft.com/office/drawing/2014/main" id="{D671902B-87AC-000D-8DE7-F9AD7C3C8720}"/>
              </a:ext>
            </a:extLst>
          </p:cNvPr>
          <p:cNvSpPr txBox="1"/>
          <p:nvPr/>
        </p:nvSpPr>
        <p:spPr>
          <a:xfrm>
            <a:off x="7582711" y="4996615"/>
            <a:ext cx="987287" cy="369332"/>
          </a:xfrm>
          <a:prstGeom prst="rect">
            <a:avLst/>
          </a:prstGeom>
          <a:noFill/>
        </p:spPr>
        <p:txBody>
          <a:bodyPr wrap="square">
            <a:spAutoFit/>
          </a:bodyPr>
          <a:lstStyle/>
          <a:p>
            <a:pPr algn="l"/>
            <a:r>
              <a:rPr lang="de-DE" dirty="0">
                <a:latin typeface="Verdana" panose="020B0604030504040204" pitchFamily="34" charset="0"/>
              </a:rPr>
              <a:t>W</a:t>
            </a:r>
            <a:r>
              <a:rPr lang="de-CH" dirty="0">
                <a:latin typeface="Verdana" panose="020B0604030504040204" pitchFamily="34" charset="0"/>
              </a:rPr>
              <a:t>üste</a:t>
            </a:r>
            <a:endParaRPr lang="de-CH" dirty="0"/>
          </a:p>
        </p:txBody>
      </p:sp>
      <p:sp>
        <p:nvSpPr>
          <p:cNvPr id="14" name="Textfeld 13">
            <a:extLst>
              <a:ext uri="{FF2B5EF4-FFF2-40B4-BE49-F238E27FC236}">
                <a16:creationId xmlns:a16="http://schemas.microsoft.com/office/drawing/2014/main" id="{971AB423-88D5-2172-0987-BC0C0F7B221D}"/>
              </a:ext>
            </a:extLst>
          </p:cNvPr>
          <p:cNvSpPr txBox="1"/>
          <p:nvPr/>
        </p:nvSpPr>
        <p:spPr>
          <a:xfrm>
            <a:off x="3824553" y="1820943"/>
            <a:ext cx="3625711" cy="646331"/>
          </a:xfrm>
          <a:prstGeom prst="rect">
            <a:avLst/>
          </a:prstGeom>
          <a:noFill/>
        </p:spPr>
        <p:txBody>
          <a:bodyPr wrap="square">
            <a:spAutoFit/>
          </a:bodyPr>
          <a:lstStyle/>
          <a:p>
            <a:pPr algn="ctr"/>
            <a:r>
              <a:rPr lang="de-CH" sz="1800" b="1" i="0" u="none" strike="noStrike" baseline="0" dirty="0">
                <a:latin typeface="Verdana-Bold"/>
              </a:rPr>
              <a:t>Test</a:t>
            </a:r>
          </a:p>
          <a:p>
            <a:pPr algn="ctr"/>
            <a:r>
              <a:rPr lang="de-CH" dirty="0">
                <a:latin typeface="Verdana-Bold"/>
              </a:rPr>
              <a:t>Der Mensch verdirbt alles!</a:t>
            </a:r>
            <a:endParaRPr lang="de-CH" dirty="0"/>
          </a:p>
        </p:txBody>
      </p:sp>
      <p:sp>
        <p:nvSpPr>
          <p:cNvPr id="15" name="Textfeld 14">
            <a:extLst>
              <a:ext uri="{FF2B5EF4-FFF2-40B4-BE49-F238E27FC236}">
                <a16:creationId xmlns:a16="http://schemas.microsoft.com/office/drawing/2014/main" id="{AFF47AB1-B69D-7F90-3D58-2097C7DC0B31}"/>
              </a:ext>
            </a:extLst>
          </p:cNvPr>
          <p:cNvSpPr txBox="1"/>
          <p:nvPr/>
        </p:nvSpPr>
        <p:spPr>
          <a:xfrm>
            <a:off x="7379921" y="3539502"/>
            <a:ext cx="1139686" cy="369332"/>
          </a:xfrm>
          <a:prstGeom prst="rect">
            <a:avLst/>
          </a:prstGeom>
          <a:noFill/>
        </p:spPr>
        <p:txBody>
          <a:bodyPr wrap="square">
            <a:spAutoFit/>
          </a:bodyPr>
          <a:lstStyle/>
          <a:p>
            <a:r>
              <a:rPr lang="de-CH" sz="1800" b="1" i="0" u="none" strike="noStrike" baseline="0" dirty="0">
                <a:latin typeface="Verdana-Bold"/>
              </a:rPr>
              <a:t>Gericht</a:t>
            </a:r>
            <a:endParaRPr lang="de-CH" dirty="0"/>
          </a:p>
        </p:txBody>
      </p:sp>
      <p:sp>
        <p:nvSpPr>
          <p:cNvPr id="16" name="Textfeld 15">
            <a:extLst>
              <a:ext uri="{FF2B5EF4-FFF2-40B4-BE49-F238E27FC236}">
                <a16:creationId xmlns:a16="http://schemas.microsoft.com/office/drawing/2014/main" id="{EE02104E-075B-3791-AC74-D6425BCDEFAA}"/>
              </a:ext>
            </a:extLst>
          </p:cNvPr>
          <p:cNvSpPr txBox="1"/>
          <p:nvPr/>
        </p:nvSpPr>
        <p:spPr>
          <a:xfrm>
            <a:off x="4597895" y="2529953"/>
            <a:ext cx="1861930" cy="523220"/>
          </a:xfrm>
          <a:prstGeom prst="rect">
            <a:avLst/>
          </a:prstGeom>
          <a:noFill/>
        </p:spPr>
        <p:txBody>
          <a:bodyPr wrap="square">
            <a:spAutoFit/>
          </a:bodyPr>
          <a:lstStyle/>
          <a:p>
            <a:pPr algn="l"/>
            <a:r>
              <a:rPr lang="de-CH" sz="1400" b="0" i="0" u="none" strike="noStrike" baseline="0" dirty="0">
                <a:latin typeface="Verdana" panose="020B0604030504040204" pitchFamily="34" charset="0"/>
              </a:rPr>
              <a:t>-des Glaubens</a:t>
            </a:r>
          </a:p>
          <a:p>
            <a:pPr algn="l"/>
            <a:r>
              <a:rPr lang="de-CH" sz="1400" dirty="0">
                <a:latin typeface="Verdana" panose="020B0604030504040204" pitchFamily="34" charset="0"/>
              </a:rPr>
              <a:t>-des Gehorsams</a:t>
            </a:r>
            <a:endParaRPr lang="de-CH" sz="1400" b="0" i="0" u="none" strike="noStrike" baseline="0" dirty="0">
              <a:latin typeface="Verdana" panose="020B0604030504040204" pitchFamily="34" charset="0"/>
            </a:endParaRPr>
          </a:p>
        </p:txBody>
      </p:sp>
      <p:sp>
        <p:nvSpPr>
          <p:cNvPr id="17" name="Textfeld 16">
            <a:extLst>
              <a:ext uri="{FF2B5EF4-FFF2-40B4-BE49-F238E27FC236}">
                <a16:creationId xmlns:a16="http://schemas.microsoft.com/office/drawing/2014/main" id="{BE995A21-744C-C561-3DE6-99FEB8E1BC5A}"/>
              </a:ext>
            </a:extLst>
          </p:cNvPr>
          <p:cNvSpPr txBox="1"/>
          <p:nvPr/>
        </p:nvSpPr>
        <p:spPr>
          <a:xfrm>
            <a:off x="7036952" y="3913404"/>
            <a:ext cx="1909582" cy="738664"/>
          </a:xfrm>
          <a:prstGeom prst="rect">
            <a:avLst/>
          </a:prstGeom>
          <a:noFill/>
        </p:spPr>
        <p:txBody>
          <a:bodyPr wrap="square">
            <a:spAutoFit/>
          </a:bodyPr>
          <a:lstStyle/>
          <a:p>
            <a:pPr algn="l"/>
            <a:r>
              <a:rPr lang="de-CH" sz="1400" dirty="0">
                <a:latin typeface="Verdana" panose="020B0604030504040204" pitchFamily="34" charset="0"/>
              </a:rPr>
              <a:t>Wanderung und Tod der Auszugsgeneration</a:t>
            </a:r>
            <a:endParaRPr lang="de-CH" sz="1400" b="0" i="0" u="none" strike="noStrike" baseline="0" dirty="0">
              <a:latin typeface="Verdana" panose="020B0604030504040204" pitchFamily="34" charset="0"/>
            </a:endParaRPr>
          </a:p>
        </p:txBody>
      </p:sp>
      <p:sp>
        <p:nvSpPr>
          <p:cNvPr id="18" name="Textfeld 17">
            <a:extLst>
              <a:ext uri="{FF2B5EF4-FFF2-40B4-BE49-F238E27FC236}">
                <a16:creationId xmlns:a16="http://schemas.microsoft.com/office/drawing/2014/main" id="{9D1168BF-4C0A-66DD-BCF8-2F02E65D4E01}"/>
              </a:ext>
            </a:extLst>
          </p:cNvPr>
          <p:cNvSpPr txBox="1"/>
          <p:nvPr/>
        </p:nvSpPr>
        <p:spPr>
          <a:xfrm>
            <a:off x="9631247" y="2537047"/>
            <a:ext cx="1501041" cy="646331"/>
          </a:xfrm>
          <a:prstGeom prst="rect">
            <a:avLst/>
          </a:prstGeom>
          <a:noFill/>
        </p:spPr>
        <p:txBody>
          <a:bodyPr wrap="square">
            <a:spAutoFit/>
          </a:bodyPr>
          <a:lstStyle/>
          <a:p>
            <a:pPr algn="ctr"/>
            <a:r>
              <a:rPr lang="de-DE" dirty="0">
                <a:latin typeface="Verdana" panose="020B0604030504040204" pitchFamily="34" charset="0"/>
              </a:rPr>
              <a:t>Ebene von Moab</a:t>
            </a:r>
            <a:endParaRPr lang="de-CH" dirty="0"/>
          </a:p>
        </p:txBody>
      </p:sp>
      <p:sp>
        <p:nvSpPr>
          <p:cNvPr id="19" name="Freihandform: Form 18">
            <a:extLst>
              <a:ext uri="{FF2B5EF4-FFF2-40B4-BE49-F238E27FC236}">
                <a16:creationId xmlns:a16="http://schemas.microsoft.com/office/drawing/2014/main" id="{735FA21C-DDBA-9489-8E43-487B86F0FA93}"/>
              </a:ext>
            </a:extLst>
          </p:cNvPr>
          <p:cNvSpPr/>
          <p:nvPr/>
        </p:nvSpPr>
        <p:spPr>
          <a:xfrm>
            <a:off x="517451" y="1863786"/>
            <a:ext cx="10533321" cy="3020151"/>
          </a:xfrm>
          <a:custGeom>
            <a:avLst/>
            <a:gdLst>
              <a:gd name="connsiteX0" fmla="*/ 0 w 10533321"/>
              <a:gd name="connsiteY0" fmla="*/ 2410502 h 3020151"/>
              <a:gd name="connsiteX1" fmla="*/ 659219 w 10533321"/>
              <a:gd name="connsiteY1" fmla="*/ 255637 h 3020151"/>
              <a:gd name="connsiteX2" fmla="*/ 2785730 w 10533321"/>
              <a:gd name="connsiteY2" fmla="*/ 120958 h 3020151"/>
              <a:gd name="connsiteX3" fmla="*/ 3452037 w 10533321"/>
              <a:gd name="connsiteY3" fmla="*/ 978651 h 3020151"/>
              <a:gd name="connsiteX4" fmla="*/ 4182140 w 10533321"/>
              <a:gd name="connsiteY4" fmla="*/ 1276363 h 3020151"/>
              <a:gd name="connsiteX5" fmla="*/ 5599814 w 10533321"/>
              <a:gd name="connsiteY5" fmla="*/ 1290540 h 3020151"/>
              <a:gd name="connsiteX6" fmla="*/ 6407889 w 10533321"/>
              <a:gd name="connsiteY6" fmla="*/ 1715842 h 3020151"/>
              <a:gd name="connsiteX7" fmla="*/ 6592186 w 10533321"/>
              <a:gd name="connsiteY7" fmla="*/ 2743656 h 3020151"/>
              <a:gd name="connsiteX8" fmla="*/ 8123275 w 10533321"/>
              <a:gd name="connsiteY8" fmla="*/ 2927954 h 3020151"/>
              <a:gd name="connsiteX9" fmla="*/ 8562754 w 10533321"/>
              <a:gd name="connsiteY9" fmla="*/ 1467749 h 3020151"/>
              <a:gd name="connsiteX10" fmla="*/ 9144000 w 10533321"/>
              <a:gd name="connsiteY10" fmla="*/ 581702 h 3020151"/>
              <a:gd name="connsiteX11" fmla="*/ 10533321 w 10533321"/>
              <a:gd name="connsiteY11" fmla="*/ 262726 h 302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33321" h="3020151">
                <a:moveTo>
                  <a:pt x="0" y="2410502"/>
                </a:moveTo>
                <a:cubicBezTo>
                  <a:pt x="97465" y="1523865"/>
                  <a:pt x="194931" y="637228"/>
                  <a:pt x="659219" y="255637"/>
                </a:cubicBezTo>
                <a:cubicBezTo>
                  <a:pt x="1123507" y="-125954"/>
                  <a:pt x="2320260" y="456"/>
                  <a:pt x="2785730" y="120958"/>
                </a:cubicBezTo>
                <a:cubicBezTo>
                  <a:pt x="3251200" y="241460"/>
                  <a:pt x="3219302" y="786084"/>
                  <a:pt x="3452037" y="978651"/>
                </a:cubicBezTo>
                <a:cubicBezTo>
                  <a:pt x="3684772" y="1171218"/>
                  <a:pt x="3824177" y="1224382"/>
                  <a:pt x="4182140" y="1276363"/>
                </a:cubicBezTo>
                <a:cubicBezTo>
                  <a:pt x="4540103" y="1328344"/>
                  <a:pt x="5228856" y="1217293"/>
                  <a:pt x="5599814" y="1290540"/>
                </a:cubicBezTo>
                <a:cubicBezTo>
                  <a:pt x="5970772" y="1363786"/>
                  <a:pt x="6242494" y="1473656"/>
                  <a:pt x="6407889" y="1715842"/>
                </a:cubicBezTo>
                <a:cubicBezTo>
                  <a:pt x="6573284" y="1958028"/>
                  <a:pt x="6306288" y="2541637"/>
                  <a:pt x="6592186" y="2743656"/>
                </a:cubicBezTo>
                <a:cubicBezTo>
                  <a:pt x="6878084" y="2945675"/>
                  <a:pt x="7794847" y="3140605"/>
                  <a:pt x="8123275" y="2927954"/>
                </a:cubicBezTo>
                <a:cubicBezTo>
                  <a:pt x="8451703" y="2715303"/>
                  <a:pt x="8392633" y="1858791"/>
                  <a:pt x="8562754" y="1467749"/>
                </a:cubicBezTo>
                <a:cubicBezTo>
                  <a:pt x="8732875" y="1076707"/>
                  <a:pt x="8815572" y="782539"/>
                  <a:pt x="9144000" y="581702"/>
                </a:cubicBezTo>
                <a:cubicBezTo>
                  <a:pt x="9472428" y="380865"/>
                  <a:pt x="10002874" y="321795"/>
                  <a:pt x="10533321" y="262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1">
            <a:extLst>
              <a:ext uri="{FF2B5EF4-FFF2-40B4-BE49-F238E27FC236}">
                <a16:creationId xmlns:a16="http://schemas.microsoft.com/office/drawing/2014/main" id="{81C04AF8-B3D2-565A-2589-90B4ABA76BC9}"/>
              </a:ext>
            </a:extLst>
          </p:cNvPr>
          <p:cNvSpPr txBox="1"/>
          <p:nvPr/>
        </p:nvSpPr>
        <p:spPr>
          <a:xfrm>
            <a:off x="8519607" y="687352"/>
            <a:ext cx="3466367" cy="646331"/>
          </a:xfrm>
          <a:prstGeom prst="rect">
            <a:avLst/>
          </a:prstGeom>
          <a:noFill/>
        </p:spPr>
        <p:txBody>
          <a:bodyPr wrap="square">
            <a:spAutoFit/>
          </a:bodyPr>
          <a:lstStyle/>
          <a:p>
            <a:pPr algn="ctr"/>
            <a:r>
              <a:rPr lang="de-CH" sz="1800" b="1" i="0" u="none" strike="noStrike" baseline="0" dirty="0">
                <a:latin typeface="Verdana-Bold"/>
              </a:rPr>
              <a:t>Neuformierung</a:t>
            </a:r>
          </a:p>
          <a:p>
            <a:pPr algn="ctr"/>
            <a:r>
              <a:rPr lang="de-CH" dirty="0">
                <a:latin typeface="Verdana-Bold"/>
              </a:rPr>
              <a:t>Das Priestertum rettet alles!</a:t>
            </a:r>
            <a:endParaRPr lang="de-CH" dirty="0"/>
          </a:p>
        </p:txBody>
      </p:sp>
      <p:sp>
        <p:nvSpPr>
          <p:cNvPr id="23" name="Textfeld 22">
            <a:extLst>
              <a:ext uri="{FF2B5EF4-FFF2-40B4-BE49-F238E27FC236}">
                <a16:creationId xmlns:a16="http://schemas.microsoft.com/office/drawing/2014/main" id="{DF7C7285-732F-937F-20FB-880EA5075F12}"/>
              </a:ext>
            </a:extLst>
          </p:cNvPr>
          <p:cNvSpPr txBox="1"/>
          <p:nvPr/>
        </p:nvSpPr>
        <p:spPr>
          <a:xfrm>
            <a:off x="9276868" y="1339107"/>
            <a:ext cx="2382772" cy="738664"/>
          </a:xfrm>
          <a:prstGeom prst="rect">
            <a:avLst/>
          </a:prstGeom>
          <a:noFill/>
        </p:spPr>
        <p:txBody>
          <a:bodyPr wrap="square">
            <a:spAutoFit/>
          </a:bodyPr>
          <a:lstStyle/>
          <a:p>
            <a:pPr algn="l"/>
            <a:r>
              <a:rPr lang="de-CH" sz="1400" b="0" i="0" u="none" strike="noStrike" baseline="0" dirty="0">
                <a:latin typeface="Verdana" panose="020B0604030504040204" pitchFamily="34" charset="0"/>
              </a:rPr>
              <a:t>-Wiederherstellung</a:t>
            </a:r>
          </a:p>
          <a:p>
            <a:pPr algn="l"/>
            <a:r>
              <a:rPr lang="de-CH" sz="1400" dirty="0">
                <a:latin typeface="Verdana" panose="020B0604030504040204" pitchFamily="34" charset="0"/>
              </a:rPr>
              <a:t>-Verteilung des Landes</a:t>
            </a:r>
            <a:endParaRPr lang="de-CH" sz="1400" b="0" i="0" u="none" strike="noStrike" baseline="0" dirty="0">
              <a:latin typeface="Verdana" panose="020B0604030504040204" pitchFamily="34" charset="0"/>
            </a:endParaRPr>
          </a:p>
          <a:p>
            <a:pPr algn="l"/>
            <a:r>
              <a:rPr lang="de-CH" sz="1400" dirty="0">
                <a:latin typeface="Verdana" panose="020B0604030504040204" pitchFamily="34" charset="0"/>
              </a:rPr>
              <a:t>-das Neu ist besser</a:t>
            </a:r>
            <a:endParaRPr lang="de-CH" sz="1400" b="0" i="0" u="none" strike="noStrike" baseline="0" dirty="0">
              <a:latin typeface="Verdana" panose="020B0604030504040204" pitchFamily="34" charset="0"/>
            </a:endParaRPr>
          </a:p>
        </p:txBody>
      </p:sp>
      <p:sp>
        <p:nvSpPr>
          <p:cNvPr id="24" name="Textfeld 23">
            <a:extLst>
              <a:ext uri="{FF2B5EF4-FFF2-40B4-BE49-F238E27FC236}">
                <a16:creationId xmlns:a16="http://schemas.microsoft.com/office/drawing/2014/main" id="{8207708E-25A4-228B-7594-F49CAD1BFE38}"/>
              </a:ext>
            </a:extLst>
          </p:cNvPr>
          <p:cNvSpPr txBox="1"/>
          <p:nvPr/>
        </p:nvSpPr>
        <p:spPr>
          <a:xfrm>
            <a:off x="517451" y="5845435"/>
            <a:ext cx="3579628" cy="369332"/>
          </a:xfrm>
          <a:prstGeom prst="rect">
            <a:avLst/>
          </a:prstGeom>
          <a:solidFill>
            <a:schemeClr val="accent1">
              <a:lumMod val="20000"/>
              <a:lumOff val="80000"/>
            </a:schemeClr>
          </a:solidFill>
          <a:ln>
            <a:solidFill>
              <a:schemeClr val="tx1"/>
            </a:solidFill>
          </a:ln>
        </p:spPr>
        <p:txBody>
          <a:bodyPr wrap="square">
            <a:spAutoFit/>
          </a:bodyPr>
          <a:lstStyle/>
          <a:p>
            <a:pPr algn="ctr"/>
            <a:r>
              <a:rPr lang="de-CH" sz="1800" b="1" i="0" u="none" strike="noStrike" baseline="0" dirty="0">
                <a:latin typeface="Verdana-Bold"/>
              </a:rPr>
              <a:t>Sinai</a:t>
            </a:r>
            <a:endParaRPr lang="de-CH" dirty="0"/>
          </a:p>
        </p:txBody>
      </p:sp>
      <p:sp>
        <p:nvSpPr>
          <p:cNvPr id="26" name="Textfeld 25">
            <a:extLst>
              <a:ext uri="{FF2B5EF4-FFF2-40B4-BE49-F238E27FC236}">
                <a16:creationId xmlns:a16="http://schemas.microsoft.com/office/drawing/2014/main" id="{62660730-714E-2EE9-E8E0-E08703BE6D8C}"/>
              </a:ext>
            </a:extLst>
          </p:cNvPr>
          <p:cNvSpPr txBox="1"/>
          <p:nvPr/>
        </p:nvSpPr>
        <p:spPr>
          <a:xfrm>
            <a:off x="4086451" y="5845435"/>
            <a:ext cx="4575540" cy="369332"/>
          </a:xfrm>
          <a:prstGeom prst="rect">
            <a:avLst/>
          </a:prstGeom>
          <a:solidFill>
            <a:schemeClr val="accent1">
              <a:lumMod val="20000"/>
              <a:lumOff val="80000"/>
            </a:schemeClr>
          </a:solidFill>
          <a:ln>
            <a:solidFill>
              <a:schemeClr val="tx1"/>
            </a:solidFill>
          </a:ln>
        </p:spPr>
        <p:txBody>
          <a:bodyPr wrap="square">
            <a:spAutoFit/>
          </a:bodyPr>
          <a:lstStyle/>
          <a:p>
            <a:pPr algn="ctr"/>
            <a:r>
              <a:rPr lang="de-CH" sz="1800" b="1" i="0" u="none" strike="noStrike" baseline="0" dirty="0">
                <a:latin typeface="Verdana-Bold"/>
              </a:rPr>
              <a:t>Kadesch-Barnea</a:t>
            </a:r>
            <a:endParaRPr lang="de-CH" dirty="0"/>
          </a:p>
        </p:txBody>
      </p:sp>
      <p:sp>
        <p:nvSpPr>
          <p:cNvPr id="27" name="Textfeld 26">
            <a:extLst>
              <a:ext uri="{FF2B5EF4-FFF2-40B4-BE49-F238E27FC236}">
                <a16:creationId xmlns:a16="http://schemas.microsoft.com/office/drawing/2014/main" id="{DF8F850A-1132-E6C7-AEF6-B572579C6F5F}"/>
              </a:ext>
            </a:extLst>
          </p:cNvPr>
          <p:cNvSpPr txBox="1"/>
          <p:nvPr/>
        </p:nvSpPr>
        <p:spPr>
          <a:xfrm>
            <a:off x="8661991" y="5845435"/>
            <a:ext cx="2583716" cy="369332"/>
          </a:xfrm>
          <a:prstGeom prst="rect">
            <a:avLst/>
          </a:prstGeom>
          <a:solidFill>
            <a:schemeClr val="accent1">
              <a:lumMod val="20000"/>
              <a:lumOff val="80000"/>
            </a:schemeClr>
          </a:solidFill>
          <a:ln>
            <a:solidFill>
              <a:schemeClr val="tx1"/>
            </a:solidFill>
          </a:ln>
        </p:spPr>
        <p:txBody>
          <a:bodyPr wrap="square">
            <a:spAutoFit/>
          </a:bodyPr>
          <a:lstStyle/>
          <a:p>
            <a:pPr algn="ctr"/>
            <a:r>
              <a:rPr lang="de-CH" sz="1800" b="1" i="0" u="none" strike="noStrike" baseline="0" dirty="0">
                <a:latin typeface="Verdana-Bold"/>
              </a:rPr>
              <a:t>Ebene von Moab</a:t>
            </a:r>
            <a:endParaRPr lang="de-CH" dirty="0"/>
          </a:p>
        </p:txBody>
      </p:sp>
      <p:sp>
        <p:nvSpPr>
          <p:cNvPr id="28" name="Textfeld 27">
            <a:extLst>
              <a:ext uri="{FF2B5EF4-FFF2-40B4-BE49-F238E27FC236}">
                <a16:creationId xmlns:a16="http://schemas.microsoft.com/office/drawing/2014/main" id="{6227385C-C3F9-9DBC-EAA2-0D79C5C42445}"/>
              </a:ext>
            </a:extLst>
          </p:cNvPr>
          <p:cNvSpPr txBox="1"/>
          <p:nvPr/>
        </p:nvSpPr>
        <p:spPr>
          <a:xfrm>
            <a:off x="517451" y="6304735"/>
            <a:ext cx="8144540" cy="369332"/>
          </a:xfrm>
          <a:prstGeom prst="rect">
            <a:avLst/>
          </a:prstGeom>
          <a:solidFill>
            <a:schemeClr val="bg2">
              <a:lumMod val="90000"/>
            </a:schemeClr>
          </a:solidFill>
          <a:ln>
            <a:solidFill>
              <a:schemeClr val="tx1"/>
            </a:solidFill>
          </a:ln>
        </p:spPr>
        <p:txBody>
          <a:bodyPr wrap="square">
            <a:spAutoFit/>
          </a:bodyPr>
          <a:lstStyle/>
          <a:p>
            <a:pPr algn="ctr"/>
            <a:r>
              <a:rPr lang="de-CH" sz="1800" b="1" i="0" u="none" strike="noStrike" baseline="0" dirty="0">
                <a:latin typeface="Verdana-Bold"/>
              </a:rPr>
              <a:t>Generation die aus Ägypten auszog</a:t>
            </a:r>
            <a:endParaRPr lang="de-CH" dirty="0"/>
          </a:p>
        </p:txBody>
      </p:sp>
      <p:sp>
        <p:nvSpPr>
          <p:cNvPr id="30" name="Textfeld 29">
            <a:extLst>
              <a:ext uri="{FF2B5EF4-FFF2-40B4-BE49-F238E27FC236}">
                <a16:creationId xmlns:a16="http://schemas.microsoft.com/office/drawing/2014/main" id="{AC66F1E6-7D59-0941-AB85-55A3201E2204}"/>
              </a:ext>
            </a:extLst>
          </p:cNvPr>
          <p:cNvSpPr txBox="1"/>
          <p:nvPr/>
        </p:nvSpPr>
        <p:spPr>
          <a:xfrm>
            <a:off x="8661991" y="6304735"/>
            <a:ext cx="2583716" cy="369332"/>
          </a:xfrm>
          <a:prstGeom prst="rect">
            <a:avLst/>
          </a:prstGeom>
          <a:solidFill>
            <a:schemeClr val="accent6">
              <a:lumMod val="60000"/>
              <a:lumOff val="40000"/>
            </a:schemeClr>
          </a:solidFill>
          <a:ln>
            <a:solidFill>
              <a:schemeClr val="tx1"/>
            </a:solidFill>
          </a:ln>
        </p:spPr>
        <p:txBody>
          <a:bodyPr wrap="square">
            <a:spAutoFit/>
          </a:bodyPr>
          <a:lstStyle/>
          <a:p>
            <a:pPr algn="ctr"/>
            <a:r>
              <a:rPr lang="de-CH" sz="1800" b="1" i="0" u="none" strike="noStrike" baseline="0" dirty="0">
                <a:latin typeface="Verdana-Bold"/>
              </a:rPr>
              <a:t>Neue Generation</a:t>
            </a:r>
            <a:endParaRPr lang="de-CH" dirty="0"/>
          </a:p>
        </p:txBody>
      </p:sp>
      <p:sp>
        <p:nvSpPr>
          <p:cNvPr id="2" name="Textfeld 1">
            <a:extLst>
              <a:ext uri="{FF2B5EF4-FFF2-40B4-BE49-F238E27FC236}">
                <a16:creationId xmlns:a16="http://schemas.microsoft.com/office/drawing/2014/main" id="{9D59D85A-A7C2-99FE-36E3-2974A5CC60E2}"/>
              </a:ext>
            </a:extLst>
          </p:cNvPr>
          <p:cNvSpPr txBox="1"/>
          <p:nvPr/>
        </p:nvSpPr>
        <p:spPr>
          <a:xfrm>
            <a:off x="525305" y="5368172"/>
            <a:ext cx="3579628" cy="369332"/>
          </a:xfrm>
          <a:prstGeom prst="rect">
            <a:avLst/>
          </a:prstGeom>
          <a:solidFill>
            <a:schemeClr val="accent6">
              <a:lumMod val="60000"/>
              <a:lumOff val="40000"/>
            </a:schemeClr>
          </a:solidFill>
          <a:ln>
            <a:solidFill>
              <a:schemeClr val="tx1"/>
            </a:solidFill>
          </a:ln>
        </p:spPr>
        <p:txBody>
          <a:bodyPr wrap="square">
            <a:spAutoFit/>
          </a:bodyPr>
          <a:lstStyle/>
          <a:p>
            <a:pPr algn="ctr"/>
            <a:r>
              <a:rPr lang="de-CH" sz="1800" b="1" i="0" u="none" strike="noStrike" baseline="0" dirty="0">
                <a:latin typeface="Verdana-Bold"/>
              </a:rPr>
              <a:t>1,1 – 10,10</a:t>
            </a:r>
            <a:endParaRPr lang="de-CH" dirty="0"/>
          </a:p>
        </p:txBody>
      </p:sp>
      <p:sp>
        <p:nvSpPr>
          <p:cNvPr id="3" name="Textfeld 2">
            <a:extLst>
              <a:ext uri="{FF2B5EF4-FFF2-40B4-BE49-F238E27FC236}">
                <a16:creationId xmlns:a16="http://schemas.microsoft.com/office/drawing/2014/main" id="{060F8C1F-E80B-749C-1276-9E0900DC2AD2}"/>
              </a:ext>
            </a:extLst>
          </p:cNvPr>
          <p:cNvSpPr txBox="1"/>
          <p:nvPr/>
        </p:nvSpPr>
        <p:spPr>
          <a:xfrm>
            <a:off x="4094305" y="5368172"/>
            <a:ext cx="4575540" cy="369332"/>
          </a:xfrm>
          <a:prstGeom prst="rect">
            <a:avLst/>
          </a:prstGeom>
          <a:solidFill>
            <a:srgbClr val="FF0000"/>
          </a:solidFill>
          <a:ln>
            <a:solidFill>
              <a:schemeClr val="tx1"/>
            </a:solidFill>
          </a:ln>
        </p:spPr>
        <p:txBody>
          <a:bodyPr wrap="square">
            <a:spAutoFit/>
          </a:bodyPr>
          <a:lstStyle/>
          <a:p>
            <a:pPr algn="ctr"/>
            <a:r>
              <a:rPr lang="de-CH" sz="1800" b="1" i="0" u="none" strike="noStrike" baseline="0" dirty="0">
                <a:latin typeface="Verdana-Bold"/>
              </a:rPr>
              <a:t>10,11 – 22,1</a:t>
            </a:r>
            <a:endParaRPr lang="de-CH" dirty="0"/>
          </a:p>
        </p:txBody>
      </p:sp>
      <p:sp>
        <p:nvSpPr>
          <p:cNvPr id="4" name="Textfeld 3">
            <a:extLst>
              <a:ext uri="{FF2B5EF4-FFF2-40B4-BE49-F238E27FC236}">
                <a16:creationId xmlns:a16="http://schemas.microsoft.com/office/drawing/2014/main" id="{B05E9343-F747-9E76-E169-8BCB978A4C1B}"/>
              </a:ext>
            </a:extLst>
          </p:cNvPr>
          <p:cNvSpPr txBox="1"/>
          <p:nvPr/>
        </p:nvSpPr>
        <p:spPr>
          <a:xfrm>
            <a:off x="8669845" y="5368172"/>
            <a:ext cx="2583716" cy="369332"/>
          </a:xfrm>
          <a:prstGeom prst="rect">
            <a:avLst/>
          </a:prstGeom>
          <a:solidFill>
            <a:schemeClr val="accent6">
              <a:lumMod val="60000"/>
              <a:lumOff val="40000"/>
            </a:schemeClr>
          </a:solidFill>
          <a:ln>
            <a:solidFill>
              <a:schemeClr val="tx1"/>
            </a:solidFill>
          </a:ln>
        </p:spPr>
        <p:txBody>
          <a:bodyPr wrap="square">
            <a:spAutoFit/>
          </a:bodyPr>
          <a:lstStyle/>
          <a:p>
            <a:pPr algn="ctr"/>
            <a:r>
              <a:rPr lang="de-CH" sz="1800" b="1" i="0" u="none" strike="noStrike" baseline="0" dirty="0">
                <a:latin typeface="Verdana-Bold"/>
              </a:rPr>
              <a:t>22,2 – 36,13</a:t>
            </a:r>
            <a:endParaRPr lang="de-CH" dirty="0"/>
          </a:p>
        </p:txBody>
      </p:sp>
    </p:spTree>
    <p:extLst>
      <p:ext uri="{BB962C8B-B14F-4D97-AF65-F5344CB8AC3E}">
        <p14:creationId xmlns:p14="http://schemas.microsoft.com/office/powerpoint/2010/main" val="221841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Konsequenzen 40 Jahre später</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67CEA52-2A32-C53D-DB66-881E329F9DEE}"/>
              </a:ext>
            </a:extLst>
          </p:cNvPr>
          <p:cNvSpPr txBox="1"/>
          <p:nvPr/>
        </p:nvSpPr>
        <p:spPr>
          <a:xfrm>
            <a:off x="502520" y="1312040"/>
            <a:ext cx="10060377"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"Da sprach der HERR zu Mose und zu Eleasar, dem Sohn des Aaron, dem Priester: 2 Nehmt die Summe der ganzen Gemeinde der Söhne Israel auf, von zwanzig Jahren an und darüber, nach ihren Vaterhäusern, jeden, der mit dem Heer auszieht in Israel! 3 Und Mose und der Priester Eleasar redeten zu ihnen in den Steppen von Moab, am Jordan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bei</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Jericho, und sagten: 4 Von zwanzig Jahren an und darüber – so wie der HERR dem Mose geboten hatte."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26,1-4)</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232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Konsequenzen 40 Jahre später</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67CEA52-2A32-C53D-DB66-881E329F9DEE}"/>
              </a:ext>
            </a:extLst>
          </p:cNvPr>
          <p:cNvSpPr txBox="1"/>
          <p:nvPr/>
        </p:nvSpPr>
        <p:spPr>
          <a:xfrm>
            <a:off x="502520" y="1312040"/>
            <a:ext cx="10612519" cy="5170646"/>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t>
            </a:r>
            <a:r>
              <a:rPr lang="de-DE" sz="3000" dirty="0">
                <a:effectLst/>
                <a:latin typeface="Calibri" panose="020F0502020204030204" pitchFamily="34" charset="0"/>
                <a:ea typeface="Calibri" panose="020F0502020204030204" pitchFamily="34" charset="0"/>
                <a:cs typeface="Times New Roman" panose="02020603050405020304" pitchFamily="18" charset="0"/>
              </a:rPr>
              <a:t>Das sind die Gemusterten der Söhne Israel: </a:t>
            </a:r>
            <a:r>
              <a:rPr lang="de-DE" sz="3000" b="1" dirty="0">
                <a:effectLst/>
                <a:latin typeface="Calibri" panose="020F0502020204030204" pitchFamily="34" charset="0"/>
                <a:ea typeface="Calibri" panose="020F0502020204030204" pitchFamily="34" charset="0"/>
                <a:cs typeface="Times New Roman" panose="02020603050405020304" pitchFamily="18" charset="0"/>
              </a:rPr>
              <a:t>601 730</a:t>
            </a:r>
            <a:r>
              <a:rPr lang="de-DE" sz="3000" dirty="0">
                <a:effectLst/>
                <a:latin typeface="Calibri" panose="020F0502020204030204" pitchFamily="34" charset="0"/>
                <a:ea typeface="Calibri" panose="020F0502020204030204" pitchFamily="34" charset="0"/>
                <a:cs typeface="Times New Roman" panose="02020603050405020304" pitchFamily="18" charset="0"/>
              </a:rPr>
              <a:t>. 52 Und der HERR redete zu Mose und sprach: 53 An diese soll das Land nach der Zahl der Namen als Erbteil verteilt werden. 54 Dem, der groß ist ⟨an Zahl⟩, sollst du sein Erbteil groß bemessen, und dem, der klein ist ⟨an Zahl⟩, sollst du sein Erbteil klein bemessen. Jedem soll entsprechend ⟨der Zahl⟩ seiner Gemusterten sein Erbteil gegeben werden. 55 Jedoch soll das Land durchs Los verteilt werden; nach den Namen der Stämme ihrer Väter sollen sie erben; 56 nach Maßgabe des Loses soll ⟨jedem Stamm⟩ sein Erbteil ausgeteilt werden zwischen dem, der groß ist ⟨an Zahl⟩, und dem, der klein ist ⟨an Zahl⟩.</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26,51-56)</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5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Hinweise auf Christus im Buch Numeri</a:t>
            </a:r>
          </a:p>
        </p:txBody>
      </p:sp>
      <p:sp>
        <p:nvSpPr>
          <p:cNvPr id="4" name="Textfeld 3">
            <a:extLst>
              <a:ext uri="{FF2B5EF4-FFF2-40B4-BE49-F238E27FC236}">
                <a16:creationId xmlns:a16="http://schemas.microsoft.com/office/drawing/2014/main" id="{467CEA52-2A32-C53D-DB66-881E329F9DEE}"/>
              </a:ext>
            </a:extLst>
          </p:cNvPr>
          <p:cNvSpPr txBox="1"/>
          <p:nvPr/>
        </p:nvSpPr>
        <p:spPr>
          <a:xfrm>
            <a:off x="502520" y="1312040"/>
            <a:ext cx="10612519" cy="3323987"/>
          </a:xfrm>
          <a:prstGeom prst="rect">
            <a:avLst/>
          </a:prstGeom>
          <a:noFill/>
        </p:spPr>
        <p:txBody>
          <a:bodyPr wrap="square">
            <a:spAutoFit/>
          </a:bodyPr>
          <a:lstStyle/>
          <a:p>
            <a:pPr marL="457200" indent="-457200">
              <a:buFontTx/>
              <a:buChar char="-"/>
            </a:pPr>
            <a:r>
              <a:rPr lang="de-DE" sz="3000" dirty="0">
                <a:effectLst/>
                <a:latin typeface="Calibri" panose="020F0502020204030204" pitchFamily="34" charset="0"/>
                <a:ea typeface="Calibri" panose="020F0502020204030204" pitchFamily="34" charset="0"/>
                <a:cs typeface="Times New Roman" panose="02020603050405020304" pitchFamily="18" charset="0"/>
              </a:rPr>
              <a:t>Das </a:t>
            </a:r>
            <a:r>
              <a:rPr lang="de-DE" sz="3000" dirty="0">
                <a:latin typeface="Calibri" panose="020F0502020204030204" pitchFamily="34" charset="0"/>
                <a:ea typeface="Calibri" panose="020F0502020204030204" pitchFamily="34" charset="0"/>
                <a:cs typeface="Times New Roman" panose="02020603050405020304" pitchFamily="18" charset="0"/>
              </a:rPr>
              <a:t>Lösegeld				3,40-51</a:t>
            </a:r>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Die Asche der roten </a:t>
            </a:r>
            <a:r>
              <a:rPr lang="de-CH" sz="3000" dirty="0">
                <a:latin typeface="Calibri" panose="020F0502020204030204" pitchFamily="34" charset="0"/>
                <a:ea typeface="Calibri" panose="020F0502020204030204" pitchFamily="34" charset="0"/>
                <a:cs typeface="Times New Roman" panose="02020603050405020304" pitchFamily="18" charset="0"/>
              </a:rPr>
              <a:t>Kuh 		19,1-22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Die erhöhte Schlange		21,9</a:t>
            </a: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Der sprossende Stab Aarons 	17,16-28</a:t>
            </a: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Der Fels, aus dem Wasser kam	20,10</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Die Fürbitte des Mose als Bild auf den Vertreter (Jesus) für uns im Himmel</a:t>
            </a:r>
            <a:endParaRPr lang="de-DE"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feld 10">
            <a:extLst>
              <a:ext uri="{FF2B5EF4-FFF2-40B4-BE49-F238E27FC236}">
                <a16:creationId xmlns:a16="http://schemas.microsoft.com/office/drawing/2014/main" id="{09F8C764-6766-1681-3CF7-A8A33D1D561B}"/>
              </a:ext>
            </a:extLst>
          </p:cNvPr>
          <p:cNvSpPr txBox="1"/>
          <p:nvPr/>
        </p:nvSpPr>
        <p:spPr>
          <a:xfrm>
            <a:off x="382877" y="5461879"/>
            <a:ext cx="11567560" cy="553998"/>
          </a:xfrm>
          <a:prstGeom prst="rect">
            <a:avLst/>
          </a:prstGeom>
          <a:noFill/>
        </p:spPr>
        <p:txBody>
          <a:bodyPr wrap="square">
            <a:spAutoFit/>
          </a:bodyPr>
          <a:lstStyle/>
          <a:p>
            <a:pPr marL="457200" indent="-457200">
              <a:buFont typeface="Wingdings" panose="05000000000000000000" pitchFamily="2" charset="2"/>
              <a:buChar char="Ø"/>
            </a:pPr>
            <a:r>
              <a:rPr lang="de-DE" sz="3000" dirty="0">
                <a:latin typeface="Calibri" panose="020F0502020204030204" pitchFamily="34" charset="0"/>
                <a:ea typeface="Calibri" panose="020F0502020204030204" pitchFamily="34" charset="0"/>
                <a:cs typeface="Times New Roman" panose="02020603050405020304" pitchFamily="18" charset="0"/>
              </a:rPr>
              <a:t>Wort Gottes      Erkenntnis      Gehorsam     würdiger Wandel</a:t>
            </a:r>
            <a:endParaRPr lang="de-CH" sz="3000" dirty="0"/>
          </a:p>
        </p:txBody>
      </p:sp>
      <p:cxnSp>
        <p:nvCxnSpPr>
          <p:cNvPr id="14" name="Gerade Verbindung mit Pfeil 13">
            <a:extLst>
              <a:ext uri="{FF2B5EF4-FFF2-40B4-BE49-F238E27FC236}">
                <a16:creationId xmlns:a16="http://schemas.microsoft.com/office/drawing/2014/main" id="{0F195FAE-8965-310B-72B9-EF1361CAE95E}"/>
              </a:ext>
            </a:extLst>
          </p:cNvPr>
          <p:cNvCxnSpPr/>
          <p:nvPr/>
        </p:nvCxnSpPr>
        <p:spPr>
          <a:xfrm>
            <a:off x="2946400" y="5750565"/>
            <a:ext cx="314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1CDEBD7E-FA65-0BCD-4FEA-31576577ECB6}"/>
              </a:ext>
            </a:extLst>
          </p:cNvPr>
          <p:cNvCxnSpPr>
            <a:cxnSpLocks/>
          </p:cNvCxnSpPr>
          <p:nvPr/>
        </p:nvCxnSpPr>
        <p:spPr>
          <a:xfrm>
            <a:off x="5080000" y="5750565"/>
            <a:ext cx="314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66E47FF-169B-C995-8E19-92A0D560E085}"/>
              </a:ext>
            </a:extLst>
          </p:cNvPr>
          <p:cNvCxnSpPr>
            <a:cxnSpLocks/>
          </p:cNvCxnSpPr>
          <p:nvPr/>
        </p:nvCxnSpPr>
        <p:spPr>
          <a:xfrm>
            <a:off x="7152640" y="5760725"/>
            <a:ext cx="314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1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Würdiger Wandel</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C1DA2A23-A2D5-7122-C00D-B25771342995}"/>
              </a:ext>
            </a:extLst>
          </p:cNvPr>
          <p:cNvSpPr txBox="1"/>
          <p:nvPr/>
        </p:nvSpPr>
        <p:spPr>
          <a:xfrm>
            <a:off x="230197" y="1564639"/>
            <a:ext cx="11567560" cy="1015663"/>
          </a:xfrm>
          <a:prstGeom prst="rect">
            <a:avLst/>
          </a:prstGeom>
          <a:noFill/>
        </p:spPr>
        <p:txBody>
          <a:bodyPr wrap="square">
            <a:spAutoFit/>
          </a:bodyPr>
          <a:lstStyle/>
          <a:p>
            <a:pPr marL="457200" indent="-457200">
              <a:buFont typeface="Wingdings" panose="05000000000000000000" pitchFamily="2" charset="2"/>
              <a:buChar char="Ø"/>
            </a:pPr>
            <a:r>
              <a:rPr lang="de-DE" sz="3000" dirty="0">
                <a:latin typeface="Calibri" panose="020F0502020204030204" pitchFamily="34" charset="0"/>
                <a:ea typeface="Calibri" panose="020F0502020204030204" pitchFamily="34" charset="0"/>
                <a:cs typeface="Times New Roman" panose="02020603050405020304" pitchFamily="18" charset="0"/>
              </a:rPr>
              <a:t>Geschaffen      Erlöst      Berufen     Wandel</a:t>
            </a:r>
          </a:p>
          <a:p>
            <a:r>
              <a:rPr lang="de-DE" sz="3000" dirty="0">
                <a:latin typeface="Calibri" panose="020F0502020204030204" pitchFamily="34" charset="0"/>
                <a:ea typeface="Calibri" panose="020F0502020204030204" pitchFamily="34" charset="0"/>
                <a:cs typeface="Times New Roman" panose="02020603050405020304" pitchFamily="18" charset="0"/>
              </a:rPr>
              <a:t>      (Genesis)      (Exodus)  (Levitikus)   (Numeri)</a:t>
            </a:r>
            <a:endParaRPr lang="de-CH" sz="3000" dirty="0"/>
          </a:p>
        </p:txBody>
      </p:sp>
      <p:cxnSp>
        <p:nvCxnSpPr>
          <p:cNvPr id="5" name="Gerade Verbindung mit Pfeil 4">
            <a:extLst>
              <a:ext uri="{FF2B5EF4-FFF2-40B4-BE49-F238E27FC236}">
                <a16:creationId xmlns:a16="http://schemas.microsoft.com/office/drawing/2014/main" id="{963A3ACB-93E6-519A-CF32-58977FD9F38A}"/>
              </a:ext>
            </a:extLst>
          </p:cNvPr>
          <p:cNvCxnSpPr/>
          <p:nvPr/>
        </p:nvCxnSpPr>
        <p:spPr>
          <a:xfrm>
            <a:off x="2599300" y="1847633"/>
            <a:ext cx="314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4C481F85-4327-A566-14C3-A14BAD276C07}"/>
              </a:ext>
            </a:extLst>
          </p:cNvPr>
          <p:cNvCxnSpPr>
            <a:cxnSpLocks/>
          </p:cNvCxnSpPr>
          <p:nvPr/>
        </p:nvCxnSpPr>
        <p:spPr>
          <a:xfrm>
            <a:off x="4004928" y="1847633"/>
            <a:ext cx="314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B8B77AC-94E0-F838-4375-7ED85D894B21}"/>
              </a:ext>
            </a:extLst>
          </p:cNvPr>
          <p:cNvCxnSpPr>
            <a:cxnSpLocks/>
          </p:cNvCxnSpPr>
          <p:nvPr/>
        </p:nvCxnSpPr>
        <p:spPr>
          <a:xfrm>
            <a:off x="5678078" y="1857793"/>
            <a:ext cx="314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A87A7A8-3F2B-D6E9-7148-916395C943DB}"/>
              </a:ext>
            </a:extLst>
          </p:cNvPr>
          <p:cNvSpPr txBox="1"/>
          <p:nvPr/>
        </p:nvSpPr>
        <p:spPr>
          <a:xfrm>
            <a:off x="786301" y="3429000"/>
            <a:ext cx="6094140" cy="1015663"/>
          </a:xfrm>
          <a:prstGeom prst="rect">
            <a:avLst/>
          </a:prstGeom>
          <a:noFill/>
        </p:spPr>
        <p:txBody>
          <a:bodyPr wrap="square">
            <a:spAutoFit/>
          </a:bodyPr>
          <a:lstStyle/>
          <a:p>
            <a:pPr marL="457200" indent="-457200">
              <a:buFont typeface="Wingdings" panose="05000000000000000000" pitchFamily="2" charset="2"/>
              <a:buChar char="Ø"/>
            </a:pPr>
            <a:r>
              <a:rPr lang="de-CH" sz="3000" b="1" dirty="0">
                <a:effectLst/>
                <a:latin typeface="Calibri" panose="020F0502020204030204" pitchFamily="34" charset="0"/>
                <a:ea typeface="Calibri" panose="020F0502020204030204" pitchFamily="34" charset="0"/>
                <a:cs typeface="Times New Roman" panose="02020603050405020304" pitchFamily="18" charset="0"/>
              </a:rPr>
              <a:t>Wandel</a:t>
            </a:r>
          </a:p>
          <a:p>
            <a:pPr marL="457200" indent="-457200">
              <a:buFont typeface="Wingdings" panose="05000000000000000000" pitchFamily="2" charset="2"/>
              <a:buChar char="Ø"/>
            </a:pPr>
            <a:r>
              <a:rPr lang="de-CH" sz="3000" b="1" dirty="0">
                <a:latin typeface="Calibri" panose="020F0502020204030204" pitchFamily="34" charset="0"/>
                <a:ea typeface="Calibri" panose="020F0502020204030204" pitchFamily="34" charset="0"/>
                <a:cs typeface="Times New Roman" panose="02020603050405020304" pitchFamily="18" charset="0"/>
              </a:rPr>
              <a:t>Würdig</a:t>
            </a:r>
            <a:endParaRPr lang="de-CH" sz="3000" b="1" dirty="0"/>
          </a:p>
        </p:txBody>
      </p:sp>
    </p:spTree>
    <p:extLst>
      <p:ext uri="{BB962C8B-B14F-4D97-AF65-F5344CB8AC3E}">
        <p14:creationId xmlns:p14="http://schemas.microsoft.com/office/powerpoint/2010/main" val="184024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Würdiger Wandel</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67CEA52-2A32-C53D-DB66-881E329F9DEE}"/>
              </a:ext>
            </a:extLst>
          </p:cNvPr>
          <p:cNvSpPr txBox="1"/>
          <p:nvPr/>
        </p:nvSpPr>
        <p:spPr>
          <a:xfrm>
            <a:off x="502521" y="1312040"/>
            <a:ext cx="10076142" cy="1938992"/>
          </a:xfrm>
          <a:prstGeom prst="rect">
            <a:avLst/>
          </a:prstGeom>
          <a:noFill/>
        </p:spPr>
        <p:txBody>
          <a:bodyPr wrap="square">
            <a:spAutoFit/>
          </a:bodyPr>
          <a:lstStyle/>
          <a:p>
            <a:pPr marL="457200" indent="-45720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Würdig des Evangeliums (Phil 1,27)</a:t>
            </a:r>
          </a:p>
          <a:p>
            <a:pPr marL="457200" indent="-457200">
              <a:buFont typeface="Wingdings" panose="05000000000000000000" pitchFamily="2" charset="2"/>
              <a:buChar char="Ø"/>
            </a:pPr>
            <a:r>
              <a:rPr lang="de-CH" sz="3000" dirty="0">
                <a:latin typeface="Calibri" panose="020F0502020204030204" pitchFamily="34" charset="0"/>
                <a:ea typeface="Calibri" panose="020F0502020204030204" pitchFamily="34" charset="0"/>
                <a:cs typeface="Times New Roman" panose="02020603050405020304" pitchFamily="18" charset="0"/>
              </a:rPr>
              <a:t>Würdig des Herrn (Kol 1,9b-10)</a:t>
            </a:r>
          </a:p>
          <a:p>
            <a:pPr marL="457200" indent="-457200">
              <a:buFont typeface="Wingdings" panose="05000000000000000000" pitchFamily="2" charset="2"/>
              <a:buChar char="Ø"/>
            </a:pPr>
            <a:r>
              <a:rPr lang="de-CH" sz="3000" dirty="0">
                <a:effectLst/>
                <a:latin typeface="Calibri" panose="020F0502020204030204" pitchFamily="34" charset="0"/>
                <a:ea typeface="Calibri" panose="020F0502020204030204" pitchFamily="34" charset="0"/>
                <a:cs typeface="Times New Roman" panose="02020603050405020304" pitchFamily="18" charset="0"/>
              </a:rPr>
              <a:t>Würdig des Gottes (1Thes 2,12)</a:t>
            </a:r>
          </a:p>
          <a:p>
            <a:pPr marL="457200" indent="-457200">
              <a:buFont typeface="Wingdings" panose="05000000000000000000" pitchFamily="2" charset="2"/>
              <a:buChar char="Ø"/>
            </a:pPr>
            <a:r>
              <a:rPr lang="de-CH" sz="3000" dirty="0">
                <a:latin typeface="Calibri" panose="020F0502020204030204" pitchFamily="34" charset="0"/>
                <a:ea typeface="Calibri" panose="020F0502020204030204" pitchFamily="34" charset="0"/>
                <a:cs typeface="Times New Roman" panose="02020603050405020304" pitchFamily="18" charset="0"/>
              </a:rPr>
              <a:t>Würdig der Berufung (Eph 4,1-2)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96AE36B3-5FF5-723D-F0E6-087807E9752B}"/>
              </a:ext>
            </a:extLst>
          </p:cNvPr>
          <p:cNvSpPr txBox="1"/>
          <p:nvPr/>
        </p:nvSpPr>
        <p:spPr>
          <a:xfrm>
            <a:off x="502520" y="3921656"/>
            <a:ext cx="10076141" cy="2400657"/>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So sehen wir im Buch Numeri den würdigen Wandel aufgrund der Erlösung unseres Herrn. Er ist </a:t>
            </a:r>
            <a:r>
              <a:rPr lang="de-CH" sz="3000" b="1" dirty="0">
                <a:latin typeface="Calibri" panose="020F0502020204030204" pitchFamily="34" charset="0"/>
                <a:ea typeface="Calibri" panose="020F0502020204030204" pitchFamily="34" charset="0"/>
                <a:cs typeface="Times New Roman" panose="02020603050405020304" pitchFamily="18" charset="0"/>
              </a:rPr>
              <a:t>der</a:t>
            </a:r>
            <a:r>
              <a:rPr lang="de-CH" sz="3000" b="1" dirty="0">
                <a:effectLst/>
                <a:latin typeface="Calibri" panose="020F0502020204030204" pitchFamily="34" charset="0"/>
                <a:ea typeface="Calibri" panose="020F0502020204030204" pitchFamily="34" charset="0"/>
                <a:cs typeface="Times New Roman" panose="02020603050405020304" pitchFamily="18" charset="0"/>
              </a:rPr>
              <a:t> heilige Gott und darum sollen wir dementsprechend leben. </a:t>
            </a:r>
          </a:p>
          <a:p>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Dort sein wo Gott ist und so sein wie Gott ist!</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3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F8A0D34-40E9-252F-1A5A-E3A69D947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16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FBE2778-992A-990A-4122-CFED7FC59403}"/>
              </a:ext>
            </a:extLst>
          </p:cNvPr>
          <p:cNvPicPr>
            <a:picLocks noChangeAspect="1"/>
          </p:cNvPicPr>
          <p:nvPr/>
        </p:nvPicPr>
        <p:blipFill>
          <a:blip r:embed="rId2"/>
          <a:stretch>
            <a:fillRect/>
          </a:stretch>
        </p:blipFill>
        <p:spPr>
          <a:xfrm>
            <a:off x="152801" y="1035307"/>
            <a:ext cx="10313815" cy="5642998"/>
          </a:xfrm>
          <a:prstGeom prst="rect">
            <a:avLst/>
          </a:prstGeom>
        </p:spPr>
      </p:pic>
      <p:sp>
        <p:nvSpPr>
          <p:cNvPr id="2" name="Textfeld 1">
            <a:extLst>
              <a:ext uri="{FF2B5EF4-FFF2-40B4-BE49-F238E27FC236}">
                <a16:creationId xmlns:a16="http://schemas.microsoft.com/office/drawing/2014/main" id="{AE74419D-EA04-671B-A457-52A1DC7BFA3C}"/>
              </a:ext>
            </a:extLst>
          </p:cNvPr>
          <p:cNvSpPr txBox="1"/>
          <p:nvPr/>
        </p:nvSpPr>
        <p:spPr>
          <a:xfrm>
            <a:off x="794498" y="327321"/>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Übersicht</a:t>
            </a:r>
          </a:p>
        </p:txBody>
      </p:sp>
      <p:sp>
        <p:nvSpPr>
          <p:cNvPr id="3" name="Rechteck 2">
            <a:extLst>
              <a:ext uri="{FF2B5EF4-FFF2-40B4-BE49-F238E27FC236}">
                <a16:creationId xmlns:a16="http://schemas.microsoft.com/office/drawing/2014/main" id="{4BF33734-A3C3-7CF5-4B74-E364829DD994}"/>
              </a:ext>
            </a:extLst>
          </p:cNvPr>
          <p:cNvSpPr/>
          <p:nvPr/>
        </p:nvSpPr>
        <p:spPr>
          <a:xfrm>
            <a:off x="4856173" y="919003"/>
            <a:ext cx="5969338" cy="5759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0A6F91DE-1893-A071-E184-16DE435DE03F}"/>
              </a:ext>
            </a:extLst>
          </p:cNvPr>
          <p:cNvSpPr/>
          <p:nvPr/>
        </p:nvSpPr>
        <p:spPr>
          <a:xfrm>
            <a:off x="4212610" y="1035307"/>
            <a:ext cx="2900866" cy="119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1CB50661-0F26-1D51-1D80-C9C7BB20DF09}"/>
              </a:ext>
            </a:extLst>
          </p:cNvPr>
          <p:cNvSpPr/>
          <p:nvPr/>
        </p:nvSpPr>
        <p:spPr>
          <a:xfrm>
            <a:off x="152801" y="179695"/>
            <a:ext cx="2637696" cy="6471313"/>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A094DB70-A25E-1D93-F14C-D7FF84155D80}"/>
              </a:ext>
            </a:extLst>
          </p:cNvPr>
          <p:cNvSpPr/>
          <p:nvPr/>
        </p:nvSpPr>
        <p:spPr>
          <a:xfrm>
            <a:off x="696175" y="179695"/>
            <a:ext cx="2094321" cy="641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F2F00B36-558B-20F1-3F0A-CDBE58D5DF25}"/>
              </a:ext>
            </a:extLst>
          </p:cNvPr>
          <p:cNvSpPr txBox="1"/>
          <p:nvPr/>
        </p:nvSpPr>
        <p:spPr>
          <a:xfrm>
            <a:off x="786301" y="390773"/>
            <a:ext cx="7727383"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Der Mensch verdirbt alles – Jesus rettet alles!</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EAD806B5-E803-0B1F-DA23-9353EFD510F3}"/>
              </a:ext>
            </a:extLst>
          </p:cNvPr>
          <p:cNvSpPr txBox="1"/>
          <p:nvPr/>
        </p:nvSpPr>
        <p:spPr>
          <a:xfrm>
            <a:off x="5508075" y="1951672"/>
            <a:ext cx="5519906"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"Elf Tage sind es vom Horeb, auf dem Weg zum Gebirge Seïr, bis Kadesch-Barnea."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(Dt 1,2)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3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7727383"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Der Mensch verdirbt alles – Jesus rettet alles!</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749769" cy="286232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es geschah, als das Volk sich in Klagen erging, da war es böse in den Ohren des HERRN. Und als der HERR es hörte, da erglühte sein Zorn, und ein Feuer des HERRN brannte unter ihnen und fraß am Rand des Lagers. 2 Und das Volk schrie zu Mose; und Mose betete zu dem HERRN, da legte sich das Feuer."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11,1-2)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158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7727383"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Der Mensch verdirbt alles – Jesus rettet alles!</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749769"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das hergelaufene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Volk</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das in ihrer Mitte war, gierte voller Begierde, und auch die Söhne Israel weinten wieder und sagten: Wer wird uns Fleisch zu essen geben?</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5 Wir denken an die Fische, die wir in Ägypten umsonst aßen, an die Gurken und an die Melonen und an den Lauch und an die Zwiebeln und an den Knoblauch;</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6 und nun ist unsere Kehle vertrocknet; gar nichts ist da, nur auf das Manna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sehen</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unsere Augen."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(11,4-6)</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35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Das Wort Gottes ist alles was der Mensch braucht!</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7513EF63-C0F5-AA5D-28E0-B4C0610E8204}"/>
              </a:ext>
            </a:extLst>
          </p:cNvPr>
          <p:cNvSpPr txBox="1"/>
          <p:nvPr/>
        </p:nvSpPr>
        <p:spPr>
          <a:xfrm>
            <a:off x="786302" y="1470713"/>
            <a:ext cx="10683111" cy="1015663"/>
          </a:xfrm>
          <a:prstGeom prst="rect">
            <a:avLst/>
          </a:prstGeom>
          <a:noFill/>
        </p:spPr>
        <p:txBody>
          <a:bodyPr wrap="square">
            <a:spAutoFit/>
          </a:bodyPr>
          <a:lstStyle/>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Muss d</a:t>
            </a:r>
            <a:r>
              <a:rPr lang="de-CH" sz="3000" dirty="0">
                <a:effectLst/>
                <a:latin typeface="Calibri" panose="020F0502020204030204" pitchFamily="34" charset="0"/>
                <a:ea typeface="Calibri" panose="020F0502020204030204" pitchFamily="34" charset="0"/>
                <a:cs typeface="Times New Roman" panose="02020603050405020304" pitchFamily="18" charset="0"/>
              </a:rPr>
              <a:t>ie Bibel aufgepeppt werden? (11,4-6)</a:t>
            </a: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Ein tägliches studieren des Wortes Gottes ist notwendig! (28-29)</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BCC95F3-38B8-B9B1-0FC2-60096F4EFD0D}"/>
              </a:ext>
            </a:extLst>
          </p:cNvPr>
          <p:cNvSpPr txBox="1"/>
          <p:nvPr/>
        </p:nvSpPr>
        <p:spPr>
          <a:xfrm>
            <a:off x="786300" y="3061711"/>
            <a:ext cx="9574103"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ein Ziegenbock zum Sündopfer für den HERRN soll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zusätzlich</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zum regelmäßigen Brandopfer und dem dazugehörigen Trankopfer bereitet werden."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(Num 28,15) </a:t>
            </a:r>
            <a:endParaRPr lang="de-CH" sz="3000" dirty="0"/>
          </a:p>
        </p:txBody>
      </p:sp>
    </p:spTree>
    <p:extLst>
      <p:ext uri="{BB962C8B-B14F-4D97-AF65-F5344CB8AC3E}">
        <p14:creationId xmlns:p14="http://schemas.microsoft.com/office/powerpoint/2010/main" val="27699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Kadesch-Barnea</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67CEA52-2A32-C53D-DB66-881E329F9DEE}"/>
              </a:ext>
            </a:extLst>
          </p:cNvPr>
          <p:cNvSpPr txBox="1"/>
          <p:nvPr/>
        </p:nvSpPr>
        <p:spPr>
          <a:xfrm>
            <a:off x="502521" y="1312040"/>
            <a:ext cx="10076142" cy="4708981"/>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wir brachen auf vom Horeb und zogen durch diese ganze große und schreckliche Wüste, die ihr gesehen habt auf dem Weg zum Gebirge der Amoriter, wie der HERR, unser Gott, es uns geboten hatte; und wir kamen bis Kadesch-Barnea. 20 Und ich sagte zu euch: Ihr seid bis zu dem Gebirge der Amoriter gekommen, das der HERR, unser Gott, uns gibt. 21 Siehe, der HERR, dein Gott, hat das Land vor dir dahingegeben. Zieh hinauf, nimm in Besitz, wie der HERR, der Gott deiner Väter, zu dir geredet hat! Fürchte dich nicht und sei nicht niedergeschlagen!"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(Dt 1,19-21)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25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1"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Kadesch-Barnea</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67CEA52-2A32-C53D-DB66-881E329F9DEE}"/>
              </a:ext>
            </a:extLst>
          </p:cNvPr>
          <p:cNvSpPr txBox="1"/>
          <p:nvPr/>
        </p:nvSpPr>
        <p:spPr>
          <a:xfrm>
            <a:off x="502521" y="1312040"/>
            <a:ext cx="10076142"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"Da tratet ihr alle zu mir und sagtet: Lasst uns Männer vor uns hersenden, dass sie das Land für uns erkunden und uns Bericht erstatten über den Weg, auf dem wir hinaufziehen, und über die Städte, zu denen wir kommen sollen!"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(Dt 1,22)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71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67CEA52-2A32-C53D-DB66-881E329F9DEE}"/>
              </a:ext>
            </a:extLst>
          </p:cNvPr>
          <p:cNvSpPr txBox="1"/>
          <p:nvPr/>
        </p:nvSpPr>
        <p:spPr>
          <a:xfrm>
            <a:off x="443798" y="1217191"/>
            <a:ext cx="10076142" cy="1015663"/>
          </a:xfrm>
          <a:prstGeom prst="rect">
            <a:avLst/>
          </a:prstGeom>
          <a:noFill/>
        </p:spPr>
        <p:txBody>
          <a:bodyPr wrap="square">
            <a:spAutoFit/>
          </a:bodyPr>
          <a:lstStyle/>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Vorbereitung und Auftrag		13,1-20</a:t>
            </a:r>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Erkundungsroute und Fazit	13,21-27</a:t>
            </a:r>
          </a:p>
        </p:txBody>
      </p:sp>
      <p:sp>
        <p:nvSpPr>
          <p:cNvPr id="2" name="Textfeld 1">
            <a:extLst>
              <a:ext uri="{FF2B5EF4-FFF2-40B4-BE49-F238E27FC236}">
                <a16:creationId xmlns:a16="http://schemas.microsoft.com/office/drawing/2014/main" id="{6E7695C4-71F3-C8CD-1130-90CA77BCE2F7}"/>
              </a:ext>
            </a:extLst>
          </p:cNvPr>
          <p:cNvSpPr txBox="1"/>
          <p:nvPr/>
        </p:nvSpPr>
        <p:spPr>
          <a:xfrm>
            <a:off x="743343"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Kadesch-Barnea</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6A507145-D381-6D79-87A9-EA61EF2432FF}"/>
              </a:ext>
            </a:extLst>
          </p:cNvPr>
          <p:cNvPicPr>
            <a:picLocks noChangeAspect="1"/>
          </p:cNvPicPr>
          <p:nvPr/>
        </p:nvPicPr>
        <p:blipFill>
          <a:blip r:embed="rId2"/>
          <a:stretch>
            <a:fillRect/>
          </a:stretch>
        </p:blipFill>
        <p:spPr>
          <a:xfrm>
            <a:off x="7531423" y="-8023"/>
            <a:ext cx="4216779" cy="6866023"/>
          </a:xfrm>
          <a:prstGeom prst="rect">
            <a:avLst/>
          </a:prstGeom>
        </p:spPr>
      </p:pic>
      <p:sp>
        <p:nvSpPr>
          <p:cNvPr id="8" name="Textfeld 7">
            <a:extLst>
              <a:ext uri="{FF2B5EF4-FFF2-40B4-BE49-F238E27FC236}">
                <a16:creationId xmlns:a16="http://schemas.microsoft.com/office/drawing/2014/main" id="{025DA84B-45E0-D08C-FF8E-095E9FF5CDE1}"/>
              </a:ext>
            </a:extLst>
          </p:cNvPr>
          <p:cNvSpPr txBox="1"/>
          <p:nvPr/>
        </p:nvSpPr>
        <p:spPr>
          <a:xfrm>
            <a:off x="9065172" y="4180289"/>
            <a:ext cx="218532" cy="400110"/>
          </a:xfrm>
          <a:prstGeom prst="rect">
            <a:avLst/>
          </a:prstGeom>
          <a:noFill/>
        </p:spPr>
        <p:txBody>
          <a:bodyPr wrap="square">
            <a:spAutoFit/>
          </a:bodyPr>
          <a:lstStyle/>
          <a:p>
            <a:r>
              <a:rPr lang="de-CH" sz="2000" dirty="0">
                <a:ln>
                  <a:solidFill>
                    <a:sysClr val="windowText" lastClr="000000"/>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de-CH" sz="2800" dirty="0">
              <a:ln>
                <a:solidFill>
                  <a:sysClr val="windowText" lastClr="000000"/>
                </a:solidFill>
              </a:ln>
              <a:solidFill>
                <a:schemeClr val="bg1"/>
              </a:solidFill>
            </a:endParaRPr>
          </a:p>
        </p:txBody>
      </p:sp>
      <p:sp>
        <p:nvSpPr>
          <p:cNvPr id="9" name="Gleichschenkliges Dreieck 8">
            <a:extLst>
              <a:ext uri="{FF2B5EF4-FFF2-40B4-BE49-F238E27FC236}">
                <a16:creationId xmlns:a16="http://schemas.microsoft.com/office/drawing/2014/main" id="{44447FA3-0BC9-5503-DB80-C6AF52D19FEC}"/>
              </a:ext>
            </a:extLst>
          </p:cNvPr>
          <p:cNvSpPr/>
          <p:nvPr/>
        </p:nvSpPr>
        <p:spPr>
          <a:xfrm>
            <a:off x="10481178" y="673211"/>
            <a:ext cx="77524" cy="87464"/>
          </a:xfrm>
          <a:prstGeom prst="triangl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dirty="0"/>
          </a:p>
        </p:txBody>
      </p:sp>
      <p:sp>
        <p:nvSpPr>
          <p:cNvPr id="11" name="Textfeld 10">
            <a:extLst>
              <a:ext uri="{FF2B5EF4-FFF2-40B4-BE49-F238E27FC236}">
                <a16:creationId xmlns:a16="http://schemas.microsoft.com/office/drawing/2014/main" id="{0E8B214D-1640-947B-2288-6CCB3159C3BB}"/>
              </a:ext>
            </a:extLst>
          </p:cNvPr>
          <p:cNvSpPr txBox="1"/>
          <p:nvPr/>
        </p:nvSpPr>
        <p:spPr>
          <a:xfrm>
            <a:off x="10266598" y="457767"/>
            <a:ext cx="584207" cy="184666"/>
          </a:xfrm>
          <a:prstGeom prst="rect">
            <a:avLst/>
          </a:prstGeom>
          <a:noFill/>
        </p:spPr>
        <p:txBody>
          <a:bodyPr wrap="square">
            <a:spAutoFit/>
          </a:bodyPr>
          <a:lstStyle/>
          <a:p>
            <a:r>
              <a:rPr lang="de-CH" sz="600" dirty="0">
                <a:ln w="6350">
                  <a:solidFill>
                    <a:sysClr val="windowText" lastClr="000000"/>
                  </a:solidFill>
                </a:ln>
                <a:solidFill>
                  <a:schemeClr val="bg1"/>
                </a:solidFill>
                <a:effectLst>
                  <a:outerShdw blurRad="38100" dist="19050" dir="2700000" algn="tl" rotWithShape="0">
                    <a:schemeClr val="dk1">
                      <a:alpha val="40000"/>
                    </a:schemeClr>
                  </a:outerShdw>
                </a:effectLst>
                <a:latin typeface="Franklin Gothic Heavy" panose="020B0903020102020204" pitchFamily="34" charset="0"/>
                <a:ea typeface="Calibri" panose="020F0502020204030204" pitchFamily="34" charset="0"/>
                <a:cs typeface="Times New Roman" panose="02020603050405020304" pitchFamily="18" charset="0"/>
              </a:rPr>
              <a:t>Hermon</a:t>
            </a:r>
            <a:endParaRPr lang="de-CH" sz="1000" dirty="0">
              <a:ln w="6350">
                <a:solidFill>
                  <a:sysClr val="windowText" lastClr="000000"/>
                </a:solidFill>
              </a:ln>
              <a:solidFill>
                <a:schemeClr val="bg1"/>
              </a:solidFill>
              <a:latin typeface="Franklin Gothic Heavy" panose="020B0903020102020204" pitchFamily="34" charset="0"/>
            </a:endParaRPr>
          </a:p>
        </p:txBody>
      </p:sp>
      <p:sp>
        <p:nvSpPr>
          <p:cNvPr id="13" name="Textfeld 12">
            <a:extLst>
              <a:ext uri="{FF2B5EF4-FFF2-40B4-BE49-F238E27FC236}">
                <a16:creationId xmlns:a16="http://schemas.microsoft.com/office/drawing/2014/main" id="{CDFE87F1-905B-8DAB-2857-723FAE9B3FB2}"/>
              </a:ext>
            </a:extLst>
          </p:cNvPr>
          <p:cNvSpPr txBox="1"/>
          <p:nvPr/>
        </p:nvSpPr>
        <p:spPr>
          <a:xfrm>
            <a:off x="8841991" y="4249215"/>
            <a:ext cx="584207" cy="200055"/>
          </a:xfrm>
          <a:prstGeom prst="rect">
            <a:avLst/>
          </a:prstGeom>
          <a:noFill/>
        </p:spPr>
        <p:txBody>
          <a:bodyPr wrap="square">
            <a:spAutoFit/>
          </a:bodyPr>
          <a:lstStyle/>
          <a:p>
            <a:r>
              <a:rPr lang="de-CH" sz="700" dirty="0">
                <a:ln w="6350">
                  <a:solidFill>
                    <a:sysClr val="windowText" lastClr="000000"/>
                  </a:solidFill>
                </a:ln>
                <a:solidFill>
                  <a:schemeClr val="bg1"/>
                </a:solidFill>
                <a:effectLst>
                  <a:outerShdw blurRad="38100" dist="19050" dir="2700000" algn="tl" rotWithShape="0">
                    <a:schemeClr val="dk1">
                      <a:alpha val="40000"/>
                    </a:schemeClr>
                  </a:outerShdw>
                </a:effectLst>
                <a:latin typeface="Franklin Gothic Heavy" panose="020B0903020102020204" pitchFamily="34" charset="0"/>
                <a:ea typeface="Calibri" panose="020F0502020204030204" pitchFamily="34" charset="0"/>
                <a:cs typeface="Times New Roman" panose="02020603050405020304" pitchFamily="18" charset="0"/>
              </a:rPr>
              <a:t>Hebron</a:t>
            </a:r>
            <a:endParaRPr lang="de-CH" sz="1000" dirty="0">
              <a:ln w="6350">
                <a:solidFill>
                  <a:sysClr val="windowText" lastClr="000000"/>
                </a:solidFill>
              </a:ln>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7463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53" presetClass="entr" presetSubtype="16" fill="hold" nodeType="withEffect">
                                  <p:stCondLst>
                                    <p:cond delay="750"/>
                                  </p:stCondLst>
                                  <p:childTnLst>
                                    <p:set>
                                      <p:cBhvr>
                                        <p:cTn id="8" dur="1" fill="hold">
                                          <p:stCondLst>
                                            <p:cond delay="0"/>
                                          </p:stCondLst>
                                        </p:cTn>
                                        <p:tgtEl>
                                          <p:spTgt spid="5"/>
                                        </p:tgtEl>
                                        <p:attrNameLst>
                                          <p:attrName>style.visibility</p:attrName>
                                        </p:attrNameLst>
                                      </p:cBhvr>
                                      <p:to>
                                        <p:strVal val="visible"/>
                                      </p:to>
                                    </p:set>
                                    <p:anim calcmode="lin" valueType="num">
                                      <p:cBhvr>
                                        <p:cTn id="9" dur="1500" fill="hold"/>
                                        <p:tgtEl>
                                          <p:spTgt spid="5"/>
                                        </p:tgtEl>
                                        <p:attrNameLst>
                                          <p:attrName>ppt_w</p:attrName>
                                        </p:attrNameLst>
                                      </p:cBhvr>
                                      <p:tavLst>
                                        <p:tav tm="0">
                                          <p:val>
                                            <p:fltVal val="0"/>
                                          </p:val>
                                        </p:tav>
                                        <p:tav tm="100000">
                                          <p:val>
                                            <p:strVal val="#ppt_w"/>
                                          </p:val>
                                        </p:tav>
                                      </p:tavLst>
                                    </p:anim>
                                    <p:anim calcmode="lin" valueType="num">
                                      <p:cBhvr>
                                        <p:cTn id="10" dur="1500" fill="hold"/>
                                        <p:tgtEl>
                                          <p:spTgt spid="5"/>
                                        </p:tgtEl>
                                        <p:attrNameLst>
                                          <p:attrName>ppt_h</p:attrName>
                                        </p:attrNameLst>
                                      </p:cBhvr>
                                      <p:tavLst>
                                        <p:tav tm="0">
                                          <p:val>
                                            <p:fltVal val="0"/>
                                          </p:val>
                                        </p:tav>
                                        <p:tav tm="100000">
                                          <p:val>
                                            <p:strVal val="#ppt_h"/>
                                          </p:val>
                                        </p:tav>
                                      </p:tavLst>
                                    </p:anim>
                                    <p:animEffect transition="in" filter="fade">
                                      <p:cBhvr>
                                        <p:cTn id="11" dur="1500"/>
                                        <p:tgtEl>
                                          <p:spTgt spid="5"/>
                                        </p:tgtEl>
                                      </p:cBhvr>
                                    </p:animEffect>
                                  </p:childTnLst>
                                </p:cTn>
                              </p:par>
                              <p:par>
                                <p:cTn id="12" presetID="53" presetClass="entr" presetSubtype="16" fill="hold" grpId="0" nodeType="withEffect">
                                  <p:stCondLst>
                                    <p:cond delay="75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Effect transition="in" filter="fade">
                                      <p:cBhvr>
                                        <p:cTn id="16" dur="1500"/>
                                        <p:tgtEl>
                                          <p:spTgt spid="8"/>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p:cTn id="19" dur="1500" fill="hold"/>
                                        <p:tgtEl>
                                          <p:spTgt spid="9"/>
                                        </p:tgtEl>
                                        <p:attrNameLst>
                                          <p:attrName>ppt_w</p:attrName>
                                        </p:attrNameLst>
                                      </p:cBhvr>
                                      <p:tavLst>
                                        <p:tav tm="0">
                                          <p:val>
                                            <p:fltVal val="0"/>
                                          </p:val>
                                        </p:tav>
                                        <p:tav tm="100000">
                                          <p:val>
                                            <p:strVal val="#ppt_w"/>
                                          </p:val>
                                        </p:tav>
                                      </p:tavLst>
                                    </p:anim>
                                    <p:anim calcmode="lin" valueType="num">
                                      <p:cBhvr>
                                        <p:cTn id="20" dur="1500" fill="hold"/>
                                        <p:tgtEl>
                                          <p:spTgt spid="9"/>
                                        </p:tgtEl>
                                        <p:attrNameLst>
                                          <p:attrName>ppt_h</p:attrName>
                                        </p:attrNameLst>
                                      </p:cBhvr>
                                      <p:tavLst>
                                        <p:tav tm="0">
                                          <p:val>
                                            <p:fltVal val="0"/>
                                          </p:val>
                                        </p:tav>
                                        <p:tav tm="100000">
                                          <p:val>
                                            <p:strVal val="#ppt_h"/>
                                          </p:val>
                                        </p:tav>
                                      </p:tavLst>
                                    </p:anim>
                                    <p:animEffect transition="in" filter="fade">
                                      <p:cBhvr>
                                        <p:cTn id="21" dur="1500"/>
                                        <p:tgtEl>
                                          <p:spTgt spid="9"/>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500" fill="hold"/>
                                        <p:tgtEl>
                                          <p:spTgt spid="11"/>
                                        </p:tgtEl>
                                        <p:attrNameLst>
                                          <p:attrName>ppt_w</p:attrName>
                                        </p:attrNameLst>
                                      </p:cBhvr>
                                      <p:tavLst>
                                        <p:tav tm="0">
                                          <p:val>
                                            <p:fltVal val="0"/>
                                          </p:val>
                                        </p:tav>
                                        <p:tav tm="100000">
                                          <p:val>
                                            <p:strVal val="#ppt_w"/>
                                          </p:val>
                                        </p:tav>
                                      </p:tavLst>
                                    </p:anim>
                                    <p:anim calcmode="lin" valueType="num">
                                      <p:cBhvr>
                                        <p:cTn id="25" dur="1500" fill="hold"/>
                                        <p:tgtEl>
                                          <p:spTgt spid="11"/>
                                        </p:tgtEl>
                                        <p:attrNameLst>
                                          <p:attrName>ppt_h</p:attrName>
                                        </p:attrNameLst>
                                      </p:cBhvr>
                                      <p:tavLst>
                                        <p:tav tm="0">
                                          <p:val>
                                            <p:fltVal val="0"/>
                                          </p:val>
                                        </p:tav>
                                        <p:tav tm="100000">
                                          <p:val>
                                            <p:strVal val="#ppt_h"/>
                                          </p:val>
                                        </p:tav>
                                      </p:tavLst>
                                    </p:anim>
                                    <p:animEffect transition="in" filter="fade">
                                      <p:cBhvr>
                                        <p:cTn id="26" dur="1500"/>
                                        <p:tgtEl>
                                          <p:spTgt spid="11"/>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500" fill="hold"/>
                                        <p:tgtEl>
                                          <p:spTgt spid="13"/>
                                        </p:tgtEl>
                                        <p:attrNameLst>
                                          <p:attrName>ppt_w</p:attrName>
                                        </p:attrNameLst>
                                      </p:cBhvr>
                                      <p:tavLst>
                                        <p:tav tm="0">
                                          <p:val>
                                            <p:fltVal val="0"/>
                                          </p:val>
                                        </p:tav>
                                        <p:tav tm="100000">
                                          <p:val>
                                            <p:strVal val="#ppt_w"/>
                                          </p:val>
                                        </p:tav>
                                      </p:tavLst>
                                    </p:anim>
                                    <p:anim calcmode="lin" valueType="num">
                                      <p:cBhvr>
                                        <p:cTn id="30" dur="1500" fill="hold"/>
                                        <p:tgtEl>
                                          <p:spTgt spid="13"/>
                                        </p:tgtEl>
                                        <p:attrNameLst>
                                          <p:attrName>ppt_h</p:attrName>
                                        </p:attrNameLst>
                                      </p:cBhvr>
                                      <p:tavLst>
                                        <p:tav tm="0">
                                          <p:val>
                                            <p:fltVal val="0"/>
                                          </p:val>
                                        </p:tav>
                                        <p:tav tm="100000">
                                          <p:val>
                                            <p:strVal val="#ppt_h"/>
                                          </p:val>
                                        </p:tav>
                                      </p:tavLst>
                                    </p:anim>
                                    <p:animEffect transition="in" filter="fade">
                                      <p:cBhvr>
                                        <p:cTn id="31"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67CEA52-2A32-C53D-DB66-881E329F9DEE}"/>
              </a:ext>
            </a:extLst>
          </p:cNvPr>
          <p:cNvSpPr txBox="1"/>
          <p:nvPr/>
        </p:nvSpPr>
        <p:spPr>
          <a:xfrm>
            <a:off x="443798" y="1217191"/>
            <a:ext cx="10076142" cy="5170646"/>
          </a:xfrm>
          <a:prstGeom prst="rect">
            <a:avLst/>
          </a:prstGeom>
          <a:noFill/>
        </p:spPr>
        <p:txBody>
          <a:bodyPr wrap="square">
            <a:spAutoFit/>
          </a:bodyPr>
          <a:lstStyle/>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Vorbereitung und Auftrag		13,1-20</a:t>
            </a:r>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Erkundungsroute und Fazit	13,21-27</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Menschen- und Gottesfurcht	13,28-30</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Unglauben				13,31-33</a:t>
            </a: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Verantwortung des Volkes		14,1-4</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Reaktion der Leiter			14,5-9</a:t>
            </a: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Gott prüft die Leiter			14,10-12</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Reaktion von Mose			14,13-19</a:t>
            </a:r>
          </a:p>
          <a:p>
            <a:pPr marL="457200" indent="-457200">
              <a:buFontTx/>
              <a:buChar char="-"/>
            </a:pPr>
            <a:r>
              <a:rPr lang="de-CH" sz="3000" dirty="0">
                <a:latin typeface="Calibri" panose="020F0502020204030204" pitchFamily="34" charset="0"/>
                <a:ea typeface="Calibri" panose="020F0502020204030204" pitchFamily="34" charset="0"/>
                <a:cs typeface="Times New Roman" panose="02020603050405020304" pitchFamily="18" charset="0"/>
              </a:rPr>
              <a:t>Antwort des Herrn			14,20-35</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Konsequenzen für die Zehn	14,36-38</a:t>
            </a:r>
          </a:p>
          <a:p>
            <a:pPr marL="457200" indent="-457200">
              <a:buFontTx/>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Unverbesserlichkeit des Volkes	14,39-45</a:t>
            </a:r>
          </a:p>
        </p:txBody>
      </p:sp>
      <p:sp>
        <p:nvSpPr>
          <p:cNvPr id="2" name="Textfeld 1">
            <a:extLst>
              <a:ext uri="{FF2B5EF4-FFF2-40B4-BE49-F238E27FC236}">
                <a16:creationId xmlns:a16="http://schemas.microsoft.com/office/drawing/2014/main" id="{6E7695C4-71F3-C8CD-1130-90CA77BCE2F7}"/>
              </a:ext>
            </a:extLst>
          </p:cNvPr>
          <p:cNvSpPr txBox="1"/>
          <p:nvPr/>
        </p:nvSpPr>
        <p:spPr>
          <a:xfrm>
            <a:off x="743343" y="595727"/>
            <a:ext cx="8278871" cy="55399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Times New Roman" panose="02020603050405020304" pitchFamily="18" charset="0"/>
              </a:rPr>
              <a:t>Kadesch-Barnea</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0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Breitbild</PresentationFormat>
  <Paragraphs>88</Paragraphs>
  <Slides>16</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Arial</vt:lpstr>
      <vt:lpstr>Calibri</vt:lpstr>
      <vt:lpstr>Calibri Light</vt:lpstr>
      <vt:lpstr>Cambria Math</vt:lpstr>
      <vt:lpstr>Franklin Gothic Heavy</vt:lpstr>
      <vt:lpstr>Verdana</vt:lpstr>
      <vt:lpstr>Verdana-Bold</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Numeri, 4. Buch Mose Mosebücher, Thora</cp:keywords>
  <cp:lastModifiedBy>David Briggeler</cp:lastModifiedBy>
  <cp:revision>40</cp:revision>
  <dcterms:created xsi:type="dcterms:W3CDTF">2022-09-08T15:42:11Z</dcterms:created>
  <dcterms:modified xsi:type="dcterms:W3CDTF">2023-04-27T09:42:22Z</dcterms:modified>
</cp:coreProperties>
</file>