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1" r:id="rId2"/>
    <p:sldId id="705" r:id="rId3"/>
    <p:sldId id="707" r:id="rId4"/>
    <p:sldId id="708" r:id="rId5"/>
    <p:sldId id="709" r:id="rId6"/>
    <p:sldId id="710" r:id="rId7"/>
    <p:sldId id="721" r:id="rId8"/>
    <p:sldId id="711" r:id="rId9"/>
    <p:sldId id="712" r:id="rId10"/>
    <p:sldId id="713" r:id="rId11"/>
    <p:sldId id="714" r:id="rId12"/>
    <p:sldId id="722" r:id="rId13"/>
    <p:sldId id="717" r:id="rId14"/>
    <p:sldId id="716" r:id="rId15"/>
    <p:sldId id="723" r:id="rId16"/>
    <p:sldId id="718" r:id="rId17"/>
    <p:sldId id="719" r:id="rId18"/>
    <p:sldId id="720" r:id="rId19"/>
    <p:sldId id="706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453" y="6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10.12.2022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10.12.2022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AA21DF5-A536-C706-06E7-02C8CA998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3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51907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3. 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928081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Schliesslich ging das theokratische Königreich Israel (Juda) </a:t>
            </a:r>
          </a:p>
          <a:p>
            <a:r>
              <a:rPr lang="de-DE" sz="3000" dirty="0"/>
              <a:t>durch die Zerstörung Jerusalems durch Babylon im </a:t>
            </a:r>
          </a:p>
          <a:p>
            <a:r>
              <a:rPr lang="de-DE" sz="3000" dirty="0"/>
              <a:t>Jahr 586 v.Chr. dramatisch unter. Mit Nebukadnezars Sieg, </a:t>
            </a:r>
          </a:p>
          <a:p>
            <a:r>
              <a:rPr lang="de-DE" sz="3000" dirty="0"/>
              <a:t>ging das theokratische Königreich Israel zu Ende und die </a:t>
            </a:r>
          </a:p>
          <a:p>
            <a:r>
              <a:rPr lang="de-DE" sz="3000" dirty="0"/>
              <a:t>"Zeiten der Nationen" begannen. 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87199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b 1.) Untergang des</a:t>
            </a:r>
            <a:r>
              <a:rPr lang="de-DE" sz="3000" b="1" dirty="0"/>
              <a:t> theokratischen Königreichs Israel 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01715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71552"/>
            <a:ext cx="84006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4. </a:t>
            </a:r>
            <a:r>
              <a:rPr lang="de-DE" sz="3000" b="1" dirty="0"/>
              <a:t>Das messianische Königreich (1000-jährige Reich)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1072278" y="2439313"/>
            <a:ext cx="38779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sym typeface="Wingdings" panose="05000000000000000000" pitchFamily="2" charset="2"/>
              </a:rPr>
              <a:t>Zusammenfassung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6E7EDCE-2312-8B5D-C47D-CA3E4205290D}"/>
              </a:ext>
            </a:extLst>
          </p:cNvPr>
          <p:cNvSpPr txBox="1"/>
          <p:nvPr/>
        </p:nvSpPr>
        <p:spPr>
          <a:xfrm>
            <a:off x="1072277" y="3089587"/>
            <a:ext cx="104754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>
                <a:sym typeface="Wingdings" panose="05000000000000000000" pitchFamily="2" charset="2"/>
              </a:rPr>
              <a:t>Die Theokratie-Verwalterschaft des ersten Adam (Weltherrschaft) </a:t>
            </a:r>
          </a:p>
          <a:p>
            <a:r>
              <a:rPr lang="de-CH" sz="3000" dirty="0">
                <a:sym typeface="Wingdings" panose="05000000000000000000" pitchFamily="2" charset="2"/>
              </a:rPr>
              <a:t>Ging durch den Sündenfall unter. Satan, der Feind Gottes</a:t>
            </a:r>
          </a:p>
          <a:p>
            <a:r>
              <a:rPr lang="de-CH" sz="3000" dirty="0">
                <a:sym typeface="Wingdings" panose="05000000000000000000" pitchFamily="2" charset="2"/>
              </a:rPr>
              <a:t>wurde so zum Herrscher dieser Welt. (Gen 1-3)	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671445E-A3CF-9002-95A4-95B3CD3F596F}"/>
              </a:ext>
            </a:extLst>
          </p:cNvPr>
          <p:cNvSpPr txBox="1"/>
          <p:nvPr/>
        </p:nvSpPr>
        <p:spPr>
          <a:xfrm>
            <a:off x="1077328" y="4732761"/>
            <a:ext cx="9483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>
                <a:sym typeface="Wingdings" panose="05000000000000000000" pitchFamily="2" charset="2"/>
              </a:rPr>
              <a:t>Die Theokratie-Verwalterschaft des Königreiches Israel ging </a:t>
            </a:r>
          </a:p>
          <a:p>
            <a:r>
              <a:rPr lang="de-DE" sz="3000" dirty="0">
                <a:sym typeface="Wingdings" panose="05000000000000000000" pitchFamily="2" charset="2"/>
              </a:rPr>
              <a:t>unter und die "Zeiten der Nationen" begannen.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272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194726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043494"/>
            <a:ext cx="5124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4. </a:t>
            </a:r>
            <a:r>
              <a:rPr lang="de-DE" sz="3000" b="1" dirty="0"/>
              <a:t>Das messianische Königreich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1737257"/>
            <a:ext cx="104810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Das 1000-jährige Reich kann nur erklärt werden, wenn wir </a:t>
            </a:r>
          </a:p>
          <a:p>
            <a:r>
              <a:rPr lang="de-DE" sz="2800" dirty="0"/>
              <a:t>heilsgeschichtlich zurück gehen zu Gen 1, d.h. der Schöpfungsordnung </a:t>
            </a:r>
          </a:p>
          <a:p>
            <a:r>
              <a:rPr lang="de-DE" sz="2800" dirty="0"/>
              <a:t>Gottes. Das 1000-jährige Reich wird die ursprünglichen von </a:t>
            </a:r>
          </a:p>
          <a:p>
            <a:r>
              <a:rPr lang="de-DE" sz="2800" dirty="0"/>
              <a:t>Gott eingesetzten Hierarchieverhältnisse wiederherstellen: </a:t>
            </a:r>
          </a:p>
          <a:p>
            <a:r>
              <a:rPr lang="de-DE" sz="2800" dirty="0">
                <a:sym typeface="Wingdings" panose="05000000000000000000" pitchFamily="2" charset="2"/>
              </a:rPr>
              <a:t></a:t>
            </a:r>
            <a:r>
              <a:rPr lang="de-DE" sz="2800" dirty="0"/>
              <a:t> D.h. die Weltherrschaft durch den König Gottes (letzter Adam) </a:t>
            </a:r>
            <a:r>
              <a:rPr lang="de-CH" sz="2800" dirty="0">
                <a:sym typeface="Wingdings" panose="05000000000000000000" pitchFamily="2" charset="2"/>
              </a:rPr>
              <a:t>	</a:t>
            </a:r>
            <a:endParaRPr lang="de-CH" sz="2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6DC6565-25C2-596B-6E0A-E61F44049C20}"/>
              </a:ext>
            </a:extLst>
          </p:cNvPr>
          <p:cNvSpPr txBox="1"/>
          <p:nvPr/>
        </p:nvSpPr>
        <p:spPr>
          <a:xfrm>
            <a:off x="674302" y="4177811"/>
            <a:ext cx="101488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Zudem erfüllt das 1000-jährige Reich sowohl den Bund mit </a:t>
            </a:r>
          </a:p>
          <a:p>
            <a:r>
              <a:rPr lang="de-DE" sz="2800" dirty="0"/>
              <a:t>Abraham (Land), sowie den Bund mit David (Königsherrschaft).</a:t>
            </a:r>
          </a:p>
          <a:p>
            <a:r>
              <a:rPr lang="de-DE" sz="2800" dirty="0"/>
              <a:t>Der Messias Gottes – der König der Juden – wird dem jüdischen Volk</a:t>
            </a:r>
          </a:p>
          <a:p>
            <a:r>
              <a:rPr lang="de-DE" sz="2800" dirty="0">
                <a:sym typeface="Wingdings" panose="05000000000000000000" pitchFamily="2" charset="2"/>
              </a:rPr>
              <a:t>Land, Friede und Sicherheit garantieren. Israel wird für </a:t>
            </a:r>
          </a:p>
          <a:p>
            <a:r>
              <a:rPr lang="de-DE" sz="2800" dirty="0">
                <a:sym typeface="Wingdings" panose="05000000000000000000" pitchFamily="2" charset="2"/>
              </a:rPr>
              <a:t>1000 Jahre zum "Kopf"</a:t>
            </a:r>
            <a:r>
              <a:rPr lang="de-CH" sz="2800" dirty="0">
                <a:sym typeface="Wingdings" panose="05000000000000000000" pitchFamily="2" charset="2"/>
              </a:rPr>
              <a:t> aller irdischen Nationen!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59434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C3544F1-B0BA-EFB1-CD3E-29BFEA3F7501}"/>
              </a:ext>
            </a:extLst>
          </p:cNvPr>
          <p:cNvSpPr txBox="1"/>
          <p:nvPr/>
        </p:nvSpPr>
        <p:spPr>
          <a:xfrm>
            <a:off x="668504" y="1455539"/>
            <a:ext cx="90140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de-CH" sz="3000" dirty="0">
                <a:sym typeface="Wingdings" panose="05000000000000000000" pitchFamily="2" charset="2"/>
              </a:rPr>
              <a:t>Das Reich wird den Juden zur Zeit Jesu angeboten</a:t>
            </a:r>
          </a:p>
          <a:p>
            <a:pPr>
              <a:tabLst>
                <a:tab pos="446088" algn="l"/>
              </a:tabLst>
            </a:pPr>
            <a:r>
              <a:rPr lang="de-CH" sz="3000" dirty="0">
                <a:sym typeface="Wingdings" panose="05000000000000000000" pitchFamily="2" charset="2"/>
              </a:rPr>
              <a:t>	Die Juden waren Eigentümer aber noch keine Besitzer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01587C-444C-273B-A40F-08557DC3E9A4}"/>
              </a:ext>
            </a:extLst>
          </p:cNvPr>
          <p:cNvSpPr txBox="1"/>
          <p:nvPr/>
        </p:nvSpPr>
        <p:spPr>
          <a:xfrm>
            <a:off x="661676" y="2482576"/>
            <a:ext cx="89710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 Das Reich wird von den Juden zur Zeit Jesu verworfen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687E3FC-B58C-66CA-07B0-CAF8F9E0659E}"/>
              </a:ext>
            </a:extLst>
          </p:cNvPr>
          <p:cNvSpPr txBox="1"/>
          <p:nvPr/>
        </p:nvSpPr>
        <p:spPr>
          <a:xfrm>
            <a:off x="668504" y="3025282"/>
            <a:ext cx="1027191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"</a:t>
            </a:r>
            <a:r>
              <a:rPr lang="de-DE" sz="3000" dirty="0">
                <a:sym typeface="Wingdings" panose="05000000000000000000" pitchFamily="2" charset="2"/>
              </a:rPr>
              <a:t>Dann wurde ein Besessener zu ihm gebracht, blind und stumm; </a:t>
            </a:r>
          </a:p>
          <a:p>
            <a:r>
              <a:rPr lang="de-DE" sz="3000" dirty="0">
                <a:sym typeface="Wingdings" panose="05000000000000000000" pitchFamily="2" charset="2"/>
              </a:rPr>
              <a:t>und er heilte ihn, sodass der Stumme redete und sah. Und es </a:t>
            </a:r>
          </a:p>
          <a:p>
            <a:r>
              <a:rPr lang="de-DE" sz="3000" dirty="0">
                <a:sym typeface="Wingdings" panose="05000000000000000000" pitchFamily="2" charset="2"/>
              </a:rPr>
              <a:t>erstaunten die ganzen Volksmengen und sagten: Dieser ist doch </a:t>
            </a:r>
          </a:p>
          <a:p>
            <a:r>
              <a:rPr lang="de-DE" sz="3000" dirty="0">
                <a:sym typeface="Wingdings" panose="05000000000000000000" pitchFamily="2" charset="2"/>
              </a:rPr>
              <a:t>nicht etwa der Sohn Davids? Die Pharisäer aber sagten, als sie </a:t>
            </a:r>
          </a:p>
          <a:p>
            <a:r>
              <a:rPr lang="de-DE" sz="3000" dirty="0">
                <a:sym typeface="Wingdings" panose="05000000000000000000" pitchFamily="2" charset="2"/>
              </a:rPr>
              <a:t>es hörten: Dieser treibt die Dämonen nicht anders aus als </a:t>
            </a:r>
          </a:p>
          <a:p>
            <a:r>
              <a:rPr lang="de-DE" sz="3000" dirty="0">
                <a:sym typeface="Wingdings" panose="05000000000000000000" pitchFamily="2" charset="2"/>
              </a:rPr>
              <a:t>durch den </a:t>
            </a:r>
            <a:r>
              <a:rPr lang="de-DE" sz="3000" dirty="0" err="1">
                <a:sym typeface="Wingdings" panose="05000000000000000000" pitchFamily="2" charset="2"/>
              </a:rPr>
              <a:t>Beelzebul</a:t>
            </a:r>
            <a:r>
              <a:rPr lang="de-DE" sz="3000" dirty="0">
                <a:sym typeface="Wingdings" panose="05000000000000000000" pitchFamily="2" charset="2"/>
              </a:rPr>
              <a:t> [Teufel], den Obersten der </a:t>
            </a:r>
          </a:p>
          <a:p>
            <a:r>
              <a:rPr lang="de-DE" sz="3000" dirty="0">
                <a:sym typeface="Wingdings" panose="05000000000000000000" pitchFamily="2" charset="2"/>
              </a:rPr>
              <a:t>Dämonen.</a:t>
            </a:r>
            <a:r>
              <a:rPr lang="de-CH" sz="3000" dirty="0">
                <a:sym typeface="Wingdings" panose="05000000000000000000" pitchFamily="2" charset="2"/>
              </a:rPr>
              <a:t>" </a:t>
            </a:r>
            <a:r>
              <a:rPr lang="de-CH" sz="3000" b="1" dirty="0">
                <a:sym typeface="Wingdings" panose="05000000000000000000" pitchFamily="2" charset="2"/>
              </a:rPr>
              <a:t>(Mt 12,22-24)</a:t>
            </a:r>
            <a:endParaRPr lang="de-CH" sz="30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5A32749-C770-790E-B56A-3A34FDDA8E91}"/>
              </a:ext>
            </a:extLst>
          </p:cNvPr>
          <p:cNvSpPr txBox="1"/>
          <p:nvPr/>
        </p:nvSpPr>
        <p:spPr>
          <a:xfrm>
            <a:off x="669248" y="194726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7E6C3A-9A40-0CEF-4225-3E583D4911F4}"/>
              </a:ext>
            </a:extLst>
          </p:cNvPr>
          <p:cNvSpPr txBox="1"/>
          <p:nvPr/>
        </p:nvSpPr>
        <p:spPr>
          <a:xfrm>
            <a:off x="671521" y="818139"/>
            <a:ext cx="5124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4. </a:t>
            </a:r>
            <a:r>
              <a:rPr lang="de-DE" sz="3000" b="1" dirty="0"/>
              <a:t>Das messianische Königreich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7634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71552"/>
            <a:ext cx="39268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5. </a:t>
            </a:r>
            <a:r>
              <a:rPr lang="de-DE" sz="3000" b="1" dirty="0"/>
              <a:t>Das Geheimnis-Reich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465315"/>
            <a:ext cx="862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Nun wird Aufgrund der Ablehnung des messianischen </a:t>
            </a:r>
          </a:p>
          <a:p>
            <a:r>
              <a:rPr lang="de-DE" sz="3000"/>
              <a:t>Königreiches </a:t>
            </a:r>
            <a:r>
              <a:rPr lang="de-DE" sz="3000" dirty="0"/>
              <a:t>in Mt 13 ein "neues" Reich, das </a:t>
            </a:r>
          </a:p>
          <a:p>
            <a:r>
              <a:rPr lang="de-DE" sz="3000" dirty="0"/>
              <a:t>"Geheimnis-Reich", offenbart. 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558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AA21DF5-A536-C706-06E7-02C8CA998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77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9916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 grundlegende Reich Gottes Prinzipien für alle Gläubigen</a:t>
            </a:r>
            <a:endParaRPr lang="de-CH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71552"/>
            <a:ext cx="982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1. </a:t>
            </a:r>
            <a:r>
              <a:rPr lang="de-DE" sz="3000" b="1" dirty="0"/>
              <a:t>Anerkenne die Herrschaft des König-Retters Jesus Christus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465315"/>
            <a:ext cx="87647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</a:t>
            </a:r>
            <a:r>
              <a:rPr lang="de-CH" sz="3000" b="1" dirty="0"/>
              <a:t>Trachtet </a:t>
            </a:r>
            <a:r>
              <a:rPr lang="de-CH" sz="3000" dirty="0"/>
              <a:t>aber zuerst nach dem Reich Gottes und nach </a:t>
            </a:r>
          </a:p>
          <a:p>
            <a:r>
              <a:rPr lang="de-CH" sz="3000" dirty="0"/>
              <a:t>seiner Gerechtigkeit! Und dies alles wird euch </a:t>
            </a:r>
          </a:p>
          <a:p>
            <a:r>
              <a:rPr lang="de-CH" sz="3000" dirty="0"/>
              <a:t>hinzugefügt werden." </a:t>
            </a:r>
            <a:r>
              <a:rPr lang="de-CH" sz="3000" b="1" dirty="0"/>
              <a:t>(Mt 6,33)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76650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9916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 grundlegende Reich Gottes Prinzipien für alle Gläubigen</a:t>
            </a:r>
            <a:endParaRPr lang="de-CH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71552"/>
            <a:ext cx="111541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2. </a:t>
            </a:r>
            <a:r>
              <a:rPr lang="de-DE" sz="3000" b="1" dirty="0">
                <a:sym typeface="Wingdings" panose="05000000000000000000" pitchFamily="2" charset="2"/>
              </a:rPr>
              <a:t>H</a:t>
            </a:r>
            <a:r>
              <a:rPr lang="de-DE" sz="3000" b="1" dirty="0"/>
              <a:t>öre, was der Geist den Gemeinden sagt und vermeide Ablehnung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465315"/>
            <a:ext cx="971804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"Ich überführe und züchtige alle, die ich liebe. Sei nun eifrig </a:t>
            </a:r>
          </a:p>
          <a:p>
            <a:r>
              <a:rPr lang="de-CH" sz="3000" dirty="0"/>
              <a:t>und tu Buße! 20 Siehe, ich stehe an der Tür und klopfe an; </a:t>
            </a:r>
          </a:p>
          <a:p>
            <a:r>
              <a:rPr lang="de-CH" sz="3000" dirty="0"/>
              <a:t>wenn jemand meine Stimme hört und die Tür öffnet, zu dem </a:t>
            </a:r>
          </a:p>
          <a:p>
            <a:r>
              <a:rPr lang="de-CH" sz="3000" dirty="0"/>
              <a:t>werde ich hineingehen und mit ihm essen und er mit mir." </a:t>
            </a:r>
          </a:p>
          <a:p>
            <a:r>
              <a:rPr lang="de-CH" sz="3000" b="1" dirty="0"/>
              <a:t>							(Offb 3,19-20)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2230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912403" y="1869363"/>
            <a:ext cx="990380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dirty="0"/>
              <a:t>Mag der Sündenfall der ersten Menschen </a:t>
            </a:r>
          </a:p>
          <a:p>
            <a:pPr algn="ctr"/>
            <a:r>
              <a:rPr lang="de-DE" sz="3600" dirty="0"/>
              <a:t>unvorstellbares Leid ausgelöst haben und die Tragik </a:t>
            </a:r>
          </a:p>
          <a:p>
            <a:pPr algn="ctr"/>
            <a:r>
              <a:rPr lang="de-DE" sz="3600" dirty="0"/>
              <a:t>dessen fürchterlich sein, doch die Sünde der </a:t>
            </a:r>
          </a:p>
          <a:p>
            <a:pPr algn="ctr"/>
            <a:r>
              <a:rPr lang="de-DE" sz="3600" dirty="0"/>
              <a:t>Ablehnung des Königs und Retters Jesus Christus </a:t>
            </a:r>
          </a:p>
          <a:p>
            <a:pPr algn="ctr"/>
            <a:r>
              <a:rPr lang="de-DE" sz="3600" dirty="0"/>
              <a:t>übersteigt alles in unendlichem Masse!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1338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AA21DF5-A536-C706-06E7-02C8CA998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78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717014" y="720674"/>
            <a:ext cx="10337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"Darum ist jeder Schriftgelehrte, der ein Jünger des </a:t>
            </a:r>
          </a:p>
          <a:p>
            <a:r>
              <a:rPr lang="de-CH" sz="3000" b="1" dirty="0"/>
              <a:t>Reichs der Himmel</a:t>
            </a:r>
            <a:r>
              <a:rPr lang="de-CH" sz="3000" dirty="0"/>
              <a:t> geworden ist, gleicht einem Hausherrn, </a:t>
            </a:r>
          </a:p>
          <a:p>
            <a:r>
              <a:rPr lang="de-CH" sz="3000" dirty="0"/>
              <a:t>der aus seinem Schatz Neues und Altes hervorbringt." </a:t>
            </a:r>
            <a:r>
              <a:rPr lang="de-CH" sz="3000" b="1" dirty="0"/>
              <a:t>(Mt 13,52)</a:t>
            </a:r>
            <a:endParaRPr lang="de-CH" sz="30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4C88893-EB69-FFD6-0B56-8431BC63AA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79" y="2553424"/>
            <a:ext cx="5951376" cy="392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47929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Warum Reich der "Himmel"?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80566"/>
            <a:ext cx="73350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Weil die Zielgruppe des Mt aus Juden bestand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374329"/>
            <a:ext cx="84675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Weil ein neuer Name Gottes nach der babylonischen </a:t>
            </a:r>
          </a:p>
          <a:p>
            <a:r>
              <a:rPr lang="de-CH" sz="3000" dirty="0">
                <a:sym typeface="Wingdings" panose="05000000000000000000" pitchFamily="2" charset="2"/>
              </a:rPr>
              <a:t>Wegführung genannt wird: "Gott des Himmels"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80262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2126396"/>
            <a:ext cx="65062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1. Das </a:t>
            </a:r>
            <a:r>
              <a:rPr lang="de-DE" sz="3000" b="1" dirty="0"/>
              <a:t>universelle oder das ewige Reich</a:t>
            </a:r>
            <a:r>
              <a:rPr lang="de-CH" sz="3000" b="1" dirty="0">
                <a:sym typeface="Wingdings" panose="05000000000000000000" pitchFamily="2" charset="2"/>
              </a:rPr>
              <a:t> 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92491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Alles und alle sind Ihm untertan und nichts passiert je </a:t>
            </a:r>
          </a:p>
          <a:p>
            <a:r>
              <a:rPr lang="de-DE" sz="3000" dirty="0"/>
              <a:t>ausserhalb seiner Kontrolle, unabhängig von Zeit und Ort. </a:t>
            </a:r>
          </a:p>
          <a:p>
            <a:r>
              <a:rPr lang="de-DE" sz="3000" dirty="0"/>
              <a:t>Alles ist Seinem Willen für ewig unterstellt. 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70288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2126396"/>
            <a:ext cx="45098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2. Das </a:t>
            </a:r>
            <a:r>
              <a:rPr lang="de-CH" sz="3000" b="1" dirty="0"/>
              <a:t>geistliche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834709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Das geistliche Königreich Gottes </a:t>
            </a:r>
            <a:r>
              <a:rPr lang="de-CH" sz="3000" dirty="0"/>
              <a:t>setzt sich aus allen </a:t>
            </a:r>
          </a:p>
          <a:p>
            <a:r>
              <a:rPr lang="de-CH" sz="3000" dirty="0"/>
              <a:t>Gläubigen zusammen, von Adam an bis zur letzten </a:t>
            </a:r>
          </a:p>
          <a:p>
            <a:r>
              <a:rPr lang="de-CH" sz="3000" dirty="0"/>
              <a:t>erretteten Person am Ende des messianischen </a:t>
            </a:r>
          </a:p>
          <a:p>
            <a:r>
              <a:rPr lang="de-CH" sz="3000" dirty="0"/>
              <a:t>Königreiches. Damit ist Gottes Herrschaft im Herzen </a:t>
            </a:r>
          </a:p>
          <a:p>
            <a:r>
              <a:rPr lang="de-CH" sz="3000" dirty="0"/>
              <a:t>des Gläubigen gemeint. 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401635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453999F8-4EF2-21DB-62F0-4B4C0F763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879" y="2602294"/>
            <a:ext cx="5706292" cy="425240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51907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3. 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6910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a.) Theokratie-Verwaltung im Garten Eden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27456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51907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3. 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6910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a.) Theokratie-Verwaltung im Garten Eden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793FEF-8EDE-8D50-4795-0486C9F337CA}"/>
              </a:ext>
            </a:extLst>
          </p:cNvPr>
          <p:cNvSpPr txBox="1"/>
          <p:nvPr/>
        </p:nvSpPr>
        <p:spPr>
          <a:xfrm>
            <a:off x="1161959" y="2802103"/>
            <a:ext cx="987321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Gott sprach: Lasst uns Menschen machen als unser Bild, </a:t>
            </a:r>
          </a:p>
          <a:p>
            <a:r>
              <a:rPr lang="de-CH" sz="3000" dirty="0"/>
              <a:t>uns ähnlich! Sie sollen</a:t>
            </a:r>
            <a:r>
              <a:rPr lang="de-CH" sz="3000" b="1" dirty="0"/>
              <a:t> herrschen </a:t>
            </a:r>
            <a:r>
              <a:rPr lang="de-CH" sz="3000" dirty="0"/>
              <a:t>über die Fische des Meeres </a:t>
            </a:r>
          </a:p>
          <a:p>
            <a:r>
              <a:rPr lang="de-CH" sz="3000" dirty="0"/>
              <a:t>und über die Vögel des Himmels und über das Vieh und über </a:t>
            </a:r>
          </a:p>
          <a:p>
            <a:r>
              <a:rPr lang="de-CH" sz="3000" dirty="0"/>
              <a:t>die ganze Erde und über alle kriechenden Tiere, die auf der </a:t>
            </a:r>
          </a:p>
          <a:p>
            <a:r>
              <a:rPr lang="de-CH" sz="3000" dirty="0"/>
              <a:t>Erde kriechen! 27 Und Gott schuf den Menschen als sein Bild, </a:t>
            </a:r>
          </a:p>
          <a:p>
            <a:r>
              <a:rPr lang="de-CH" sz="3000" dirty="0"/>
              <a:t>als Bild Gottes schuf er ihn; als Mann und Frau schuf </a:t>
            </a:r>
          </a:p>
          <a:p>
            <a:r>
              <a:rPr lang="de-CH" sz="3000" dirty="0"/>
              <a:t>er sie." </a:t>
            </a:r>
            <a:r>
              <a:rPr lang="de-CH" sz="3000" b="1" dirty="0"/>
              <a:t>(Gen 1,26-27)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7993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51907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3. 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945553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Statt für Gott über die physische Welt zu regieren, wurden </a:t>
            </a:r>
          </a:p>
          <a:p>
            <a:r>
              <a:rPr lang="de-DE" sz="3000" dirty="0"/>
              <a:t>Adam und Eva von der Schöpfung (der Schlange) zur Sünde </a:t>
            </a:r>
          </a:p>
          <a:p>
            <a:r>
              <a:rPr lang="de-DE" sz="3000" dirty="0"/>
              <a:t>und damit zur Rebellion Gott gegenüber verführt (Gen 3). </a:t>
            </a:r>
          </a:p>
          <a:p>
            <a:r>
              <a:rPr lang="de-DE" sz="3000" dirty="0"/>
              <a:t>Durch diesen Sündenfall des Menschen, kam auch das </a:t>
            </a:r>
          </a:p>
          <a:p>
            <a:r>
              <a:rPr lang="de-DE" sz="3000" dirty="0"/>
              <a:t>königliche Amt des "Theokratie-Verwalters" zu einem </a:t>
            </a:r>
          </a:p>
          <a:p>
            <a:r>
              <a:rPr lang="de-DE" sz="3000" dirty="0"/>
              <a:t>abrupten Ende. In der Folge wird der Feind Gottes, der </a:t>
            </a:r>
          </a:p>
          <a:p>
            <a:r>
              <a:rPr lang="de-DE" sz="3000" dirty="0"/>
              <a:t>Satan, zum Herrscher (Fürst) der Welt. 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77105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a 1.) Untergang des theokratischen Königreichs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31201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51907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3. 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942315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Gott hat in Abraham das Volk Israel erwählt hat, damit es </a:t>
            </a:r>
          </a:p>
          <a:p>
            <a:r>
              <a:rPr lang="de-CH" sz="3000" dirty="0"/>
              <a:t>unter Seiner (theokratischen) Herrschaft leben kann </a:t>
            </a:r>
          </a:p>
          <a:p>
            <a:r>
              <a:rPr lang="de-CH" sz="3000" dirty="0"/>
              <a:t>(Gen 12,1-3; 15,1-21). So wurde ca. 400 Jahre später durch </a:t>
            </a:r>
          </a:p>
          <a:p>
            <a:r>
              <a:rPr lang="de-CH" sz="3000" dirty="0"/>
              <a:t>Mose, d.h. durch den mosaischen Bund, den Gott </a:t>
            </a:r>
          </a:p>
          <a:p>
            <a:r>
              <a:rPr lang="de-CH" sz="3000" dirty="0"/>
              <a:t>ausschliesslich dem Volk Israel gab, am Berg Sinai ein </a:t>
            </a:r>
          </a:p>
          <a:p>
            <a:r>
              <a:rPr lang="de-CH" sz="3000" dirty="0"/>
              <a:t>theokratisches Königtum aufgerichtet.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63572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b.) </a:t>
            </a:r>
            <a:r>
              <a:rPr lang="de-DE" sz="3000" b="1" dirty="0"/>
              <a:t>Das theokratische Königreich Israel 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7561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Breitbild</PresentationFormat>
  <Paragraphs>113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Geheimnis Reich</dc:title>
  <dc:creator>Reinhard</dc:creator>
  <cp:keywords>Bibel</cp:keywords>
  <cp:lastModifiedBy>Reinhard Briggeler</cp:lastModifiedBy>
  <cp:revision>192</cp:revision>
  <dcterms:created xsi:type="dcterms:W3CDTF">2018-05-19T05:14:58Z</dcterms:created>
  <dcterms:modified xsi:type="dcterms:W3CDTF">2022-12-10T10:14:10Z</dcterms:modified>
</cp:coreProperties>
</file>