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1" r:id="rId2"/>
    <p:sldId id="828" r:id="rId3"/>
    <p:sldId id="880" r:id="rId4"/>
    <p:sldId id="881" r:id="rId5"/>
    <p:sldId id="882" r:id="rId6"/>
    <p:sldId id="883" r:id="rId7"/>
    <p:sldId id="884" r:id="rId8"/>
    <p:sldId id="885" r:id="rId9"/>
    <p:sldId id="887" r:id="rId10"/>
    <p:sldId id="886" r:id="rId11"/>
    <p:sldId id="888" r:id="rId12"/>
    <p:sldId id="891" r:id="rId13"/>
    <p:sldId id="889" r:id="rId14"/>
    <p:sldId id="848" r:id="rId15"/>
    <p:sldId id="847" r:id="rId16"/>
    <p:sldId id="849" r:id="rId17"/>
    <p:sldId id="850" r:id="rId18"/>
    <p:sldId id="852" r:id="rId19"/>
    <p:sldId id="893" r:id="rId20"/>
    <p:sldId id="892" r:id="rId21"/>
    <p:sldId id="853" r:id="rId22"/>
    <p:sldId id="854" r:id="rId23"/>
    <p:sldId id="855" r:id="rId24"/>
    <p:sldId id="856" r:id="rId25"/>
    <p:sldId id="857" r:id="rId26"/>
    <p:sldId id="894" r:id="rId27"/>
    <p:sldId id="897" r:id="rId28"/>
    <p:sldId id="773" r:id="rId29"/>
    <p:sldId id="879" r:id="rId30"/>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FFFF00"/>
    <a:srgbClr val="FFFF66"/>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2982" autoAdjust="0"/>
  </p:normalViewPr>
  <p:slideViewPr>
    <p:cSldViewPr snapToGrid="0">
      <p:cViewPr varScale="1">
        <p:scale>
          <a:sx n="152" d="100"/>
          <a:sy n="152" d="100"/>
        </p:scale>
        <p:origin x="640" y="108"/>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13.12.2022</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2</a:t>
            </a:fld>
            <a:endParaRPr lang="de-CH"/>
          </a:p>
        </p:txBody>
      </p:sp>
    </p:spTree>
    <p:extLst>
      <p:ext uri="{BB962C8B-B14F-4D97-AF65-F5344CB8AC3E}">
        <p14:creationId xmlns:p14="http://schemas.microsoft.com/office/powerpoint/2010/main" val="254966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11</a:t>
            </a:fld>
            <a:endParaRPr lang="de-CH"/>
          </a:p>
        </p:txBody>
      </p:sp>
    </p:spTree>
    <p:extLst>
      <p:ext uri="{BB962C8B-B14F-4D97-AF65-F5344CB8AC3E}">
        <p14:creationId xmlns:p14="http://schemas.microsoft.com/office/powerpoint/2010/main" val="88699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12</a:t>
            </a:fld>
            <a:endParaRPr lang="de-CH"/>
          </a:p>
        </p:txBody>
      </p:sp>
    </p:spTree>
    <p:extLst>
      <p:ext uri="{BB962C8B-B14F-4D97-AF65-F5344CB8AC3E}">
        <p14:creationId xmlns:p14="http://schemas.microsoft.com/office/powerpoint/2010/main" val="1024799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13</a:t>
            </a:fld>
            <a:endParaRPr lang="de-CH"/>
          </a:p>
        </p:txBody>
      </p:sp>
    </p:spTree>
    <p:extLst>
      <p:ext uri="{BB962C8B-B14F-4D97-AF65-F5344CB8AC3E}">
        <p14:creationId xmlns:p14="http://schemas.microsoft.com/office/powerpoint/2010/main" val="130227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14</a:t>
            </a:fld>
            <a:endParaRPr lang="de-CH"/>
          </a:p>
        </p:txBody>
      </p:sp>
    </p:spTree>
    <p:extLst>
      <p:ext uri="{BB962C8B-B14F-4D97-AF65-F5344CB8AC3E}">
        <p14:creationId xmlns:p14="http://schemas.microsoft.com/office/powerpoint/2010/main" val="196120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15</a:t>
            </a:fld>
            <a:endParaRPr lang="de-CH"/>
          </a:p>
        </p:txBody>
      </p:sp>
    </p:spTree>
    <p:extLst>
      <p:ext uri="{BB962C8B-B14F-4D97-AF65-F5344CB8AC3E}">
        <p14:creationId xmlns:p14="http://schemas.microsoft.com/office/powerpoint/2010/main" val="410204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16</a:t>
            </a:fld>
            <a:endParaRPr lang="de-CH"/>
          </a:p>
        </p:txBody>
      </p:sp>
    </p:spTree>
    <p:extLst>
      <p:ext uri="{BB962C8B-B14F-4D97-AF65-F5344CB8AC3E}">
        <p14:creationId xmlns:p14="http://schemas.microsoft.com/office/powerpoint/2010/main" val="3805150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17</a:t>
            </a:fld>
            <a:endParaRPr lang="de-CH"/>
          </a:p>
        </p:txBody>
      </p:sp>
    </p:spTree>
    <p:extLst>
      <p:ext uri="{BB962C8B-B14F-4D97-AF65-F5344CB8AC3E}">
        <p14:creationId xmlns:p14="http://schemas.microsoft.com/office/powerpoint/2010/main" val="873880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18</a:t>
            </a:fld>
            <a:endParaRPr lang="de-CH"/>
          </a:p>
        </p:txBody>
      </p:sp>
    </p:spTree>
    <p:extLst>
      <p:ext uri="{BB962C8B-B14F-4D97-AF65-F5344CB8AC3E}">
        <p14:creationId xmlns:p14="http://schemas.microsoft.com/office/powerpoint/2010/main" val="244662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19</a:t>
            </a:fld>
            <a:endParaRPr lang="de-CH"/>
          </a:p>
        </p:txBody>
      </p:sp>
    </p:spTree>
    <p:extLst>
      <p:ext uri="{BB962C8B-B14F-4D97-AF65-F5344CB8AC3E}">
        <p14:creationId xmlns:p14="http://schemas.microsoft.com/office/powerpoint/2010/main" val="420325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20</a:t>
            </a:fld>
            <a:endParaRPr lang="de-CH"/>
          </a:p>
        </p:txBody>
      </p:sp>
    </p:spTree>
    <p:extLst>
      <p:ext uri="{BB962C8B-B14F-4D97-AF65-F5344CB8AC3E}">
        <p14:creationId xmlns:p14="http://schemas.microsoft.com/office/powerpoint/2010/main" val="12722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3</a:t>
            </a:fld>
            <a:endParaRPr lang="de-CH"/>
          </a:p>
        </p:txBody>
      </p:sp>
    </p:spTree>
    <p:extLst>
      <p:ext uri="{BB962C8B-B14F-4D97-AF65-F5344CB8AC3E}">
        <p14:creationId xmlns:p14="http://schemas.microsoft.com/office/powerpoint/2010/main" val="2774318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21</a:t>
            </a:fld>
            <a:endParaRPr lang="de-CH"/>
          </a:p>
        </p:txBody>
      </p:sp>
    </p:spTree>
    <p:extLst>
      <p:ext uri="{BB962C8B-B14F-4D97-AF65-F5344CB8AC3E}">
        <p14:creationId xmlns:p14="http://schemas.microsoft.com/office/powerpoint/2010/main" val="2430669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22</a:t>
            </a:fld>
            <a:endParaRPr lang="de-CH"/>
          </a:p>
        </p:txBody>
      </p:sp>
    </p:spTree>
    <p:extLst>
      <p:ext uri="{BB962C8B-B14F-4D97-AF65-F5344CB8AC3E}">
        <p14:creationId xmlns:p14="http://schemas.microsoft.com/office/powerpoint/2010/main" val="337977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23</a:t>
            </a:fld>
            <a:endParaRPr lang="de-CH"/>
          </a:p>
        </p:txBody>
      </p:sp>
    </p:spTree>
    <p:extLst>
      <p:ext uri="{BB962C8B-B14F-4D97-AF65-F5344CB8AC3E}">
        <p14:creationId xmlns:p14="http://schemas.microsoft.com/office/powerpoint/2010/main" val="1495855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24</a:t>
            </a:fld>
            <a:endParaRPr lang="de-CH"/>
          </a:p>
        </p:txBody>
      </p:sp>
    </p:spTree>
    <p:extLst>
      <p:ext uri="{BB962C8B-B14F-4D97-AF65-F5344CB8AC3E}">
        <p14:creationId xmlns:p14="http://schemas.microsoft.com/office/powerpoint/2010/main" val="1991922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25</a:t>
            </a:fld>
            <a:endParaRPr lang="de-CH"/>
          </a:p>
        </p:txBody>
      </p:sp>
    </p:spTree>
    <p:extLst>
      <p:ext uri="{BB962C8B-B14F-4D97-AF65-F5344CB8AC3E}">
        <p14:creationId xmlns:p14="http://schemas.microsoft.com/office/powerpoint/2010/main" val="51330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26</a:t>
            </a:fld>
            <a:endParaRPr lang="de-CH"/>
          </a:p>
        </p:txBody>
      </p:sp>
    </p:spTree>
    <p:extLst>
      <p:ext uri="{BB962C8B-B14F-4D97-AF65-F5344CB8AC3E}">
        <p14:creationId xmlns:p14="http://schemas.microsoft.com/office/powerpoint/2010/main" val="713251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27</a:t>
            </a:fld>
            <a:endParaRPr lang="de-CH"/>
          </a:p>
        </p:txBody>
      </p:sp>
    </p:spTree>
    <p:extLst>
      <p:ext uri="{BB962C8B-B14F-4D97-AF65-F5344CB8AC3E}">
        <p14:creationId xmlns:p14="http://schemas.microsoft.com/office/powerpoint/2010/main" val="298998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4</a:t>
            </a:fld>
            <a:endParaRPr lang="de-CH"/>
          </a:p>
        </p:txBody>
      </p:sp>
    </p:spTree>
    <p:extLst>
      <p:ext uri="{BB962C8B-B14F-4D97-AF65-F5344CB8AC3E}">
        <p14:creationId xmlns:p14="http://schemas.microsoft.com/office/powerpoint/2010/main" val="342646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5</a:t>
            </a:fld>
            <a:endParaRPr lang="de-CH"/>
          </a:p>
        </p:txBody>
      </p:sp>
    </p:spTree>
    <p:extLst>
      <p:ext uri="{BB962C8B-B14F-4D97-AF65-F5344CB8AC3E}">
        <p14:creationId xmlns:p14="http://schemas.microsoft.com/office/powerpoint/2010/main" val="253828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6</a:t>
            </a:fld>
            <a:endParaRPr lang="de-CH"/>
          </a:p>
        </p:txBody>
      </p:sp>
    </p:spTree>
    <p:extLst>
      <p:ext uri="{BB962C8B-B14F-4D97-AF65-F5344CB8AC3E}">
        <p14:creationId xmlns:p14="http://schemas.microsoft.com/office/powerpoint/2010/main" val="215362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7</a:t>
            </a:fld>
            <a:endParaRPr lang="de-CH"/>
          </a:p>
        </p:txBody>
      </p:sp>
    </p:spTree>
    <p:extLst>
      <p:ext uri="{BB962C8B-B14F-4D97-AF65-F5344CB8AC3E}">
        <p14:creationId xmlns:p14="http://schemas.microsoft.com/office/powerpoint/2010/main" val="287817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8</a:t>
            </a:fld>
            <a:endParaRPr lang="de-CH"/>
          </a:p>
        </p:txBody>
      </p:sp>
    </p:spTree>
    <p:extLst>
      <p:ext uri="{BB962C8B-B14F-4D97-AF65-F5344CB8AC3E}">
        <p14:creationId xmlns:p14="http://schemas.microsoft.com/office/powerpoint/2010/main" val="173510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9</a:t>
            </a:fld>
            <a:endParaRPr lang="de-CH"/>
          </a:p>
        </p:txBody>
      </p:sp>
    </p:spTree>
    <p:extLst>
      <p:ext uri="{BB962C8B-B14F-4D97-AF65-F5344CB8AC3E}">
        <p14:creationId xmlns:p14="http://schemas.microsoft.com/office/powerpoint/2010/main" val="302571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7763BA49-E773-46FE-919B-F9DB7C9E4EB7}" type="slidenum">
              <a:rPr lang="de-CH" smtClean="0"/>
              <a:t>10</a:t>
            </a:fld>
            <a:endParaRPr lang="de-CH"/>
          </a:p>
        </p:txBody>
      </p:sp>
    </p:spTree>
    <p:extLst>
      <p:ext uri="{BB962C8B-B14F-4D97-AF65-F5344CB8AC3E}">
        <p14:creationId xmlns:p14="http://schemas.microsoft.com/office/powerpoint/2010/main" val="111569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13.12.2022</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13.12.2022</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13.12.2022</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579792C-9EEF-56D6-83F9-D0BA2C5B9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spricht in Gleichnissen</a:t>
            </a:r>
          </a:p>
        </p:txBody>
      </p:sp>
      <p:graphicFrame>
        <p:nvGraphicFramePr>
          <p:cNvPr id="2" name="Tabelle 6">
            <a:extLst>
              <a:ext uri="{FF2B5EF4-FFF2-40B4-BE49-F238E27FC236}">
                <a16:creationId xmlns:a16="http://schemas.microsoft.com/office/drawing/2014/main" id="{7B9DF4B5-49EB-1270-5E37-8D37D42C520C}"/>
              </a:ext>
            </a:extLst>
          </p:cNvPr>
          <p:cNvGraphicFramePr>
            <a:graphicFrameLocks noGrp="1"/>
          </p:cNvGraphicFramePr>
          <p:nvPr>
            <p:extLst>
              <p:ext uri="{D42A27DB-BD31-4B8C-83A1-F6EECF244321}">
                <p14:modId xmlns:p14="http://schemas.microsoft.com/office/powerpoint/2010/main" val="3812195480"/>
              </p:ext>
            </p:extLst>
          </p:nvPr>
        </p:nvGraphicFramePr>
        <p:xfrm>
          <a:off x="280330" y="1182256"/>
          <a:ext cx="5042485" cy="5486400"/>
        </p:xfrm>
        <a:graphic>
          <a:graphicData uri="http://schemas.openxmlformats.org/drawingml/2006/table">
            <a:tbl>
              <a:tblPr firstRow="1" bandRow="1">
                <a:tableStyleId>{5C22544A-7EE6-4342-B048-85BDC9FD1C3A}</a:tableStyleId>
              </a:tblPr>
              <a:tblGrid>
                <a:gridCol w="2163064">
                  <a:extLst>
                    <a:ext uri="{9D8B030D-6E8A-4147-A177-3AD203B41FA5}">
                      <a16:colId xmlns:a16="http://schemas.microsoft.com/office/drawing/2014/main" val="3702885069"/>
                    </a:ext>
                  </a:extLst>
                </a:gridCol>
                <a:gridCol w="2879421">
                  <a:extLst>
                    <a:ext uri="{9D8B030D-6E8A-4147-A177-3AD203B41FA5}">
                      <a16:colId xmlns:a16="http://schemas.microsoft.com/office/drawing/2014/main" val="3466081996"/>
                    </a:ext>
                  </a:extLst>
                </a:gridCol>
              </a:tblGrid>
              <a:tr h="486637">
                <a:tc>
                  <a:txBody>
                    <a:bodyPr/>
                    <a:lstStyle/>
                    <a:p>
                      <a:pPr algn="ctr"/>
                      <a:r>
                        <a:rPr lang="de-CH" sz="2600" b="1" dirty="0"/>
                        <a:t>Ort der Rede</a:t>
                      </a:r>
                    </a:p>
                  </a:txBody>
                  <a:tcPr/>
                </a:tc>
                <a:tc>
                  <a:txBody>
                    <a:bodyPr/>
                    <a:lstStyle/>
                    <a:p>
                      <a:pPr algn="ctr"/>
                      <a:r>
                        <a:rPr lang="de-CH" sz="2600" dirty="0"/>
                        <a:t>Gleichnis</a:t>
                      </a:r>
                    </a:p>
                  </a:txBody>
                  <a:tcPr/>
                </a:tc>
                <a:extLst>
                  <a:ext uri="{0D108BD9-81ED-4DB2-BD59-A6C34878D82A}">
                    <a16:rowId xmlns:a16="http://schemas.microsoft.com/office/drawing/2014/main" val="171235688"/>
                  </a:ext>
                </a:extLst>
              </a:tr>
              <a:tr h="486637">
                <a:tc rowSpan="4">
                  <a:txBody>
                    <a:bodyPr/>
                    <a:lstStyle/>
                    <a:p>
                      <a:pPr algn="ctr"/>
                      <a:endParaRPr lang="de-CH" sz="2600" dirty="0"/>
                    </a:p>
                    <a:p>
                      <a:pPr algn="ctr"/>
                      <a:endParaRPr lang="de-CH" sz="2600" dirty="0"/>
                    </a:p>
                    <a:p>
                      <a:pPr algn="ctr"/>
                      <a:endParaRPr lang="de-CH" sz="2600" dirty="0"/>
                    </a:p>
                    <a:p>
                      <a:pPr algn="ctr"/>
                      <a:endParaRPr lang="de-CH" sz="2600" dirty="0"/>
                    </a:p>
                    <a:p>
                      <a:pPr algn="ctr"/>
                      <a:r>
                        <a:rPr lang="de-CH" sz="2600" dirty="0"/>
                        <a:t>Am See</a:t>
                      </a:r>
                    </a:p>
                  </a:txBody>
                  <a:tcPr/>
                </a:tc>
                <a:tc>
                  <a:txBody>
                    <a:bodyPr/>
                    <a:lstStyle/>
                    <a:p>
                      <a:pPr algn="ctr"/>
                      <a:r>
                        <a:rPr lang="de-CH" sz="2600" dirty="0"/>
                        <a:t>Sämann</a:t>
                      </a:r>
                    </a:p>
                    <a:p>
                      <a:pPr algn="ctr"/>
                      <a:endParaRPr lang="de-CH" sz="2600" dirty="0"/>
                    </a:p>
                  </a:txBody>
                  <a:tcPr/>
                </a:tc>
                <a:extLst>
                  <a:ext uri="{0D108BD9-81ED-4DB2-BD59-A6C34878D82A}">
                    <a16:rowId xmlns:a16="http://schemas.microsoft.com/office/drawing/2014/main" val="2458689164"/>
                  </a:ext>
                </a:extLst>
              </a:tr>
              <a:tr h="486637">
                <a:tc vMerge="1">
                  <a:txBody>
                    <a:bodyPr/>
                    <a:lstStyle/>
                    <a:p>
                      <a:pPr algn="ctr"/>
                      <a:r>
                        <a:rPr lang="de-CH" sz="2600" dirty="0"/>
                        <a:t>V. 24-30.36-43</a:t>
                      </a:r>
                    </a:p>
                  </a:txBody>
                  <a:tcPr/>
                </a:tc>
                <a:tc>
                  <a:txBody>
                    <a:bodyPr/>
                    <a:lstStyle/>
                    <a:p>
                      <a:pPr algn="ctr"/>
                      <a:r>
                        <a:rPr lang="de-CH" sz="2600" dirty="0"/>
                        <a:t>Unkraut und Weizen</a:t>
                      </a:r>
                    </a:p>
                  </a:txBody>
                  <a:tcPr/>
                </a:tc>
                <a:extLst>
                  <a:ext uri="{0D108BD9-81ED-4DB2-BD59-A6C34878D82A}">
                    <a16:rowId xmlns:a16="http://schemas.microsoft.com/office/drawing/2014/main" val="3553611060"/>
                  </a:ext>
                </a:extLst>
              </a:tr>
              <a:tr h="486637">
                <a:tc vMerge="1">
                  <a:txBody>
                    <a:bodyPr/>
                    <a:lstStyle/>
                    <a:p>
                      <a:pPr algn="ctr"/>
                      <a:r>
                        <a:rPr lang="de-CH" sz="2600" dirty="0"/>
                        <a:t>V. 31-32</a:t>
                      </a:r>
                    </a:p>
                  </a:txBody>
                  <a:tcPr/>
                </a:tc>
                <a:tc>
                  <a:txBody>
                    <a:bodyPr/>
                    <a:lstStyle/>
                    <a:p>
                      <a:pPr algn="ctr"/>
                      <a:r>
                        <a:rPr lang="de-CH" sz="2600" dirty="0"/>
                        <a:t>Senfkorn</a:t>
                      </a:r>
                    </a:p>
                    <a:p>
                      <a:pPr algn="ctr"/>
                      <a:endParaRPr lang="de-CH" sz="2600" dirty="0"/>
                    </a:p>
                  </a:txBody>
                  <a:tcPr/>
                </a:tc>
                <a:extLst>
                  <a:ext uri="{0D108BD9-81ED-4DB2-BD59-A6C34878D82A}">
                    <a16:rowId xmlns:a16="http://schemas.microsoft.com/office/drawing/2014/main" val="2560313033"/>
                  </a:ext>
                </a:extLst>
              </a:tr>
              <a:tr h="486637">
                <a:tc vMerge="1">
                  <a:txBody>
                    <a:bodyPr/>
                    <a:lstStyle/>
                    <a:p>
                      <a:pPr algn="ctr"/>
                      <a:r>
                        <a:rPr lang="de-CH" sz="2600" dirty="0"/>
                        <a:t>V. 33-35</a:t>
                      </a:r>
                    </a:p>
                  </a:txBody>
                  <a:tcPr/>
                </a:tc>
                <a:tc>
                  <a:txBody>
                    <a:bodyPr/>
                    <a:lstStyle/>
                    <a:p>
                      <a:pPr algn="ctr"/>
                      <a:r>
                        <a:rPr lang="de-CH" sz="2600" dirty="0"/>
                        <a:t>Sauerteig</a:t>
                      </a:r>
                    </a:p>
                    <a:p>
                      <a:pPr algn="ctr"/>
                      <a:endParaRPr lang="de-CH" sz="2600" dirty="0"/>
                    </a:p>
                  </a:txBody>
                  <a:tcPr/>
                </a:tc>
                <a:extLst>
                  <a:ext uri="{0D108BD9-81ED-4DB2-BD59-A6C34878D82A}">
                    <a16:rowId xmlns:a16="http://schemas.microsoft.com/office/drawing/2014/main" val="3268152797"/>
                  </a:ext>
                </a:extLst>
              </a:tr>
              <a:tr h="486637">
                <a:tc rowSpan="3">
                  <a:txBody>
                    <a:bodyPr/>
                    <a:lstStyle/>
                    <a:p>
                      <a:pPr algn="ctr"/>
                      <a:endParaRPr lang="de-CH" sz="2600" dirty="0"/>
                    </a:p>
                    <a:p>
                      <a:pPr marL="0" algn="ctr" defTabSz="914400" rtl="0" eaLnBrk="1" latinLnBrk="0" hangingPunct="1"/>
                      <a:r>
                        <a:rPr lang="de-CH" sz="2600" kern="1200" dirty="0">
                          <a:solidFill>
                            <a:schemeClr val="dk1"/>
                          </a:solidFill>
                          <a:latin typeface="+mn-lt"/>
                          <a:ea typeface="+mn-ea"/>
                          <a:cs typeface="+mn-cs"/>
                        </a:rPr>
                        <a:t>Im Haus</a:t>
                      </a:r>
                    </a:p>
                  </a:txBody>
                  <a:tcPr>
                    <a:solidFill>
                      <a:srgbClr val="E9EBF5"/>
                    </a:solidFill>
                  </a:tcPr>
                </a:tc>
                <a:tc>
                  <a:txBody>
                    <a:bodyPr/>
                    <a:lstStyle/>
                    <a:p>
                      <a:pPr algn="ctr"/>
                      <a:r>
                        <a:rPr lang="de-CH" sz="2600" dirty="0"/>
                        <a:t>Verborgener Schatz</a:t>
                      </a:r>
                    </a:p>
                  </a:txBody>
                  <a:tcPr/>
                </a:tc>
                <a:extLst>
                  <a:ext uri="{0D108BD9-81ED-4DB2-BD59-A6C34878D82A}">
                    <a16:rowId xmlns:a16="http://schemas.microsoft.com/office/drawing/2014/main" val="3437091232"/>
                  </a:ext>
                </a:extLst>
              </a:tr>
              <a:tr h="486637">
                <a:tc vMerge="1">
                  <a:txBody>
                    <a:bodyPr/>
                    <a:lstStyle/>
                    <a:p>
                      <a:pPr algn="ctr"/>
                      <a:r>
                        <a:rPr lang="de-CH" sz="2600" dirty="0"/>
                        <a:t>V. 45-46</a:t>
                      </a:r>
                    </a:p>
                  </a:txBody>
                  <a:tcPr/>
                </a:tc>
                <a:tc>
                  <a:txBody>
                    <a:bodyPr/>
                    <a:lstStyle/>
                    <a:p>
                      <a:pPr algn="ctr"/>
                      <a:r>
                        <a:rPr lang="de-CH" sz="2600" dirty="0"/>
                        <a:t>Perle</a:t>
                      </a:r>
                    </a:p>
                  </a:txBody>
                  <a:tcPr/>
                </a:tc>
                <a:extLst>
                  <a:ext uri="{0D108BD9-81ED-4DB2-BD59-A6C34878D82A}">
                    <a16:rowId xmlns:a16="http://schemas.microsoft.com/office/drawing/2014/main" val="2694078528"/>
                  </a:ext>
                </a:extLst>
              </a:tr>
              <a:tr h="486637">
                <a:tc vMerge="1">
                  <a:txBody>
                    <a:bodyPr/>
                    <a:lstStyle/>
                    <a:p>
                      <a:pPr algn="ctr"/>
                      <a:r>
                        <a:rPr lang="de-CH" sz="2600" dirty="0"/>
                        <a:t>V. 47-50</a:t>
                      </a:r>
                    </a:p>
                  </a:txBody>
                  <a:tcPr/>
                </a:tc>
                <a:tc>
                  <a:txBody>
                    <a:bodyPr/>
                    <a:lstStyle/>
                    <a:p>
                      <a:pPr algn="ctr"/>
                      <a:r>
                        <a:rPr lang="de-CH" sz="2600" dirty="0"/>
                        <a:t>Fischnetz</a:t>
                      </a:r>
                    </a:p>
                  </a:txBody>
                  <a:tcPr/>
                </a:tc>
                <a:extLst>
                  <a:ext uri="{0D108BD9-81ED-4DB2-BD59-A6C34878D82A}">
                    <a16:rowId xmlns:a16="http://schemas.microsoft.com/office/drawing/2014/main" val="1277933745"/>
                  </a:ext>
                </a:extLst>
              </a:tr>
            </a:tbl>
          </a:graphicData>
        </a:graphic>
      </p:graphicFrame>
    </p:spTree>
    <p:extLst>
      <p:ext uri="{BB962C8B-B14F-4D97-AF65-F5344CB8AC3E}">
        <p14:creationId xmlns:p14="http://schemas.microsoft.com/office/powerpoint/2010/main" val="40580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spricht in Gleichnissen</a:t>
            </a:r>
          </a:p>
        </p:txBody>
      </p:sp>
      <p:graphicFrame>
        <p:nvGraphicFramePr>
          <p:cNvPr id="5" name="Tabelle 6">
            <a:extLst>
              <a:ext uri="{FF2B5EF4-FFF2-40B4-BE49-F238E27FC236}">
                <a16:creationId xmlns:a16="http://schemas.microsoft.com/office/drawing/2014/main" id="{7A5FA9DA-44D0-BFF7-F8F0-A43EDBC0694E}"/>
              </a:ext>
            </a:extLst>
          </p:cNvPr>
          <p:cNvGraphicFramePr>
            <a:graphicFrameLocks noGrp="1"/>
          </p:cNvGraphicFramePr>
          <p:nvPr>
            <p:extLst>
              <p:ext uri="{D42A27DB-BD31-4B8C-83A1-F6EECF244321}">
                <p14:modId xmlns:p14="http://schemas.microsoft.com/office/powerpoint/2010/main" val="4178537723"/>
              </p:ext>
            </p:extLst>
          </p:nvPr>
        </p:nvGraphicFramePr>
        <p:xfrm>
          <a:off x="280330" y="1182256"/>
          <a:ext cx="5042485" cy="5486400"/>
        </p:xfrm>
        <a:graphic>
          <a:graphicData uri="http://schemas.openxmlformats.org/drawingml/2006/table">
            <a:tbl>
              <a:tblPr firstRow="1" bandRow="1">
                <a:tableStyleId>{5C22544A-7EE6-4342-B048-85BDC9FD1C3A}</a:tableStyleId>
              </a:tblPr>
              <a:tblGrid>
                <a:gridCol w="2163064">
                  <a:extLst>
                    <a:ext uri="{9D8B030D-6E8A-4147-A177-3AD203B41FA5}">
                      <a16:colId xmlns:a16="http://schemas.microsoft.com/office/drawing/2014/main" val="3702885069"/>
                    </a:ext>
                  </a:extLst>
                </a:gridCol>
                <a:gridCol w="2879421">
                  <a:extLst>
                    <a:ext uri="{9D8B030D-6E8A-4147-A177-3AD203B41FA5}">
                      <a16:colId xmlns:a16="http://schemas.microsoft.com/office/drawing/2014/main" val="3466081996"/>
                    </a:ext>
                  </a:extLst>
                </a:gridCol>
              </a:tblGrid>
              <a:tr h="486637">
                <a:tc>
                  <a:txBody>
                    <a:bodyPr/>
                    <a:lstStyle/>
                    <a:p>
                      <a:pPr algn="ctr"/>
                      <a:r>
                        <a:rPr lang="de-CH" sz="2600" b="1" dirty="0"/>
                        <a:t>Ort der Rede</a:t>
                      </a:r>
                    </a:p>
                  </a:txBody>
                  <a:tcPr/>
                </a:tc>
                <a:tc>
                  <a:txBody>
                    <a:bodyPr/>
                    <a:lstStyle/>
                    <a:p>
                      <a:pPr algn="ctr"/>
                      <a:r>
                        <a:rPr lang="de-CH" sz="2600" dirty="0"/>
                        <a:t>Gleichnis</a:t>
                      </a:r>
                    </a:p>
                  </a:txBody>
                  <a:tcPr/>
                </a:tc>
                <a:extLst>
                  <a:ext uri="{0D108BD9-81ED-4DB2-BD59-A6C34878D82A}">
                    <a16:rowId xmlns:a16="http://schemas.microsoft.com/office/drawing/2014/main" val="171235688"/>
                  </a:ext>
                </a:extLst>
              </a:tr>
              <a:tr h="486637">
                <a:tc rowSpan="4">
                  <a:txBody>
                    <a:bodyPr/>
                    <a:lstStyle/>
                    <a:p>
                      <a:pPr algn="ctr"/>
                      <a:endParaRPr lang="de-CH" sz="2600" dirty="0"/>
                    </a:p>
                    <a:p>
                      <a:pPr algn="ctr"/>
                      <a:endParaRPr lang="de-CH" sz="2600" dirty="0"/>
                    </a:p>
                    <a:p>
                      <a:pPr algn="ctr"/>
                      <a:endParaRPr lang="de-CH" sz="2600" dirty="0"/>
                    </a:p>
                    <a:p>
                      <a:pPr algn="ctr"/>
                      <a:endParaRPr lang="de-CH" sz="2600" dirty="0"/>
                    </a:p>
                    <a:p>
                      <a:pPr algn="ctr"/>
                      <a:r>
                        <a:rPr lang="de-CH" sz="2600" dirty="0"/>
                        <a:t>Am See</a:t>
                      </a:r>
                    </a:p>
                  </a:txBody>
                  <a:tcPr/>
                </a:tc>
                <a:tc>
                  <a:txBody>
                    <a:bodyPr/>
                    <a:lstStyle/>
                    <a:p>
                      <a:pPr algn="ctr"/>
                      <a:r>
                        <a:rPr lang="de-CH" sz="2600" dirty="0"/>
                        <a:t>Sämann</a:t>
                      </a:r>
                    </a:p>
                    <a:p>
                      <a:pPr algn="ctr"/>
                      <a:endParaRPr lang="de-CH" sz="2600" dirty="0"/>
                    </a:p>
                  </a:txBody>
                  <a:tcPr/>
                </a:tc>
                <a:extLst>
                  <a:ext uri="{0D108BD9-81ED-4DB2-BD59-A6C34878D82A}">
                    <a16:rowId xmlns:a16="http://schemas.microsoft.com/office/drawing/2014/main" val="2458689164"/>
                  </a:ext>
                </a:extLst>
              </a:tr>
              <a:tr h="486637">
                <a:tc vMerge="1">
                  <a:txBody>
                    <a:bodyPr/>
                    <a:lstStyle/>
                    <a:p>
                      <a:pPr algn="ctr"/>
                      <a:r>
                        <a:rPr lang="de-CH" sz="2600" dirty="0"/>
                        <a:t>V. 24-30.36-43</a:t>
                      </a:r>
                    </a:p>
                  </a:txBody>
                  <a:tcPr/>
                </a:tc>
                <a:tc>
                  <a:txBody>
                    <a:bodyPr/>
                    <a:lstStyle/>
                    <a:p>
                      <a:pPr algn="ctr"/>
                      <a:r>
                        <a:rPr lang="de-CH" sz="2600" dirty="0"/>
                        <a:t>Unkraut und Weizen</a:t>
                      </a:r>
                    </a:p>
                  </a:txBody>
                  <a:tcPr/>
                </a:tc>
                <a:extLst>
                  <a:ext uri="{0D108BD9-81ED-4DB2-BD59-A6C34878D82A}">
                    <a16:rowId xmlns:a16="http://schemas.microsoft.com/office/drawing/2014/main" val="3553611060"/>
                  </a:ext>
                </a:extLst>
              </a:tr>
              <a:tr h="486637">
                <a:tc vMerge="1">
                  <a:txBody>
                    <a:bodyPr/>
                    <a:lstStyle/>
                    <a:p>
                      <a:pPr algn="ctr"/>
                      <a:r>
                        <a:rPr lang="de-CH" sz="2600" dirty="0"/>
                        <a:t>V. 31-32</a:t>
                      </a:r>
                    </a:p>
                  </a:txBody>
                  <a:tcPr/>
                </a:tc>
                <a:tc>
                  <a:txBody>
                    <a:bodyPr/>
                    <a:lstStyle/>
                    <a:p>
                      <a:pPr algn="ctr"/>
                      <a:r>
                        <a:rPr lang="de-CH" sz="2600" dirty="0"/>
                        <a:t>Senfkorn</a:t>
                      </a:r>
                    </a:p>
                    <a:p>
                      <a:pPr algn="ctr"/>
                      <a:endParaRPr lang="de-CH" sz="2600" dirty="0"/>
                    </a:p>
                  </a:txBody>
                  <a:tcPr/>
                </a:tc>
                <a:extLst>
                  <a:ext uri="{0D108BD9-81ED-4DB2-BD59-A6C34878D82A}">
                    <a16:rowId xmlns:a16="http://schemas.microsoft.com/office/drawing/2014/main" val="2560313033"/>
                  </a:ext>
                </a:extLst>
              </a:tr>
              <a:tr h="486637">
                <a:tc vMerge="1">
                  <a:txBody>
                    <a:bodyPr/>
                    <a:lstStyle/>
                    <a:p>
                      <a:pPr algn="ctr"/>
                      <a:r>
                        <a:rPr lang="de-CH" sz="2600" dirty="0"/>
                        <a:t>V. 33-35</a:t>
                      </a:r>
                    </a:p>
                  </a:txBody>
                  <a:tcPr/>
                </a:tc>
                <a:tc>
                  <a:txBody>
                    <a:bodyPr/>
                    <a:lstStyle/>
                    <a:p>
                      <a:pPr algn="ctr"/>
                      <a:r>
                        <a:rPr lang="de-CH" sz="2600" dirty="0"/>
                        <a:t>Sauerteig</a:t>
                      </a:r>
                    </a:p>
                    <a:p>
                      <a:pPr algn="ctr"/>
                      <a:endParaRPr lang="de-CH" sz="2600" dirty="0"/>
                    </a:p>
                  </a:txBody>
                  <a:tcPr/>
                </a:tc>
                <a:extLst>
                  <a:ext uri="{0D108BD9-81ED-4DB2-BD59-A6C34878D82A}">
                    <a16:rowId xmlns:a16="http://schemas.microsoft.com/office/drawing/2014/main" val="3268152797"/>
                  </a:ext>
                </a:extLst>
              </a:tr>
              <a:tr h="486637">
                <a:tc rowSpan="3">
                  <a:txBody>
                    <a:bodyPr/>
                    <a:lstStyle/>
                    <a:p>
                      <a:pPr algn="ctr"/>
                      <a:endParaRPr lang="de-CH" sz="2600" dirty="0"/>
                    </a:p>
                    <a:p>
                      <a:pPr marL="0" algn="ctr" defTabSz="914400" rtl="0" eaLnBrk="1" latinLnBrk="0" hangingPunct="1"/>
                      <a:r>
                        <a:rPr lang="de-CH" sz="2600" kern="1200" dirty="0">
                          <a:solidFill>
                            <a:schemeClr val="dk1"/>
                          </a:solidFill>
                          <a:latin typeface="+mn-lt"/>
                          <a:ea typeface="+mn-ea"/>
                          <a:cs typeface="+mn-cs"/>
                        </a:rPr>
                        <a:t>Im Haus</a:t>
                      </a:r>
                    </a:p>
                  </a:txBody>
                  <a:tcPr>
                    <a:solidFill>
                      <a:srgbClr val="E9EBF5"/>
                    </a:solidFill>
                  </a:tcPr>
                </a:tc>
                <a:tc>
                  <a:txBody>
                    <a:bodyPr/>
                    <a:lstStyle/>
                    <a:p>
                      <a:pPr algn="ctr"/>
                      <a:r>
                        <a:rPr lang="de-CH" sz="2600" dirty="0"/>
                        <a:t>Verborgener Schatz</a:t>
                      </a:r>
                    </a:p>
                  </a:txBody>
                  <a:tcPr/>
                </a:tc>
                <a:extLst>
                  <a:ext uri="{0D108BD9-81ED-4DB2-BD59-A6C34878D82A}">
                    <a16:rowId xmlns:a16="http://schemas.microsoft.com/office/drawing/2014/main" val="3437091232"/>
                  </a:ext>
                </a:extLst>
              </a:tr>
              <a:tr h="486637">
                <a:tc vMerge="1">
                  <a:txBody>
                    <a:bodyPr/>
                    <a:lstStyle/>
                    <a:p>
                      <a:pPr algn="ctr"/>
                      <a:r>
                        <a:rPr lang="de-CH" sz="2600" dirty="0"/>
                        <a:t>V. 45-46</a:t>
                      </a:r>
                    </a:p>
                  </a:txBody>
                  <a:tcPr/>
                </a:tc>
                <a:tc>
                  <a:txBody>
                    <a:bodyPr/>
                    <a:lstStyle/>
                    <a:p>
                      <a:pPr algn="ctr"/>
                      <a:r>
                        <a:rPr lang="de-CH" sz="2600" dirty="0"/>
                        <a:t>Perle</a:t>
                      </a:r>
                    </a:p>
                  </a:txBody>
                  <a:tcPr/>
                </a:tc>
                <a:extLst>
                  <a:ext uri="{0D108BD9-81ED-4DB2-BD59-A6C34878D82A}">
                    <a16:rowId xmlns:a16="http://schemas.microsoft.com/office/drawing/2014/main" val="2694078528"/>
                  </a:ext>
                </a:extLst>
              </a:tr>
              <a:tr h="486637">
                <a:tc vMerge="1">
                  <a:txBody>
                    <a:bodyPr/>
                    <a:lstStyle/>
                    <a:p>
                      <a:pPr algn="ctr"/>
                      <a:r>
                        <a:rPr lang="de-CH" sz="2600" dirty="0"/>
                        <a:t>V. 47-50</a:t>
                      </a:r>
                    </a:p>
                  </a:txBody>
                  <a:tcPr/>
                </a:tc>
                <a:tc>
                  <a:txBody>
                    <a:bodyPr/>
                    <a:lstStyle/>
                    <a:p>
                      <a:pPr algn="ctr"/>
                      <a:r>
                        <a:rPr lang="de-CH" sz="2600" dirty="0"/>
                        <a:t>Fischnetz</a:t>
                      </a:r>
                    </a:p>
                  </a:txBody>
                  <a:tcPr/>
                </a:tc>
                <a:extLst>
                  <a:ext uri="{0D108BD9-81ED-4DB2-BD59-A6C34878D82A}">
                    <a16:rowId xmlns:a16="http://schemas.microsoft.com/office/drawing/2014/main" val="1277933745"/>
                  </a:ext>
                </a:extLst>
              </a:tr>
            </a:tbl>
          </a:graphicData>
        </a:graphic>
      </p:graphicFrame>
      <p:pic>
        <p:nvPicPr>
          <p:cNvPr id="8" name="Grafik 7">
            <a:extLst>
              <a:ext uri="{FF2B5EF4-FFF2-40B4-BE49-F238E27FC236}">
                <a16:creationId xmlns:a16="http://schemas.microsoft.com/office/drawing/2014/main" id="{846113CE-3C82-3EBB-26AA-5332405D8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441" y="1696673"/>
            <a:ext cx="712720" cy="3512890"/>
          </a:xfrm>
          <a:prstGeom prst="rect">
            <a:avLst/>
          </a:prstGeom>
        </p:spPr>
      </p:pic>
      <p:sp>
        <p:nvSpPr>
          <p:cNvPr id="9" name="Textfeld 8">
            <a:extLst>
              <a:ext uri="{FF2B5EF4-FFF2-40B4-BE49-F238E27FC236}">
                <a16:creationId xmlns:a16="http://schemas.microsoft.com/office/drawing/2014/main" id="{711CE149-6AFB-1FD8-7799-0B6F5EF6CD56}"/>
              </a:ext>
            </a:extLst>
          </p:cNvPr>
          <p:cNvSpPr txBox="1"/>
          <p:nvPr/>
        </p:nvSpPr>
        <p:spPr>
          <a:xfrm>
            <a:off x="9421076" y="3176119"/>
            <a:ext cx="2063452" cy="553998"/>
          </a:xfrm>
          <a:prstGeom prst="rect">
            <a:avLst/>
          </a:prstGeom>
          <a:noFill/>
        </p:spPr>
        <p:txBody>
          <a:bodyPr wrap="square">
            <a:spAutoFit/>
          </a:bodyPr>
          <a:lstStyle/>
          <a:p>
            <a:pPr algn="ctr"/>
            <a:r>
              <a:rPr lang="de-CH" sz="3000" dirty="0"/>
              <a:t>Das NEUE</a:t>
            </a:r>
          </a:p>
        </p:txBody>
      </p:sp>
      <p:pic>
        <p:nvPicPr>
          <p:cNvPr id="2" name="Grafik 1">
            <a:extLst>
              <a:ext uri="{FF2B5EF4-FFF2-40B4-BE49-F238E27FC236}">
                <a16:creationId xmlns:a16="http://schemas.microsoft.com/office/drawing/2014/main" id="{43BC2D8E-D2D9-7434-4F23-A17F5B152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441" y="5209563"/>
            <a:ext cx="654341" cy="1459093"/>
          </a:xfrm>
          <a:prstGeom prst="rect">
            <a:avLst/>
          </a:prstGeom>
        </p:spPr>
      </p:pic>
      <p:sp>
        <p:nvSpPr>
          <p:cNvPr id="3" name="Textfeld 2">
            <a:extLst>
              <a:ext uri="{FF2B5EF4-FFF2-40B4-BE49-F238E27FC236}">
                <a16:creationId xmlns:a16="http://schemas.microsoft.com/office/drawing/2014/main" id="{C6FD25C3-46E1-C2D3-4FEB-C3600A056828}"/>
              </a:ext>
            </a:extLst>
          </p:cNvPr>
          <p:cNvSpPr txBox="1"/>
          <p:nvPr/>
        </p:nvSpPr>
        <p:spPr>
          <a:xfrm>
            <a:off x="9421076" y="5662110"/>
            <a:ext cx="2063452" cy="553998"/>
          </a:xfrm>
          <a:prstGeom prst="rect">
            <a:avLst/>
          </a:prstGeom>
          <a:noFill/>
        </p:spPr>
        <p:txBody>
          <a:bodyPr wrap="square">
            <a:spAutoFit/>
          </a:bodyPr>
          <a:lstStyle/>
          <a:p>
            <a:pPr algn="ctr"/>
            <a:r>
              <a:rPr lang="de-CH" sz="3000" dirty="0"/>
              <a:t>Das ALTE</a:t>
            </a:r>
          </a:p>
        </p:txBody>
      </p:sp>
    </p:spTree>
    <p:extLst>
      <p:ext uri="{BB962C8B-B14F-4D97-AF65-F5344CB8AC3E}">
        <p14:creationId xmlns:p14="http://schemas.microsoft.com/office/powerpoint/2010/main" val="58176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spricht in Gleichnissen</a:t>
            </a:r>
          </a:p>
        </p:txBody>
      </p:sp>
      <p:graphicFrame>
        <p:nvGraphicFramePr>
          <p:cNvPr id="5" name="Tabelle 6">
            <a:extLst>
              <a:ext uri="{FF2B5EF4-FFF2-40B4-BE49-F238E27FC236}">
                <a16:creationId xmlns:a16="http://schemas.microsoft.com/office/drawing/2014/main" id="{7A5FA9DA-44D0-BFF7-F8F0-A43EDBC0694E}"/>
              </a:ext>
            </a:extLst>
          </p:cNvPr>
          <p:cNvGraphicFramePr>
            <a:graphicFrameLocks noGrp="1"/>
          </p:cNvGraphicFramePr>
          <p:nvPr>
            <p:extLst>
              <p:ext uri="{D42A27DB-BD31-4B8C-83A1-F6EECF244321}">
                <p14:modId xmlns:p14="http://schemas.microsoft.com/office/powerpoint/2010/main" val="205106576"/>
              </p:ext>
            </p:extLst>
          </p:nvPr>
        </p:nvGraphicFramePr>
        <p:xfrm>
          <a:off x="280330" y="1182256"/>
          <a:ext cx="8364525" cy="5486400"/>
        </p:xfrm>
        <a:graphic>
          <a:graphicData uri="http://schemas.openxmlformats.org/drawingml/2006/table">
            <a:tbl>
              <a:tblPr firstRow="1" bandRow="1">
                <a:tableStyleId>{5C22544A-7EE6-4342-B048-85BDC9FD1C3A}</a:tableStyleId>
              </a:tblPr>
              <a:tblGrid>
                <a:gridCol w="2163064">
                  <a:extLst>
                    <a:ext uri="{9D8B030D-6E8A-4147-A177-3AD203B41FA5}">
                      <a16:colId xmlns:a16="http://schemas.microsoft.com/office/drawing/2014/main" val="3702885069"/>
                    </a:ext>
                  </a:extLst>
                </a:gridCol>
                <a:gridCol w="2879421">
                  <a:extLst>
                    <a:ext uri="{9D8B030D-6E8A-4147-A177-3AD203B41FA5}">
                      <a16:colId xmlns:a16="http://schemas.microsoft.com/office/drawing/2014/main" val="3466081996"/>
                    </a:ext>
                  </a:extLst>
                </a:gridCol>
                <a:gridCol w="3322040">
                  <a:extLst>
                    <a:ext uri="{9D8B030D-6E8A-4147-A177-3AD203B41FA5}">
                      <a16:colId xmlns:a16="http://schemas.microsoft.com/office/drawing/2014/main" val="2702329997"/>
                    </a:ext>
                  </a:extLst>
                </a:gridCol>
              </a:tblGrid>
              <a:tr h="486637">
                <a:tc>
                  <a:txBody>
                    <a:bodyPr/>
                    <a:lstStyle/>
                    <a:p>
                      <a:pPr algn="ctr"/>
                      <a:r>
                        <a:rPr lang="de-CH" sz="2600" b="1" dirty="0"/>
                        <a:t>Ort der Rede</a:t>
                      </a:r>
                    </a:p>
                  </a:txBody>
                  <a:tcPr/>
                </a:tc>
                <a:tc>
                  <a:txBody>
                    <a:bodyPr/>
                    <a:lstStyle/>
                    <a:p>
                      <a:pPr algn="ctr"/>
                      <a:r>
                        <a:rPr lang="de-CH" sz="2600" dirty="0"/>
                        <a:t>Gleichnis</a:t>
                      </a:r>
                    </a:p>
                  </a:txBody>
                  <a:tcPr/>
                </a:tc>
                <a:tc>
                  <a:txBody>
                    <a:bodyPr/>
                    <a:lstStyle/>
                    <a:p>
                      <a:pPr algn="ctr"/>
                      <a:r>
                        <a:rPr lang="de-CH" sz="2600" dirty="0"/>
                        <a:t>Thema</a:t>
                      </a:r>
                    </a:p>
                  </a:txBody>
                  <a:tcPr/>
                </a:tc>
                <a:extLst>
                  <a:ext uri="{0D108BD9-81ED-4DB2-BD59-A6C34878D82A}">
                    <a16:rowId xmlns:a16="http://schemas.microsoft.com/office/drawing/2014/main" val="171235688"/>
                  </a:ext>
                </a:extLst>
              </a:tr>
              <a:tr h="486637">
                <a:tc rowSpan="4">
                  <a:txBody>
                    <a:bodyPr/>
                    <a:lstStyle/>
                    <a:p>
                      <a:pPr algn="ctr"/>
                      <a:endParaRPr lang="de-CH" sz="2600" dirty="0"/>
                    </a:p>
                    <a:p>
                      <a:pPr algn="ctr"/>
                      <a:endParaRPr lang="de-CH" sz="2600" dirty="0"/>
                    </a:p>
                    <a:p>
                      <a:pPr algn="ctr"/>
                      <a:endParaRPr lang="de-CH" sz="2600" dirty="0"/>
                    </a:p>
                    <a:p>
                      <a:pPr algn="ctr"/>
                      <a:endParaRPr lang="de-CH" sz="2600" dirty="0"/>
                    </a:p>
                    <a:p>
                      <a:pPr algn="ctr"/>
                      <a:r>
                        <a:rPr lang="de-CH" sz="2600" dirty="0"/>
                        <a:t>Am See</a:t>
                      </a:r>
                    </a:p>
                  </a:txBody>
                  <a:tcPr/>
                </a:tc>
                <a:tc>
                  <a:txBody>
                    <a:bodyPr/>
                    <a:lstStyle/>
                    <a:p>
                      <a:pPr algn="ctr"/>
                      <a:r>
                        <a:rPr lang="de-CH" sz="2600" dirty="0"/>
                        <a:t>Sämann</a:t>
                      </a:r>
                    </a:p>
                  </a:txBody>
                  <a:tcPr/>
                </a:tc>
                <a:tc>
                  <a:txBody>
                    <a:bodyPr/>
                    <a:lstStyle/>
                    <a:p>
                      <a:pPr algn="ctr"/>
                      <a:r>
                        <a:rPr lang="de-CH" sz="2600" dirty="0"/>
                        <a:t>Proklamation des Reiches</a:t>
                      </a:r>
                    </a:p>
                  </a:txBody>
                  <a:tcPr/>
                </a:tc>
                <a:extLst>
                  <a:ext uri="{0D108BD9-81ED-4DB2-BD59-A6C34878D82A}">
                    <a16:rowId xmlns:a16="http://schemas.microsoft.com/office/drawing/2014/main" val="2458689164"/>
                  </a:ext>
                </a:extLst>
              </a:tr>
              <a:tr h="486637">
                <a:tc vMerge="1">
                  <a:txBody>
                    <a:bodyPr/>
                    <a:lstStyle/>
                    <a:p>
                      <a:pPr algn="ctr"/>
                      <a:r>
                        <a:rPr lang="de-CH" sz="2600" dirty="0"/>
                        <a:t>V. 24-30.36-43</a:t>
                      </a:r>
                    </a:p>
                  </a:txBody>
                  <a:tcPr/>
                </a:tc>
                <a:tc>
                  <a:txBody>
                    <a:bodyPr/>
                    <a:lstStyle/>
                    <a:p>
                      <a:pPr algn="ctr"/>
                      <a:r>
                        <a:rPr lang="de-CH" sz="2600" dirty="0"/>
                        <a:t>Unkraut und Weizen</a:t>
                      </a:r>
                    </a:p>
                  </a:txBody>
                  <a:tcPr/>
                </a:tc>
                <a:tc>
                  <a:txBody>
                    <a:bodyPr/>
                    <a:lstStyle/>
                    <a:p>
                      <a:pPr algn="ctr"/>
                      <a:r>
                        <a:rPr lang="de-CH" sz="2600" dirty="0"/>
                        <a:t>Falsche Nachahmung im Reich</a:t>
                      </a:r>
                    </a:p>
                  </a:txBody>
                  <a:tcPr/>
                </a:tc>
                <a:extLst>
                  <a:ext uri="{0D108BD9-81ED-4DB2-BD59-A6C34878D82A}">
                    <a16:rowId xmlns:a16="http://schemas.microsoft.com/office/drawing/2014/main" val="3553611060"/>
                  </a:ext>
                </a:extLst>
              </a:tr>
              <a:tr h="486637">
                <a:tc vMerge="1">
                  <a:txBody>
                    <a:bodyPr/>
                    <a:lstStyle/>
                    <a:p>
                      <a:pPr algn="ctr"/>
                      <a:r>
                        <a:rPr lang="de-CH" sz="2600" dirty="0"/>
                        <a:t>V. 31-32</a:t>
                      </a:r>
                    </a:p>
                  </a:txBody>
                  <a:tcPr/>
                </a:tc>
                <a:tc>
                  <a:txBody>
                    <a:bodyPr/>
                    <a:lstStyle/>
                    <a:p>
                      <a:pPr algn="ctr"/>
                      <a:r>
                        <a:rPr lang="de-CH" sz="2600" dirty="0"/>
                        <a:t>Senfkorn</a:t>
                      </a:r>
                    </a:p>
                  </a:txBody>
                  <a:tcPr/>
                </a:tc>
                <a:tc>
                  <a:txBody>
                    <a:bodyPr/>
                    <a:lstStyle/>
                    <a:p>
                      <a:pPr algn="ctr"/>
                      <a:r>
                        <a:rPr lang="de-CH" sz="2600" dirty="0"/>
                        <a:t>Unnatürliche Ausdeh-nung des Reiches</a:t>
                      </a:r>
                    </a:p>
                  </a:txBody>
                  <a:tcPr/>
                </a:tc>
                <a:extLst>
                  <a:ext uri="{0D108BD9-81ED-4DB2-BD59-A6C34878D82A}">
                    <a16:rowId xmlns:a16="http://schemas.microsoft.com/office/drawing/2014/main" val="2560313033"/>
                  </a:ext>
                </a:extLst>
              </a:tr>
              <a:tr h="486637">
                <a:tc vMerge="1">
                  <a:txBody>
                    <a:bodyPr/>
                    <a:lstStyle/>
                    <a:p>
                      <a:pPr algn="ctr"/>
                      <a:r>
                        <a:rPr lang="de-CH" sz="2600" dirty="0"/>
                        <a:t>V. 33-35</a:t>
                      </a:r>
                    </a:p>
                  </a:txBody>
                  <a:tcPr/>
                </a:tc>
                <a:tc>
                  <a:txBody>
                    <a:bodyPr/>
                    <a:lstStyle/>
                    <a:p>
                      <a:pPr algn="ctr"/>
                      <a:r>
                        <a:rPr lang="de-CH" sz="2600" dirty="0"/>
                        <a:t>Sauerteig</a:t>
                      </a:r>
                    </a:p>
                  </a:txBody>
                  <a:tcPr/>
                </a:tc>
                <a:tc>
                  <a:txBody>
                    <a:bodyPr/>
                    <a:lstStyle/>
                    <a:p>
                      <a:pPr algn="ctr"/>
                      <a:r>
                        <a:rPr lang="de-CH" sz="2600" dirty="0"/>
                        <a:t>Heimtückische Zersetzung des Reiches</a:t>
                      </a:r>
                    </a:p>
                  </a:txBody>
                  <a:tcPr/>
                </a:tc>
                <a:extLst>
                  <a:ext uri="{0D108BD9-81ED-4DB2-BD59-A6C34878D82A}">
                    <a16:rowId xmlns:a16="http://schemas.microsoft.com/office/drawing/2014/main" val="3268152797"/>
                  </a:ext>
                </a:extLst>
              </a:tr>
              <a:tr h="486637">
                <a:tc rowSpan="3">
                  <a:txBody>
                    <a:bodyPr/>
                    <a:lstStyle/>
                    <a:p>
                      <a:pPr algn="ctr"/>
                      <a:endParaRPr lang="de-CH" sz="2600" dirty="0"/>
                    </a:p>
                    <a:p>
                      <a:pPr marL="0" algn="ctr" defTabSz="914400" rtl="0" eaLnBrk="1" latinLnBrk="0" hangingPunct="1"/>
                      <a:r>
                        <a:rPr lang="de-CH" sz="2600" kern="1200" dirty="0">
                          <a:solidFill>
                            <a:schemeClr val="dk1"/>
                          </a:solidFill>
                          <a:latin typeface="+mn-lt"/>
                          <a:ea typeface="+mn-ea"/>
                          <a:cs typeface="+mn-cs"/>
                        </a:rPr>
                        <a:t>Im Haus</a:t>
                      </a:r>
                    </a:p>
                  </a:txBody>
                  <a:tcPr>
                    <a:solidFill>
                      <a:srgbClr val="E9EBF5"/>
                    </a:solidFill>
                  </a:tcPr>
                </a:tc>
                <a:tc>
                  <a:txBody>
                    <a:bodyPr/>
                    <a:lstStyle/>
                    <a:p>
                      <a:pPr algn="ctr"/>
                      <a:r>
                        <a:rPr lang="de-CH" sz="2600" dirty="0"/>
                        <a:t>Verborgener Schatz</a:t>
                      </a:r>
                    </a:p>
                  </a:txBody>
                  <a:tcPr/>
                </a:tc>
                <a:tc>
                  <a:txBody>
                    <a:bodyPr/>
                    <a:lstStyle/>
                    <a:p>
                      <a:pPr algn="ctr"/>
                      <a:r>
                        <a:rPr lang="de-CH" sz="2600" dirty="0"/>
                        <a:t>Israel</a:t>
                      </a:r>
                    </a:p>
                  </a:txBody>
                  <a:tcPr/>
                </a:tc>
                <a:extLst>
                  <a:ext uri="{0D108BD9-81ED-4DB2-BD59-A6C34878D82A}">
                    <a16:rowId xmlns:a16="http://schemas.microsoft.com/office/drawing/2014/main" val="3437091232"/>
                  </a:ext>
                </a:extLst>
              </a:tr>
              <a:tr h="486637">
                <a:tc vMerge="1">
                  <a:txBody>
                    <a:bodyPr/>
                    <a:lstStyle/>
                    <a:p>
                      <a:pPr algn="ctr"/>
                      <a:r>
                        <a:rPr lang="de-CH" sz="2600" dirty="0"/>
                        <a:t>V. 45-46</a:t>
                      </a:r>
                    </a:p>
                  </a:txBody>
                  <a:tcPr/>
                </a:tc>
                <a:tc>
                  <a:txBody>
                    <a:bodyPr/>
                    <a:lstStyle/>
                    <a:p>
                      <a:pPr algn="ctr"/>
                      <a:r>
                        <a:rPr lang="de-CH" sz="2600" dirty="0"/>
                        <a:t>Perle</a:t>
                      </a:r>
                    </a:p>
                  </a:txBody>
                  <a:tcPr/>
                </a:tc>
                <a:tc>
                  <a:txBody>
                    <a:bodyPr/>
                    <a:lstStyle/>
                    <a:p>
                      <a:pPr algn="ctr"/>
                      <a:r>
                        <a:rPr lang="de-CH" sz="2600" dirty="0"/>
                        <a:t>Heiden</a:t>
                      </a:r>
                    </a:p>
                  </a:txBody>
                  <a:tcPr/>
                </a:tc>
                <a:extLst>
                  <a:ext uri="{0D108BD9-81ED-4DB2-BD59-A6C34878D82A}">
                    <a16:rowId xmlns:a16="http://schemas.microsoft.com/office/drawing/2014/main" val="2694078528"/>
                  </a:ext>
                </a:extLst>
              </a:tr>
              <a:tr h="486637">
                <a:tc vMerge="1">
                  <a:txBody>
                    <a:bodyPr/>
                    <a:lstStyle/>
                    <a:p>
                      <a:pPr algn="ctr"/>
                      <a:r>
                        <a:rPr lang="de-CH" sz="2600" dirty="0"/>
                        <a:t>V. 47-50</a:t>
                      </a:r>
                    </a:p>
                  </a:txBody>
                  <a:tcPr/>
                </a:tc>
                <a:tc>
                  <a:txBody>
                    <a:bodyPr/>
                    <a:lstStyle/>
                    <a:p>
                      <a:pPr algn="ctr"/>
                      <a:r>
                        <a:rPr lang="de-CH" sz="2600" dirty="0"/>
                        <a:t>Fischnetz</a:t>
                      </a:r>
                    </a:p>
                  </a:txBody>
                  <a:tcPr/>
                </a:tc>
                <a:tc>
                  <a:txBody>
                    <a:bodyPr/>
                    <a:lstStyle/>
                    <a:p>
                      <a:pPr algn="ctr"/>
                      <a:r>
                        <a:rPr lang="de-CH" sz="2600" dirty="0"/>
                        <a:t>Völkergericht</a:t>
                      </a:r>
                    </a:p>
                  </a:txBody>
                  <a:tcPr/>
                </a:tc>
                <a:extLst>
                  <a:ext uri="{0D108BD9-81ED-4DB2-BD59-A6C34878D82A}">
                    <a16:rowId xmlns:a16="http://schemas.microsoft.com/office/drawing/2014/main" val="1277933745"/>
                  </a:ext>
                </a:extLst>
              </a:tr>
            </a:tbl>
          </a:graphicData>
        </a:graphic>
      </p:graphicFrame>
      <p:pic>
        <p:nvPicPr>
          <p:cNvPr id="8" name="Grafik 7">
            <a:extLst>
              <a:ext uri="{FF2B5EF4-FFF2-40B4-BE49-F238E27FC236}">
                <a16:creationId xmlns:a16="http://schemas.microsoft.com/office/drawing/2014/main" id="{846113CE-3C82-3EBB-26AA-5332405D8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441" y="1696673"/>
            <a:ext cx="712720" cy="3512890"/>
          </a:xfrm>
          <a:prstGeom prst="rect">
            <a:avLst/>
          </a:prstGeom>
        </p:spPr>
      </p:pic>
      <p:sp>
        <p:nvSpPr>
          <p:cNvPr id="9" name="Textfeld 8">
            <a:extLst>
              <a:ext uri="{FF2B5EF4-FFF2-40B4-BE49-F238E27FC236}">
                <a16:creationId xmlns:a16="http://schemas.microsoft.com/office/drawing/2014/main" id="{711CE149-6AFB-1FD8-7799-0B6F5EF6CD56}"/>
              </a:ext>
            </a:extLst>
          </p:cNvPr>
          <p:cNvSpPr txBox="1"/>
          <p:nvPr/>
        </p:nvSpPr>
        <p:spPr>
          <a:xfrm>
            <a:off x="9421076" y="3176119"/>
            <a:ext cx="2063452" cy="553998"/>
          </a:xfrm>
          <a:prstGeom prst="rect">
            <a:avLst/>
          </a:prstGeom>
          <a:noFill/>
        </p:spPr>
        <p:txBody>
          <a:bodyPr wrap="square">
            <a:spAutoFit/>
          </a:bodyPr>
          <a:lstStyle/>
          <a:p>
            <a:pPr algn="ctr"/>
            <a:r>
              <a:rPr lang="de-CH" sz="3000" dirty="0"/>
              <a:t>Das NEUE</a:t>
            </a:r>
          </a:p>
        </p:txBody>
      </p:sp>
      <p:pic>
        <p:nvPicPr>
          <p:cNvPr id="2" name="Grafik 1">
            <a:extLst>
              <a:ext uri="{FF2B5EF4-FFF2-40B4-BE49-F238E27FC236}">
                <a16:creationId xmlns:a16="http://schemas.microsoft.com/office/drawing/2014/main" id="{43BC2D8E-D2D9-7434-4F23-A17F5B152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441" y="5209563"/>
            <a:ext cx="654341" cy="1459093"/>
          </a:xfrm>
          <a:prstGeom prst="rect">
            <a:avLst/>
          </a:prstGeom>
        </p:spPr>
      </p:pic>
      <p:sp>
        <p:nvSpPr>
          <p:cNvPr id="3" name="Textfeld 2">
            <a:extLst>
              <a:ext uri="{FF2B5EF4-FFF2-40B4-BE49-F238E27FC236}">
                <a16:creationId xmlns:a16="http://schemas.microsoft.com/office/drawing/2014/main" id="{C6FD25C3-46E1-C2D3-4FEB-C3600A056828}"/>
              </a:ext>
            </a:extLst>
          </p:cNvPr>
          <p:cNvSpPr txBox="1"/>
          <p:nvPr/>
        </p:nvSpPr>
        <p:spPr>
          <a:xfrm>
            <a:off x="9421076" y="5662110"/>
            <a:ext cx="2063452" cy="553998"/>
          </a:xfrm>
          <a:prstGeom prst="rect">
            <a:avLst/>
          </a:prstGeom>
          <a:noFill/>
        </p:spPr>
        <p:txBody>
          <a:bodyPr wrap="square">
            <a:spAutoFit/>
          </a:bodyPr>
          <a:lstStyle/>
          <a:p>
            <a:pPr algn="ctr"/>
            <a:r>
              <a:rPr lang="de-CH" sz="3000" dirty="0"/>
              <a:t>Das ALTE</a:t>
            </a:r>
          </a:p>
        </p:txBody>
      </p:sp>
    </p:spTree>
    <p:extLst>
      <p:ext uri="{BB962C8B-B14F-4D97-AF65-F5344CB8AC3E}">
        <p14:creationId xmlns:p14="http://schemas.microsoft.com/office/powerpoint/2010/main" val="372711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spricht in Gleichnissen</a:t>
            </a:r>
          </a:p>
        </p:txBody>
      </p:sp>
      <p:sp>
        <p:nvSpPr>
          <p:cNvPr id="5" name="Textfeld 4">
            <a:extLst>
              <a:ext uri="{FF2B5EF4-FFF2-40B4-BE49-F238E27FC236}">
                <a16:creationId xmlns:a16="http://schemas.microsoft.com/office/drawing/2014/main" id="{60EE8002-9A41-7DDE-2E78-537C4B59B858}"/>
              </a:ext>
            </a:extLst>
          </p:cNvPr>
          <p:cNvSpPr txBox="1"/>
          <p:nvPr/>
        </p:nvSpPr>
        <p:spPr>
          <a:xfrm>
            <a:off x="494250" y="1609857"/>
            <a:ext cx="10906388" cy="1477328"/>
          </a:xfrm>
          <a:prstGeom prst="rect">
            <a:avLst/>
          </a:prstGeom>
          <a:noFill/>
        </p:spPr>
        <p:txBody>
          <a:bodyPr wrap="square">
            <a:spAutoFit/>
          </a:bodyPr>
          <a:lstStyle/>
          <a:p>
            <a:r>
              <a:rPr lang="fr-CH" sz="3000" dirty="0"/>
              <a:t>„</a:t>
            </a:r>
            <a:r>
              <a:rPr lang="de-DE" sz="3000" dirty="0"/>
              <a:t>Er aber sprach zu ihnen: Darum ist jeder Schriftgelehrte, der ein Jünger des Reichs der Himmel geworden ist, gleich einem Hausherrn, der aus seinem Schatz Neues und Altes hervorbringt.</a:t>
            </a:r>
            <a:r>
              <a:rPr lang="fr-CH" sz="3000" dirty="0"/>
              <a:t>“ Mt 13,52</a:t>
            </a:r>
            <a:endParaRPr lang="de-CH" sz="3000" dirty="0"/>
          </a:p>
        </p:txBody>
      </p:sp>
      <p:sp>
        <p:nvSpPr>
          <p:cNvPr id="7" name="Textfeld 6">
            <a:extLst>
              <a:ext uri="{FF2B5EF4-FFF2-40B4-BE49-F238E27FC236}">
                <a16:creationId xmlns:a16="http://schemas.microsoft.com/office/drawing/2014/main" id="{F3D53C80-91C7-8A34-181B-19FB255DE589}"/>
              </a:ext>
            </a:extLst>
          </p:cNvPr>
          <p:cNvSpPr txBox="1"/>
          <p:nvPr/>
        </p:nvSpPr>
        <p:spPr>
          <a:xfrm>
            <a:off x="2772801" y="3576936"/>
            <a:ext cx="6950039" cy="553998"/>
          </a:xfrm>
          <a:prstGeom prst="rect">
            <a:avLst/>
          </a:prstGeom>
          <a:noFill/>
        </p:spPr>
        <p:txBody>
          <a:bodyPr wrap="square">
            <a:spAutoFit/>
          </a:bodyPr>
          <a:lstStyle/>
          <a:p>
            <a:pPr algn="ctr"/>
            <a:r>
              <a:rPr lang="de-CH" sz="3000" dirty="0"/>
              <a:t>  Hausherr 	=    Schriftgelehrter</a:t>
            </a:r>
          </a:p>
        </p:txBody>
      </p:sp>
      <p:sp>
        <p:nvSpPr>
          <p:cNvPr id="9" name="Textfeld 8">
            <a:extLst>
              <a:ext uri="{FF2B5EF4-FFF2-40B4-BE49-F238E27FC236}">
                <a16:creationId xmlns:a16="http://schemas.microsoft.com/office/drawing/2014/main" id="{0C73FA47-824D-E3A1-AC9F-3CBE8118D085}"/>
              </a:ext>
            </a:extLst>
          </p:cNvPr>
          <p:cNvSpPr txBox="1"/>
          <p:nvPr/>
        </p:nvSpPr>
        <p:spPr>
          <a:xfrm>
            <a:off x="2772801" y="5314125"/>
            <a:ext cx="5347742" cy="553998"/>
          </a:xfrm>
          <a:prstGeom prst="rect">
            <a:avLst/>
          </a:prstGeom>
          <a:noFill/>
        </p:spPr>
        <p:txBody>
          <a:bodyPr wrap="square">
            <a:spAutoFit/>
          </a:bodyPr>
          <a:lstStyle/>
          <a:p>
            <a:pPr algn="ctr"/>
            <a:r>
              <a:rPr lang="de-CH" sz="3000" dirty="0"/>
              <a:t>Neues und Altes 	=    NT und AT</a:t>
            </a:r>
          </a:p>
        </p:txBody>
      </p:sp>
      <p:sp>
        <p:nvSpPr>
          <p:cNvPr id="10" name="Textfeld 9">
            <a:extLst>
              <a:ext uri="{FF2B5EF4-FFF2-40B4-BE49-F238E27FC236}">
                <a16:creationId xmlns:a16="http://schemas.microsoft.com/office/drawing/2014/main" id="{0AC14716-8D43-9530-4D7D-7F7EDAD07104}"/>
              </a:ext>
            </a:extLst>
          </p:cNvPr>
          <p:cNvSpPr txBox="1"/>
          <p:nvPr/>
        </p:nvSpPr>
        <p:spPr>
          <a:xfrm>
            <a:off x="3665989" y="4128185"/>
            <a:ext cx="3775046" cy="553998"/>
          </a:xfrm>
          <a:prstGeom prst="rect">
            <a:avLst/>
          </a:prstGeom>
          <a:noFill/>
        </p:spPr>
        <p:txBody>
          <a:bodyPr wrap="square">
            <a:spAutoFit/>
          </a:bodyPr>
          <a:lstStyle/>
          <a:p>
            <a:pPr algn="ctr"/>
            <a:r>
              <a:rPr lang="de-CH" sz="3000" dirty="0"/>
              <a:t>       Schatz 	=    Schrift</a:t>
            </a:r>
          </a:p>
        </p:txBody>
      </p:sp>
      <p:sp>
        <p:nvSpPr>
          <p:cNvPr id="11" name="Textfeld 10">
            <a:extLst>
              <a:ext uri="{FF2B5EF4-FFF2-40B4-BE49-F238E27FC236}">
                <a16:creationId xmlns:a16="http://schemas.microsoft.com/office/drawing/2014/main" id="{A3CF030E-86E1-93A5-975C-8F06BCCD49F5}"/>
              </a:ext>
            </a:extLst>
          </p:cNvPr>
          <p:cNvSpPr txBox="1"/>
          <p:nvPr/>
        </p:nvSpPr>
        <p:spPr>
          <a:xfrm>
            <a:off x="2673290" y="4721155"/>
            <a:ext cx="4620937" cy="553998"/>
          </a:xfrm>
          <a:prstGeom prst="rect">
            <a:avLst/>
          </a:prstGeom>
          <a:noFill/>
        </p:spPr>
        <p:txBody>
          <a:bodyPr wrap="square">
            <a:spAutoFit/>
          </a:bodyPr>
          <a:lstStyle/>
          <a:p>
            <a:pPr algn="ctr"/>
            <a:r>
              <a:rPr lang="de-CH" sz="3000" dirty="0"/>
              <a:t>       hervorbringt	=    lehrt</a:t>
            </a:r>
          </a:p>
        </p:txBody>
      </p:sp>
    </p:spTree>
    <p:extLst>
      <p:ext uri="{BB962C8B-B14F-4D97-AF65-F5344CB8AC3E}">
        <p14:creationId xmlns:p14="http://schemas.microsoft.com/office/powerpoint/2010/main" val="26313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18225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Sämann</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938281"/>
            <a:ext cx="10410981" cy="40799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Siehe, der Sämann ging hinaus zu säen; 4 und indem er säte, fiel einiges an den Weg, und die Vögel kamen und fraßen es auf. 5 Anderes aber fiel auf das Steinige, wo es nicht viel Erde hatte; und sogleich ging es auf, weil es nicht tiefe Erde hatte. 6 Als aber die Sonne aufging, wurde es verbrannt, und weil es keine Wurzel hatte, verdorrte es. 7 Anderes aber fiel unter die Dornen; und die Dornen sprossen auf und erstickten es. 8 Anderes aber fiel auf die gute Erde und gab Frucht: das eine hundert-, das andere sechzig-, das andere dreißigfach. 9 Wer Ohren hat, der höre!</a:t>
            </a:r>
            <a:r>
              <a:rPr lang="de-DE" sz="3000" dirty="0"/>
              <a:t>“ </a:t>
            </a:r>
            <a:r>
              <a:rPr lang="de-DE" sz="3000" dirty="0" err="1"/>
              <a:t>Mt</a:t>
            </a:r>
            <a:r>
              <a:rPr lang="de-DE" sz="3000" dirty="0"/>
              <a:t> 13,3b-9</a:t>
            </a:r>
          </a:p>
        </p:txBody>
      </p:sp>
    </p:spTree>
    <p:extLst>
      <p:ext uri="{BB962C8B-B14F-4D97-AF65-F5344CB8AC3E}">
        <p14:creationId xmlns:p14="http://schemas.microsoft.com/office/powerpoint/2010/main" val="220540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Gleichnisse</a:t>
            </a:r>
          </a:p>
        </p:txBody>
      </p:sp>
      <p:sp>
        <p:nvSpPr>
          <p:cNvPr id="10" name="Inhaltsplatzhalter 4">
            <a:extLst>
              <a:ext uri="{FF2B5EF4-FFF2-40B4-BE49-F238E27FC236}">
                <a16:creationId xmlns:a16="http://schemas.microsoft.com/office/drawing/2014/main" id="{1A1E397A-507E-46AB-B70E-6DED10461489}"/>
              </a:ext>
            </a:extLst>
          </p:cNvPr>
          <p:cNvSpPr txBox="1">
            <a:spLocks/>
          </p:cNvSpPr>
          <p:nvPr/>
        </p:nvSpPr>
        <p:spPr>
          <a:xfrm>
            <a:off x="559475" y="1669090"/>
            <a:ext cx="11361281" cy="2206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Aussaat des Wortes Gottes in die Herzen der Menschen</a:t>
            </a:r>
          </a:p>
          <a:p>
            <a:pPr marL="514350" indent="-514350">
              <a:buAutoNum type="arabicPeriod"/>
            </a:pPr>
            <a:r>
              <a:rPr lang="de-CH" sz="3000" dirty="0"/>
              <a:t>Widerstand gegen die Aussaat (z.B. durch Satan und seine Dämonen)</a:t>
            </a:r>
          </a:p>
          <a:p>
            <a:pPr marL="514350" indent="-514350">
              <a:buAutoNum type="arabicPeriod"/>
            </a:pPr>
            <a:r>
              <a:rPr lang="de-CH" sz="3000" dirty="0"/>
              <a:t>Vier unterschiedliche Vorbereitungen auf das Wort</a:t>
            </a:r>
          </a:p>
          <a:p>
            <a:pPr marL="514350" indent="-514350">
              <a:buAutoNum type="arabicPeriod"/>
            </a:pPr>
            <a:r>
              <a:rPr lang="de-CH" sz="3000" dirty="0"/>
              <a:t>Vier unterschiedliche Reaktionen auf das Wort</a:t>
            </a:r>
          </a:p>
          <a:p>
            <a:pPr marL="514350" indent="-514350">
              <a:buAutoNum type="arabicPeriod"/>
            </a:pPr>
            <a:endParaRPr lang="de-DE" sz="3000" dirty="0"/>
          </a:p>
        </p:txBody>
      </p:sp>
      <p:sp>
        <p:nvSpPr>
          <p:cNvPr id="2" name="Inhaltsplatzhalter 4">
            <a:extLst>
              <a:ext uri="{FF2B5EF4-FFF2-40B4-BE49-F238E27FC236}">
                <a16:creationId xmlns:a16="http://schemas.microsoft.com/office/drawing/2014/main" id="{577322DB-D887-7E60-B33C-9E7BF6005F3B}"/>
              </a:ext>
            </a:extLst>
          </p:cNvPr>
          <p:cNvSpPr txBox="1">
            <a:spLocks/>
          </p:cNvSpPr>
          <p:nvPr/>
        </p:nvSpPr>
        <p:spPr>
          <a:xfrm>
            <a:off x="530113" y="3913075"/>
            <a:ext cx="8005682" cy="924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das eine hundert-, das andere sechzig-, das andere dreißigfach.</a:t>
            </a:r>
            <a:r>
              <a:rPr lang="de-DE" sz="3000" dirty="0"/>
              <a:t>“</a:t>
            </a:r>
            <a:r>
              <a:rPr lang="de-CH" sz="3000" dirty="0"/>
              <a:t> </a:t>
            </a:r>
            <a:r>
              <a:rPr lang="de-DE" sz="3000" dirty="0" err="1"/>
              <a:t>Mt</a:t>
            </a:r>
            <a:r>
              <a:rPr lang="de-DE" sz="3000" dirty="0"/>
              <a:t> 13,8b</a:t>
            </a:r>
          </a:p>
        </p:txBody>
      </p:sp>
      <p:sp>
        <p:nvSpPr>
          <p:cNvPr id="3" name="Inhaltsplatzhalter 4">
            <a:extLst>
              <a:ext uri="{FF2B5EF4-FFF2-40B4-BE49-F238E27FC236}">
                <a16:creationId xmlns:a16="http://schemas.microsoft.com/office/drawing/2014/main" id="{25112ED6-7F79-165B-6888-2120346DBAD5}"/>
              </a:ext>
            </a:extLst>
          </p:cNvPr>
          <p:cNvSpPr txBox="1">
            <a:spLocks/>
          </p:cNvSpPr>
          <p:nvPr/>
        </p:nvSpPr>
        <p:spPr>
          <a:xfrm>
            <a:off x="637319" y="1182256"/>
            <a:ext cx="4769385"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Sämann</a:t>
            </a:r>
          </a:p>
        </p:txBody>
      </p:sp>
      <p:sp>
        <p:nvSpPr>
          <p:cNvPr id="4" name="Inhaltsplatzhalter 4">
            <a:extLst>
              <a:ext uri="{FF2B5EF4-FFF2-40B4-BE49-F238E27FC236}">
                <a16:creationId xmlns:a16="http://schemas.microsoft.com/office/drawing/2014/main" id="{B6A81DDC-6DDF-AA56-9171-82A39655B36F}"/>
              </a:ext>
            </a:extLst>
          </p:cNvPr>
          <p:cNvSpPr txBox="1">
            <a:spLocks/>
          </p:cNvSpPr>
          <p:nvPr/>
        </p:nvSpPr>
        <p:spPr>
          <a:xfrm>
            <a:off x="559476" y="4912143"/>
            <a:ext cx="7514927" cy="924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es trug eines dreißig-, eines sechzig- und eines hundertfach.“</a:t>
            </a:r>
            <a:r>
              <a:rPr lang="de-CH" sz="3000" dirty="0"/>
              <a:t> </a:t>
            </a:r>
            <a:r>
              <a:rPr lang="de-DE" sz="3000" dirty="0"/>
              <a:t>Mk 4,8b</a:t>
            </a:r>
          </a:p>
        </p:txBody>
      </p:sp>
      <p:sp>
        <p:nvSpPr>
          <p:cNvPr id="5" name="Inhaltsplatzhalter 4">
            <a:extLst>
              <a:ext uri="{FF2B5EF4-FFF2-40B4-BE49-F238E27FC236}">
                <a16:creationId xmlns:a16="http://schemas.microsoft.com/office/drawing/2014/main" id="{83BD294E-F29F-A0D0-6106-298E9938DBFB}"/>
              </a:ext>
            </a:extLst>
          </p:cNvPr>
          <p:cNvSpPr txBox="1">
            <a:spLocks/>
          </p:cNvSpPr>
          <p:nvPr/>
        </p:nvSpPr>
        <p:spPr>
          <a:xfrm>
            <a:off x="559475" y="5894541"/>
            <a:ext cx="7514927" cy="924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„Und anderes fiel in die gute Erde und ging auf und brachte hundertfache Frucht.“</a:t>
            </a:r>
            <a:r>
              <a:rPr lang="de-CH" sz="3000" dirty="0"/>
              <a:t> </a:t>
            </a:r>
            <a:r>
              <a:rPr lang="de-DE" sz="3000" dirty="0" err="1"/>
              <a:t>Lk</a:t>
            </a:r>
            <a:r>
              <a:rPr lang="de-DE" sz="3000" dirty="0"/>
              <a:t> 8,8a</a:t>
            </a:r>
          </a:p>
        </p:txBody>
      </p:sp>
    </p:spTree>
    <p:extLst>
      <p:ext uri="{BB962C8B-B14F-4D97-AF65-F5344CB8AC3E}">
        <p14:creationId xmlns:p14="http://schemas.microsoft.com/office/powerpoint/2010/main" val="72527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p:cTn id="4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p:cTn id="4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182256"/>
            <a:ext cx="7263508"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Unkraut und vom Weizen</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938281"/>
            <a:ext cx="10410981" cy="43289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Mit dem Reich der Himmel ist es wie mit einem Menschen, der guten Samen auf seinen Acker säte. 25 Während aber die Menschen schliefen, kam sein Feind und säte Unkraut mitten unter den Weizen und ging weg. 26 Als aber die Saat </a:t>
            </a:r>
            <a:r>
              <a:rPr lang="de-CH" sz="3000" dirty="0" err="1"/>
              <a:t>aufsprosste</a:t>
            </a:r>
            <a:r>
              <a:rPr lang="de-CH" sz="3000" dirty="0"/>
              <a:t> und Frucht brachte, da erschien auch das Unkraut. 27 Es kamen aber die Knechte des Hausherrn hinzu und sprachen zu ihm: Herr, hast du nicht guten Samen auf deinen Acker gesät? Woher hat er denn Unkraut? 28 Er aber sprach zu ihnen: Ein feindseliger Mensch hat dies getan. Die Knechte aber sagen zu ihm: Willst du denn, dass wir hingehen und es zusammenlesen?</a:t>
            </a:r>
            <a:r>
              <a:rPr lang="de-DE" sz="3000" dirty="0"/>
              <a:t>“ </a:t>
            </a:r>
            <a:r>
              <a:rPr lang="de-DE" sz="3000" dirty="0" err="1"/>
              <a:t>Mt</a:t>
            </a:r>
            <a:r>
              <a:rPr lang="de-DE" sz="3000" dirty="0"/>
              <a:t> 13,24b-28</a:t>
            </a:r>
          </a:p>
        </p:txBody>
      </p:sp>
    </p:spTree>
    <p:extLst>
      <p:ext uri="{BB962C8B-B14F-4D97-AF65-F5344CB8AC3E}">
        <p14:creationId xmlns:p14="http://schemas.microsoft.com/office/powerpoint/2010/main" val="50688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182256"/>
            <a:ext cx="7263508"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Unkraut und vom Weizen</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775611"/>
            <a:ext cx="10410981" cy="27364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Er aber spricht: Nein, damit ihr nicht etwa beim Zusammenlesen des Unkrauts gleichzeitig mit ihm den Weizen ausreißt. 30 Lasst beides zusammen wachsen bis zur Ernte, und zur Zeit der Ernte werde ich den Schnittern sagen: Lest zuerst das Unkraut zusammen, und bindet es in Bündel, um es zu verbrennen; den Weizen aber sammelt in meine Scheune!</a:t>
            </a:r>
            <a:r>
              <a:rPr lang="de-DE" sz="3000" dirty="0"/>
              <a:t>“ </a:t>
            </a:r>
            <a:r>
              <a:rPr lang="de-DE" sz="3000" dirty="0" err="1"/>
              <a:t>Mt</a:t>
            </a:r>
            <a:r>
              <a:rPr lang="de-DE" sz="3000" dirty="0"/>
              <a:t> 13,29-30</a:t>
            </a:r>
          </a:p>
        </p:txBody>
      </p:sp>
      <p:sp>
        <p:nvSpPr>
          <p:cNvPr id="2" name="Inhaltsplatzhalter 4">
            <a:extLst>
              <a:ext uri="{FF2B5EF4-FFF2-40B4-BE49-F238E27FC236}">
                <a16:creationId xmlns:a16="http://schemas.microsoft.com/office/drawing/2014/main" id="{B7AA4447-58D8-CFFD-F4B0-D2EA683530B5}"/>
              </a:ext>
            </a:extLst>
          </p:cNvPr>
          <p:cNvSpPr txBox="1">
            <a:spLocks/>
          </p:cNvSpPr>
          <p:nvPr/>
        </p:nvSpPr>
        <p:spPr>
          <a:xfrm>
            <a:off x="637319" y="4393538"/>
            <a:ext cx="10885933" cy="2113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Die gute Aussaat wird nachgeahmt durch die schlechte Aussaat</a:t>
            </a:r>
          </a:p>
          <a:p>
            <a:pPr marL="514350" indent="-514350">
              <a:buAutoNum type="arabicPeriod"/>
            </a:pPr>
            <a:r>
              <a:rPr lang="de-CH" sz="3000" dirty="0"/>
              <a:t>Beide Aussaaten wachsen gleichzeitig auf</a:t>
            </a:r>
          </a:p>
          <a:p>
            <a:pPr marL="514350" indent="-514350">
              <a:buAutoNum type="arabicPeriod"/>
            </a:pPr>
            <a:r>
              <a:rPr lang="de-CH" sz="3000" dirty="0"/>
              <a:t>Die Trennung der beiden Aussaaten geschieht erst am Ende des Geheimnis-Reiches durch das Völkergericht</a:t>
            </a:r>
          </a:p>
        </p:txBody>
      </p:sp>
    </p:spTree>
    <p:extLst>
      <p:ext uri="{BB962C8B-B14F-4D97-AF65-F5344CB8AC3E}">
        <p14:creationId xmlns:p14="http://schemas.microsoft.com/office/powerpoint/2010/main" val="136314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182256"/>
            <a:ext cx="7263508"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Senfkorn</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774579"/>
            <a:ext cx="11023850" cy="2592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Ein anderes Gleichnis legte er ihnen vor und sprach: Das Reich der Himmel gleicht einem Senfkorn, das ein Mensch nahm und auf seinen Acker säte; 32 es ist zwar kleiner als alle Arten von Samen, wenn es aber gewachsen ist, so ist es größer als die Kräuter und wird ein Baum, sodass die Vögel des Himmels kommen und in seinen Zweigen nisten.</a:t>
            </a:r>
            <a:r>
              <a:rPr lang="de-DE" sz="3000" dirty="0"/>
              <a:t>“ </a:t>
            </a:r>
            <a:r>
              <a:rPr lang="de-DE" sz="3000" dirty="0" err="1"/>
              <a:t>Mt</a:t>
            </a:r>
            <a:r>
              <a:rPr lang="de-DE" sz="3000" dirty="0"/>
              <a:t> 13,31-32</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37319" y="4484703"/>
            <a:ext cx="10885933" cy="2113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Das Geheimnis-Reich wird äusserlich wachsen</a:t>
            </a:r>
          </a:p>
          <a:p>
            <a:pPr marL="514350" indent="-514350">
              <a:buFont typeface="Arial" panose="020B0604020202020204" pitchFamily="34" charset="0"/>
              <a:buAutoNum type="arabicPeriod"/>
            </a:pPr>
            <a:r>
              <a:rPr lang="de-CH" sz="3000" dirty="0"/>
              <a:t>Es wird abnormal wuchern bis hin zu einem Monstrum</a:t>
            </a:r>
          </a:p>
        </p:txBody>
      </p:sp>
    </p:spTree>
    <p:extLst>
      <p:ext uri="{BB962C8B-B14F-4D97-AF65-F5344CB8AC3E}">
        <p14:creationId xmlns:p14="http://schemas.microsoft.com/office/powerpoint/2010/main" val="88114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llbild anzeigen">
            <a:extLst>
              <a:ext uri="{FF2B5EF4-FFF2-40B4-BE49-F238E27FC236}">
                <a16:creationId xmlns:a16="http://schemas.microsoft.com/office/drawing/2014/main" id="{432B4D29-7098-7E6C-DDA4-3E38902F9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59" y="0"/>
            <a:ext cx="107529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150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24EC7D5-879F-4845-9BA4-37ABD69934D7}"/>
              </a:ext>
            </a:extLst>
          </p:cNvPr>
          <p:cNvSpPr txBox="1"/>
          <p:nvPr/>
        </p:nvSpPr>
        <p:spPr>
          <a:xfrm>
            <a:off x="494250" y="1609857"/>
            <a:ext cx="10906388" cy="1477328"/>
          </a:xfrm>
          <a:prstGeom prst="rect">
            <a:avLst/>
          </a:prstGeom>
          <a:noFill/>
        </p:spPr>
        <p:txBody>
          <a:bodyPr wrap="square">
            <a:spAutoFit/>
          </a:bodyPr>
          <a:lstStyle/>
          <a:p>
            <a:r>
              <a:rPr lang="fr-CH" sz="3000" dirty="0"/>
              <a:t>„</a:t>
            </a:r>
            <a:r>
              <a:rPr lang="de-DE" sz="3000" dirty="0"/>
              <a:t>Er aber sprach zu ihnen: Darum ist jeder Schriftgelehrte, der ein Jünger des Reichs der Himmel geworden ist, gleich einem Hausherrn, der aus seinem Schatz Neues und Altes hervorbringt.</a:t>
            </a:r>
            <a:r>
              <a:rPr lang="fr-CH" sz="3000" dirty="0"/>
              <a:t>“ Mt 13,52</a:t>
            </a:r>
            <a:endParaRPr lang="de-CH" sz="3000" dirty="0"/>
          </a:p>
        </p:txBody>
      </p:sp>
      <p:pic>
        <p:nvPicPr>
          <p:cNvPr id="2" name="Grafik 1">
            <a:extLst>
              <a:ext uri="{FF2B5EF4-FFF2-40B4-BE49-F238E27FC236}">
                <a16:creationId xmlns:a16="http://schemas.microsoft.com/office/drawing/2014/main" id="{8DB5CEFC-484D-5615-D27A-34CF65045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185" y="3429000"/>
            <a:ext cx="4780274" cy="3148760"/>
          </a:xfrm>
          <a:prstGeom prst="rect">
            <a:avLst/>
          </a:prstGeom>
        </p:spPr>
      </p:pic>
    </p:spTree>
    <p:extLst>
      <p:ext uri="{BB962C8B-B14F-4D97-AF65-F5344CB8AC3E}">
        <p14:creationId xmlns:p14="http://schemas.microsoft.com/office/powerpoint/2010/main" val="33206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182256"/>
            <a:ext cx="7263508"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Senfkorn</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774579"/>
            <a:ext cx="11023850" cy="2592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Ein anderes Gleichnis legte er ihnen vor und sprach: Das Reich der Himmel gleicht einem Senfkorn, das ein Mensch nahm und auf seinen Acker säte; 32 es ist zwar kleiner als alle Arten von Samen, wenn es aber gewachsen ist, so ist es größer als die Kräuter und wird ein Baum, sodass die Vögel des Himmels kommen und in seinen Zweigen nisten.</a:t>
            </a:r>
            <a:r>
              <a:rPr lang="de-DE" sz="3000" dirty="0"/>
              <a:t>“ </a:t>
            </a:r>
            <a:r>
              <a:rPr lang="de-DE" sz="3000" dirty="0" err="1"/>
              <a:t>Mt</a:t>
            </a:r>
            <a:r>
              <a:rPr lang="de-DE" sz="3000" dirty="0"/>
              <a:t> 13,31-32</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37319" y="4484703"/>
            <a:ext cx="10885933" cy="21138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Das Geheimnis-Reich wird äusserlich wachsen</a:t>
            </a:r>
          </a:p>
          <a:p>
            <a:pPr marL="514350" indent="-514350">
              <a:buAutoNum type="arabicPeriod"/>
            </a:pPr>
            <a:r>
              <a:rPr lang="de-CH" sz="3000" dirty="0"/>
              <a:t>Es wird abnormal wuchern bis hin zu einem Monstrum</a:t>
            </a:r>
          </a:p>
          <a:p>
            <a:pPr marL="514350" indent="-514350">
              <a:buAutoNum type="arabicPeriod"/>
            </a:pPr>
            <a:r>
              <a:rPr lang="de-CH" sz="3000" dirty="0"/>
              <a:t>Es wird ein Rastplatz für das Böse werden</a:t>
            </a:r>
          </a:p>
        </p:txBody>
      </p:sp>
    </p:spTree>
    <p:extLst>
      <p:ext uri="{BB962C8B-B14F-4D97-AF65-F5344CB8AC3E}">
        <p14:creationId xmlns:p14="http://schemas.microsoft.com/office/powerpoint/2010/main" val="149338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9" y="1182256"/>
            <a:ext cx="7263508"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Sauerteig</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889397"/>
            <a:ext cx="11023850" cy="1481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Ein anderes Gleichnis redete er zu ihnen: Das Reich der Himmel gleicht einem Sauerteig, den eine Frau nahm und unter drei Maß Mehl mengte, bis es ganz durchsäuert war.</a:t>
            </a:r>
            <a:r>
              <a:rPr lang="de-DE" sz="3000" dirty="0"/>
              <a:t>“ </a:t>
            </a:r>
            <a:r>
              <a:rPr lang="de-DE" sz="3000" dirty="0" err="1"/>
              <a:t>Mt</a:t>
            </a:r>
            <a:r>
              <a:rPr lang="de-DE" sz="3000" dirty="0"/>
              <a:t> 13,33</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53033" y="3622976"/>
            <a:ext cx="10885933" cy="13448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Falsche religiöse Systeme gelangen ins Geheimnis-Reich</a:t>
            </a:r>
          </a:p>
          <a:p>
            <a:pPr marL="514350" indent="-514350">
              <a:buAutoNum type="arabicPeriod"/>
            </a:pPr>
            <a:r>
              <a:rPr lang="de-CH" sz="3000" dirty="0"/>
              <a:t>Dabei wird es von Irrlehren durchdrungen</a:t>
            </a:r>
          </a:p>
        </p:txBody>
      </p:sp>
    </p:spTree>
    <p:extLst>
      <p:ext uri="{BB962C8B-B14F-4D97-AF65-F5344CB8AC3E}">
        <p14:creationId xmlns:p14="http://schemas.microsoft.com/office/powerpoint/2010/main" val="14905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53033" y="1182256"/>
            <a:ext cx="7263508"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verborgenen Schatz</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9" y="1889397"/>
            <a:ext cx="11023850" cy="1481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Das Reich der Himmel gleicht einem im Acker verborgenen Schatz, den ein Mensch fand und verbarg; und vor Freude darüber geht er hin und verkauft alles, was er hat, und kauft jenen Acker.</a:t>
            </a:r>
            <a:r>
              <a:rPr lang="de-DE" sz="3000" dirty="0"/>
              <a:t>“ </a:t>
            </a:r>
            <a:r>
              <a:rPr lang="de-DE" sz="3000" dirty="0" err="1"/>
              <a:t>Mt</a:t>
            </a:r>
            <a:r>
              <a:rPr lang="de-DE" sz="3000" dirty="0"/>
              <a:t> 13,44</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53033" y="3622976"/>
            <a:ext cx="10885933" cy="2249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Gottes Plan mit Israel kommt zu einem vorübergehenden Stillstand</a:t>
            </a:r>
          </a:p>
          <a:p>
            <a:pPr marL="514350" indent="-514350">
              <a:buAutoNum type="arabicPeriod"/>
            </a:pPr>
            <a:r>
              <a:rPr lang="de-CH" sz="3000" dirty="0"/>
              <a:t>Jesus hat den Preis für den jüdischen Überrest bezahlt, den er aber erst am Ende des Geheimnis-Reiches zum Vorschein bringt</a:t>
            </a:r>
          </a:p>
        </p:txBody>
      </p:sp>
    </p:spTree>
    <p:extLst>
      <p:ext uri="{BB962C8B-B14F-4D97-AF65-F5344CB8AC3E}">
        <p14:creationId xmlns:p14="http://schemas.microsoft.com/office/powerpoint/2010/main" val="16692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8" y="1182256"/>
            <a:ext cx="7263508"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von der Perle</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8" y="1889397"/>
            <a:ext cx="11554681" cy="14819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Wiederum gleicht das Reich der Himmel einem Kaufmann, der schöne Perlen suchte; 46 als er aber eine sehr kostbare Perle gefunden hatte, ging er hin und verkaufte alles, was er hatte, und kaufte sie.</a:t>
            </a:r>
            <a:r>
              <a:rPr lang="de-DE" sz="3000" dirty="0"/>
              <a:t>“ </a:t>
            </a:r>
            <a:r>
              <a:rPr lang="de-DE" sz="3000" dirty="0" err="1"/>
              <a:t>Mt</a:t>
            </a:r>
            <a:r>
              <a:rPr lang="de-DE" sz="3000" dirty="0"/>
              <a:t> 13,45-46</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53033" y="3622976"/>
            <a:ext cx="6322413" cy="2492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Jesus hat den Preis auch für die Heiden bezahlt, daher besteht Gottes Volk nun auch aus Heiden</a:t>
            </a:r>
          </a:p>
          <a:p>
            <a:pPr marL="514350" indent="-514350">
              <a:buAutoNum type="arabicPeriod"/>
            </a:pPr>
            <a:r>
              <a:rPr lang="de-CH" sz="3000" dirty="0"/>
              <a:t>Die Zahl der Heiden im Volk Gottes nimmt zu</a:t>
            </a:r>
          </a:p>
        </p:txBody>
      </p:sp>
      <p:pic>
        <p:nvPicPr>
          <p:cNvPr id="2050" name="Picture 2" descr="Perlen und Perlmutt: Wenn Muscheln Schmuck produzieren | Tiere | Natur |  Wissen | ARD alpha">
            <a:extLst>
              <a:ext uri="{FF2B5EF4-FFF2-40B4-BE49-F238E27FC236}">
                <a16:creationId xmlns:a16="http://schemas.microsoft.com/office/drawing/2014/main" id="{3D9CCD77-673B-EF98-6C5E-192C1E94A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018" y="3706865"/>
            <a:ext cx="4238478" cy="237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9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p:cTn id="28"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Die Gleichnisse</a:t>
            </a:r>
          </a:p>
        </p:txBody>
      </p:sp>
      <p:sp>
        <p:nvSpPr>
          <p:cNvPr id="5" name="Inhaltsplatzhalter 4">
            <a:extLst>
              <a:ext uri="{FF2B5EF4-FFF2-40B4-BE49-F238E27FC236}">
                <a16:creationId xmlns:a16="http://schemas.microsoft.com/office/drawing/2014/main" id="{ADD3DC82-B503-4803-8DDD-2A82A02B21B6}"/>
              </a:ext>
            </a:extLst>
          </p:cNvPr>
          <p:cNvSpPr txBox="1">
            <a:spLocks/>
          </p:cNvSpPr>
          <p:nvPr/>
        </p:nvSpPr>
        <p:spPr>
          <a:xfrm>
            <a:off x="637318" y="1182256"/>
            <a:ext cx="7263508" cy="535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b="1" dirty="0"/>
              <a:t>Das Gleichnis vom Fischnetz</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18" y="1889396"/>
            <a:ext cx="11554681" cy="3309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Wiederum gleicht das Reich der Himmel einem Netz, das ins Meer geworfen wurde und Fische von jeder Art zusammenbrachte, 48 das sie dann, als es voll war, ans Ufer heraufzogen; und sie setzten sich nieder und lasen die guten in Gefäße zusammen, aber die faulen warfen sie hinaus. 49 So wird es in der Vollendung des Zeitalters sein: Die Engel werden hinausgehen und die Bösen aus der Mitte der Gerechten aussondern 50 und sie in den Feuerofen werfen; da wird das Weinen und das Zähneknirschen sein.</a:t>
            </a:r>
            <a:r>
              <a:rPr lang="de-DE" sz="3000" dirty="0"/>
              <a:t>“ </a:t>
            </a:r>
            <a:r>
              <a:rPr lang="de-DE" sz="3000" dirty="0" err="1"/>
              <a:t>Mt</a:t>
            </a:r>
            <a:r>
              <a:rPr lang="de-DE" sz="3000" dirty="0"/>
              <a:t> 13,47-50</a:t>
            </a:r>
          </a:p>
        </p:txBody>
      </p:sp>
      <p:sp>
        <p:nvSpPr>
          <p:cNvPr id="2" name="Inhaltsplatzhalter 4">
            <a:extLst>
              <a:ext uri="{FF2B5EF4-FFF2-40B4-BE49-F238E27FC236}">
                <a16:creationId xmlns:a16="http://schemas.microsoft.com/office/drawing/2014/main" id="{8AE480F1-C3DB-88F8-2BC3-8E838D86C1CC}"/>
              </a:ext>
            </a:extLst>
          </p:cNvPr>
          <p:cNvSpPr txBox="1">
            <a:spLocks/>
          </p:cNvSpPr>
          <p:nvPr/>
        </p:nvSpPr>
        <p:spPr>
          <a:xfrm>
            <a:off x="637318" y="5536661"/>
            <a:ext cx="10885933" cy="594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CH" sz="3000" dirty="0"/>
              <a:t>Das Geheimnis-Reich endet mit dem Völkergericht</a:t>
            </a:r>
          </a:p>
        </p:txBody>
      </p:sp>
    </p:spTree>
    <p:extLst>
      <p:ext uri="{BB962C8B-B14F-4D97-AF65-F5344CB8AC3E}">
        <p14:creationId xmlns:p14="http://schemas.microsoft.com/office/powerpoint/2010/main" val="401707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Fazit</a:t>
            </a:r>
          </a:p>
        </p:txBody>
      </p:sp>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37320" y="2186077"/>
            <a:ext cx="10381619" cy="5945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Habt ihr dies alles verstanden? Sie sagen zu ihm: Ja.</a:t>
            </a:r>
            <a:r>
              <a:rPr lang="de-DE" sz="3000" dirty="0"/>
              <a:t>“ </a:t>
            </a:r>
            <a:r>
              <a:rPr lang="de-DE" sz="3000" dirty="0" err="1"/>
              <a:t>Mt</a:t>
            </a:r>
            <a:r>
              <a:rPr lang="de-DE" sz="3000" dirty="0"/>
              <a:t> 13,51</a:t>
            </a:r>
          </a:p>
        </p:txBody>
      </p:sp>
      <p:sp>
        <p:nvSpPr>
          <p:cNvPr id="3" name="Inhaltsplatzhalter 4">
            <a:extLst>
              <a:ext uri="{FF2B5EF4-FFF2-40B4-BE49-F238E27FC236}">
                <a16:creationId xmlns:a16="http://schemas.microsoft.com/office/drawing/2014/main" id="{6687F6A7-424E-3748-AB0C-B379A3F46702}"/>
              </a:ext>
            </a:extLst>
          </p:cNvPr>
          <p:cNvSpPr txBox="1">
            <a:spLocks/>
          </p:cNvSpPr>
          <p:nvPr/>
        </p:nvSpPr>
        <p:spPr>
          <a:xfrm>
            <a:off x="637320" y="3164751"/>
            <a:ext cx="11023850" cy="16260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Er aber sprach zu ihnen: Darum ist jeder Schriftgelehrte, der ein Jünger des Reichs der Himmel geworden ist, gleich einem Hausherrn, der aus seinem Schatz Neues und Altes hervorbringt.</a:t>
            </a:r>
            <a:r>
              <a:rPr lang="de-DE" sz="3000" dirty="0"/>
              <a:t>“ </a:t>
            </a:r>
            <a:r>
              <a:rPr lang="de-DE" sz="3000" dirty="0" err="1"/>
              <a:t>Mt</a:t>
            </a:r>
            <a:r>
              <a:rPr lang="de-DE" sz="3000" dirty="0"/>
              <a:t> 13,52</a:t>
            </a:r>
          </a:p>
        </p:txBody>
      </p:sp>
    </p:spTree>
    <p:extLst>
      <p:ext uri="{BB962C8B-B14F-4D97-AF65-F5344CB8AC3E}">
        <p14:creationId xmlns:p14="http://schemas.microsoft.com/office/powerpoint/2010/main" val="170630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66679" y="2214129"/>
            <a:ext cx="7214777" cy="1115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„Deshalb wollen wir […] uns der vollen Reife zuwenden“ </a:t>
            </a:r>
            <a:r>
              <a:rPr lang="de-DE" sz="3000" dirty="0" err="1"/>
              <a:t>Hebr</a:t>
            </a:r>
            <a:r>
              <a:rPr lang="de-DE" sz="3000" dirty="0"/>
              <a:t> 6,1a</a:t>
            </a:r>
          </a:p>
        </p:txBody>
      </p:sp>
      <p:sp>
        <p:nvSpPr>
          <p:cNvPr id="3" name="Inhaltsplatzhalter 4">
            <a:extLst>
              <a:ext uri="{FF2B5EF4-FFF2-40B4-BE49-F238E27FC236}">
                <a16:creationId xmlns:a16="http://schemas.microsoft.com/office/drawing/2014/main" id="{6687F6A7-424E-3748-AB0C-B379A3F46702}"/>
              </a:ext>
            </a:extLst>
          </p:cNvPr>
          <p:cNvSpPr txBox="1">
            <a:spLocks/>
          </p:cNvSpPr>
          <p:nvPr/>
        </p:nvSpPr>
        <p:spPr>
          <a:xfrm>
            <a:off x="637317" y="4479850"/>
            <a:ext cx="8106919" cy="14847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„Euch öfter dasselbe zu schreiben, ist mir nicht verdrießlich, für euch aber bedeutet es, dass ihr fest werdet.“ Phil 3,1b</a:t>
            </a:r>
          </a:p>
        </p:txBody>
      </p:sp>
      <p:sp>
        <p:nvSpPr>
          <p:cNvPr id="2" name="Textfeld 1">
            <a:extLst>
              <a:ext uri="{FF2B5EF4-FFF2-40B4-BE49-F238E27FC236}">
                <a16:creationId xmlns:a16="http://schemas.microsoft.com/office/drawing/2014/main" id="{87578E19-9467-9AB5-DC35-3A09C7164F68}"/>
              </a:ext>
            </a:extLst>
          </p:cNvPr>
          <p:cNvSpPr txBox="1"/>
          <p:nvPr/>
        </p:nvSpPr>
        <p:spPr>
          <a:xfrm>
            <a:off x="637317" y="3864502"/>
            <a:ext cx="3112561" cy="553998"/>
          </a:xfrm>
          <a:prstGeom prst="rect">
            <a:avLst/>
          </a:prstGeom>
          <a:noFill/>
        </p:spPr>
        <p:txBody>
          <a:bodyPr wrap="square">
            <a:spAutoFit/>
          </a:bodyPr>
          <a:lstStyle/>
          <a:p>
            <a:pPr algn="ctr"/>
            <a:r>
              <a:rPr lang="de-CH" sz="3000" dirty="0"/>
              <a:t>Altes: Behandeltes</a:t>
            </a:r>
          </a:p>
        </p:txBody>
      </p:sp>
      <p:sp>
        <p:nvSpPr>
          <p:cNvPr id="4" name="Textfeld 3">
            <a:extLst>
              <a:ext uri="{FF2B5EF4-FFF2-40B4-BE49-F238E27FC236}">
                <a16:creationId xmlns:a16="http://schemas.microsoft.com/office/drawing/2014/main" id="{25F1D638-E612-5033-ED04-FD6B6D8E9633}"/>
              </a:ext>
            </a:extLst>
          </p:cNvPr>
          <p:cNvSpPr txBox="1"/>
          <p:nvPr/>
        </p:nvSpPr>
        <p:spPr>
          <a:xfrm>
            <a:off x="521181" y="1589662"/>
            <a:ext cx="7276387" cy="553998"/>
          </a:xfrm>
          <a:prstGeom prst="rect">
            <a:avLst/>
          </a:prstGeom>
          <a:noFill/>
        </p:spPr>
        <p:txBody>
          <a:bodyPr wrap="square">
            <a:spAutoFit/>
          </a:bodyPr>
          <a:lstStyle/>
          <a:p>
            <a:pPr algn="ctr"/>
            <a:r>
              <a:rPr lang="de-CH" sz="3000" dirty="0"/>
              <a:t> Neues: Unbehandeltes / Anders Behandeltes</a:t>
            </a:r>
          </a:p>
        </p:txBody>
      </p:sp>
      <p:sp>
        <p:nvSpPr>
          <p:cNvPr id="13" name="Titel 1">
            <a:extLst>
              <a:ext uri="{FF2B5EF4-FFF2-40B4-BE49-F238E27FC236}">
                <a16:creationId xmlns:a16="http://schemas.microsoft.com/office/drawing/2014/main" id="{DB4BF946-F834-575A-E3F8-EC28C84CDC1F}"/>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a:t>Fazit</a:t>
            </a:r>
            <a:endParaRPr lang="de-CH" b="1" dirty="0"/>
          </a:p>
        </p:txBody>
      </p:sp>
    </p:spTree>
    <p:extLst>
      <p:ext uri="{BB962C8B-B14F-4D97-AF65-F5344CB8AC3E}">
        <p14:creationId xmlns:p14="http://schemas.microsoft.com/office/powerpoint/2010/main" val="271730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50B3E54-A80F-48EA-BDBC-A7FE5A93D99B}"/>
              </a:ext>
            </a:extLst>
          </p:cNvPr>
          <p:cNvSpPr txBox="1">
            <a:spLocks/>
          </p:cNvSpPr>
          <p:nvPr/>
        </p:nvSpPr>
        <p:spPr>
          <a:xfrm>
            <a:off x="666680" y="1324638"/>
            <a:ext cx="8169837" cy="14916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Neues:</a:t>
            </a:r>
            <a:br>
              <a:rPr lang="de-DE" sz="3000" dirty="0"/>
            </a:br>
            <a:r>
              <a:rPr lang="de-DE" sz="3000" dirty="0"/>
              <a:t>„Denn während ihr der Zeit nach Lehrer sein solltet,“ </a:t>
            </a:r>
            <a:r>
              <a:rPr lang="de-DE" sz="3000" dirty="0" err="1"/>
              <a:t>Hebr</a:t>
            </a:r>
            <a:r>
              <a:rPr lang="de-DE" sz="3000" dirty="0"/>
              <a:t> 5,12a</a:t>
            </a:r>
          </a:p>
        </p:txBody>
      </p:sp>
      <p:sp>
        <p:nvSpPr>
          <p:cNvPr id="3" name="Inhaltsplatzhalter 4">
            <a:extLst>
              <a:ext uri="{FF2B5EF4-FFF2-40B4-BE49-F238E27FC236}">
                <a16:creationId xmlns:a16="http://schemas.microsoft.com/office/drawing/2014/main" id="{6687F6A7-424E-3748-AB0C-B379A3F46702}"/>
              </a:ext>
            </a:extLst>
          </p:cNvPr>
          <p:cNvSpPr txBox="1">
            <a:spLocks/>
          </p:cNvSpPr>
          <p:nvPr/>
        </p:nvSpPr>
        <p:spPr>
          <a:xfrm>
            <a:off x="666680" y="2929855"/>
            <a:ext cx="8106919" cy="1868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Altes:</a:t>
            </a:r>
            <a:br>
              <a:rPr lang="de-DE" sz="3000" dirty="0"/>
            </a:br>
            <a:r>
              <a:rPr lang="de-DE" sz="3000" dirty="0"/>
              <a:t>„Seht auf euch selbst, damit ihr nicht verliert, was wir erarbeitet haben, sondern vollen Lohn empfangt!“ 2Joh 8</a:t>
            </a:r>
          </a:p>
        </p:txBody>
      </p:sp>
      <p:sp>
        <p:nvSpPr>
          <p:cNvPr id="5" name="Inhaltsplatzhalter 4">
            <a:extLst>
              <a:ext uri="{FF2B5EF4-FFF2-40B4-BE49-F238E27FC236}">
                <a16:creationId xmlns:a16="http://schemas.microsoft.com/office/drawing/2014/main" id="{D6DCCD16-1230-13BA-D5A3-7B60EE94A167}"/>
              </a:ext>
            </a:extLst>
          </p:cNvPr>
          <p:cNvSpPr txBox="1">
            <a:spLocks/>
          </p:cNvSpPr>
          <p:nvPr/>
        </p:nvSpPr>
        <p:spPr>
          <a:xfrm>
            <a:off x="666680" y="4912107"/>
            <a:ext cx="8745769" cy="1868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a:t>
            </a:r>
            <a:r>
              <a:rPr lang="de-CH" dirty="0"/>
              <a:t>Das Neue ohne das Alte ist bloss eine Neuigkeit und nicht von Dauer. Aber das Alte hat keinen Wert, wenn ihm nicht neue Anwendungen für das tägliche Leben gegeben werden. Wir brauchen beides.</a:t>
            </a:r>
            <a:r>
              <a:rPr lang="de-DE" dirty="0"/>
              <a:t>“</a:t>
            </a:r>
            <a:r>
              <a:rPr lang="de-CH" dirty="0"/>
              <a:t> Warren W. </a:t>
            </a:r>
            <a:r>
              <a:rPr lang="de-CH" dirty="0" err="1"/>
              <a:t>Wiersbe</a:t>
            </a:r>
            <a:endParaRPr lang="de-CH" dirty="0"/>
          </a:p>
        </p:txBody>
      </p:sp>
      <p:sp>
        <p:nvSpPr>
          <p:cNvPr id="8" name="Titel 1">
            <a:extLst>
              <a:ext uri="{FF2B5EF4-FFF2-40B4-BE49-F238E27FC236}">
                <a16:creationId xmlns:a16="http://schemas.microsoft.com/office/drawing/2014/main" id="{5B9EB7EA-61B8-5548-09EA-91E4C2F77CEE}"/>
              </a:ext>
            </a:extLst>
          </p:cNvPr>
          <p:cNvSpPr>
            <a:spLocks noGrp="1"/>
          </p:cNvSpPr>
          <p:nvPr>
            <p:ph type="title"/>
          </p:nvPr>
        </p:nvSpPr>
        <p:spPr>
          <a:xfrm>
            <a:off x="838200" y="365126"/>
            <a:ext cx="10515600" cy="817130"/>
          </a:xfrm>
        </p:spPr>
        <p:txBody>
          <a:bodyPr/>
          <a:lstStyle/>
          <a:p>
            <a:pPr algn="ctr"/>
            <a:r>
              <a:rPr lang="de-CH" b="1" dirty="0"/>
              <a:t>Die Verantwortung jedes Einzelnen</a:t>
            </a:r>
          </a:p>
        </p:txBody>
      </p:sp>
    </p:spTree>
    <p:extLst>
      <p:ext uri="{BB962C8B-B14F-4D97-AF65-F5344CB8AC3E}">
        <p14:creationId xmlns:p14="http://schemas.microsoft.com/office/powerpoint/2010/main" val="12589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a:extLst>
              <a:ext uri="{FF2B5EF4-FFF2-40B4-BE49-F238E27FC236}">
                <a16:creationId xmlns:a16="http://schemas.microsoft.com/office/drawing/2014/main" id="{0702C4B5-B3ED-C1B0-26EC-54EC64A4F080}"/>
              </a:ext>
            </a:extLst>
          </p:cNvPr>
          <p:cNvSpPr txBox="1">
            <a:spLocks/>
          </p:cNvSpPr>
          <p:nvPr/>
        </p:nvSpPr>
        <p:spPr>
          <a:xfrm>
            <a:off x="584075" y="1767984"/>
            <a:ext cx="11023850" cy="16260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t>„</a:t>
            </a:r>
            <a:r>
              <a:rPr lang="de-CH" sz="3000" dirty="0"/>
              <a:t>Er aber sprach zu ihnen: Darum ist jeder Schriftgelehrte, der ein Jünger des Reichs der Himmel geworden ist, gleich einem Hausherrn, der aus seinem Schatz Neues und Altes hervorbringt.</a:t>
            </a:r>
            <a:r>
              <a:rPr lang="de-DE" sz="3000" dirty="0"/>
              <a:t>“ </a:t>
            </a:r>
            <a:r>
              <a:rPr lang="de-DE" sz="3000" dirty="0" err="1"/>
              <a:t>Mt</a:t>
            </a:r>
            <a:r>
              <a:rPr lang="de-DE" sz="3000" dirty="0"/>
              <a:t> 13,52</a:t>
            </a:r>
          </a:p>
        </p:txBody>
      </p:sp>
    </p:spTree>
    <p:extLst>
      <p:ext uri="{BB962C8B-B14F-4D97-AF65-F5344CB8AC3E}">
        <p14:creationId xmlns:p14="http://schemas.microsoft.com/office/powerpoint/2010/main" val="3849012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A2A18BC-B6F8-7BEF-4C3F-A902190C5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90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Rückblick</a:t>
            </a:r>
          </a:p>
        </p:txBody>
      </p:sp>
      <p:sp>
        <p:nvSpPr>
          <p:cNvPr id="4" name="Textfeld 3">
            <a:extLst>
              <a:ext uri="{FF2B5EF4-FFF2-40B4-BE49-F238E27FC236}">
                <a16:creationId xmlns:a16="http://schemas.microsoft.com/office/drawing/2014/main" id="{F24EC7D5-879F-4845-9BA4-37ABD69934D7}"/>
              </a:ext>
            </a:extLst>
          </p:cNvPr>
          <p:cNvSpPr txBox="1"/>
          <p:nvPr/>
        </p:nvSpPr>
        <p:spPr>
          <a:xfrm>
            <a:off x="695585" y="1298994"/>
            <a:ext cx="10163963" cy="1015663"/>
          </a:xfrm>
          <a:prstGeom prst="rect">
            <a:avLst/>
          </a:prstGeom>
          <a:noFill/>
        </p:spPr>
        <p:txBody>
          <a:bodyPr wrap="square">
            <a:spAutoFit/>
          </a:bodyPr>
          <a:lstStyle/>
          <a:p>
            <a:r>
              <a:rPr lang="fr-CH" sz="3000" dirty="0"/>
              <a:t>„</a:t>
            </a:r>
            <a:r>
              <a:rPr lang="de-DE" sz="3000" dirty="0"/>
              <a:t>und (Johannes) spricht: Tut Buße! Denn das Reich der Himmel ist nahe gekommen.</a:t>
            </a:r>
            <a:r>
              <a:rPr lang="fr-CH" sz="3000" dirty="0"/>
              <a:t>“ Mt 3,2</a:t>
            </a:r>
            <a:endParaRPr lang="de-CH" sz="3000" dirty="0"/>
          </a:p>
        </p:txBody>
      </p:sp>
      <p:cxnSp>
        <p:nvCxnSpPr>
          <p:cNvPr id="5" name="Gerade Verbindung mit Pfeil 4">
            <a:extLst>
              <a:ext uri="{FF2B5EF4-FFF2-40B4-BE49-F238E27FC236}">
                <a16:creationId xmlns:a16="http://schemas.microsoft.com/office/drawing/2014/main" id="{416FF6DE-64FD-0E84-B051-1225BB050312}"/>
              </a:ext>
            </a:extLst>
          </p:cNvPr>
          <p:cNvCxnSpPr>
            <a:cxnSpLocks/>
          </p:cNvCxnSpPr>
          <p:nvPr/>
        </p:nvCxnSpPr>
        <p:spPr>
          <a:xfrm flipV="1">
            <a:off x="3756058" y="5228721"/>
            <a:ext cx="1133061"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F1DEDED7-C912-9DA0-BC34-E0AE9E5C1692}"/>
              </a:ext>
            </a:extLst>
          </p:cNvPr>
          <p:cNvSpPr txBox="1"/>
          <p:nvPr/>
        </p:nvSpPr>
        <p:spPr>
          <a:xfrm>
            <a:off x="5244892" y="6126285"/>
            <a:ext cx="3281610" cy="553998"/>
          </a:xfrm>
          <a:prstGeom prst="rect">
            <a:avLst/>
          </a:prstGeom>
          <a:noFill/>
        </p:spPr>
        <p:txBody>
          <a:bodyPr wrap="square">
            <a:spAutoFit/>
          </a:bodyPr>
          <a:lstStyle/>
          <a:p>
            <a:r>
              <a:rPr lang="de-CH" sz="3000" dirty="0"/>
              <a:t>1000-jähriges Reich</a:t>
            </a:r>
          </a:p>
        </p:txBody>
      </p:sp>
      <p:sp>
        <p:nvSpPr>
          <p:cNvPr id="2" name="Textfeld 1">
            <a:extLst>
              <a:ext uri="{FF2B5EF4-FFF2-40B4-BE49-F238E27FC236}">
                <a16:creationId xmlns:a16="http://schemas.microsoft.com/office/drawing/2014/main" id="{56234230-A2A2-DA7B-03E7-BBC5738A9D2E}"/>
              </a:ext>
            </a:extLst>
          </p:cNvPr>
          <p:cNvSpPr txBox="1"/>
          <p:nvPr/>
        </p:nvSpPr>
        <p:spPr>
          <a:xfrm>
            <a:off x="695585" y="2608903"/>
            <a:ext cx="10163963" cy="1015663"/>
          </a:xfrm>
          <a:prstGeom prst="rect">
            <a:avLst/>
          </a:prstGeom>
          <a:noFill/>
        </p:spPr>
        <p:txBody>
          <a:bodyPr wrap="square">
            <a:spAutoFit/>
          </a:bodyPr>
          <a:lstStyle/>
          <a:p>
            <a:r>
              <a:rPr lang="fr-CH" sz="3000" dirty="0"/>
              <a:t>„</a:t>
            </a:r>
            <a:r>
              <a:rPr lang="de-DE" sz="3000" dirty="0"/>
              <a:t>Von da an begann Jesus zu predigen und zu sagen: Tut Buße, denn das Reich der Himmel ist nahe gekommen!</a:t>
            </a:r>
            <a:r>
              <a:rPr lang="fr-CH" sz="3000" dirty="0"/>
              <a:t>“ Mt 4,17</a:t>
            </a:r>
            <a:endParaRPr lang="de-CH" sz="3000" dirty="0"/>
          </a:p>
        </p:txBody>
      </p:sp>
      <p:pic>
        <p:nvPicPr>
          <p:cNvPr id="1028" name="Picture 4" descr="102 Jesus Open Hands Illustrations &amp; Clip Art - iStock">
            <a:extLst>
              <a:ext uri="{FF2B5EF4-FFF2-40B4-BE49-F238E27FC236}">
                <a16:creationId xmlns:a16="http://schemas.microsoft.com/office/drawing/2014/main" id="{5063DB51-1896-329B-9013-32F065106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337" y="3874637"/>
            <a:ext cx="2533636" cy="2715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mb Clipart Sheep Flock - Wolf And Lamb Cartoon, HD Png Download - kindpng">
            <a:extLst>
              <a:ext uri="{FF2B5EF4-FFF2-40B4-BE49-F238E27FC236}">
                <a16:creationId xmlns:a16="http://schemas.microsoft.com/office/drawing/2014/main" id="{BB7E52B3-29BC-EE3F-37F2-A5C7BC5E1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414" y="4186790"/>
            <a:ext cx="3516566" cy="189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500" fill="hold"/>
                                        <p:tgtEl>
                                          <p:spTgt spid="1030"/>
                                        </p:tgtEl>
                                        <p:attrNameLst>
                                          <p:attrName>ppt_w</p:attrName>
                                        </p:attrNameLst>
                                      </p:cBhvr>
                                      <p:tavLst>
                                        <p:tav tm="0">
                                          <p:val>
                                            <p:fltVal val="0"/>
                                          </p:val>
                                        </p:tav>
                                        <p:tav tm="100000">
                                          <p:val>
                                            <p:strVal val="#ppt_w"/>
                                          </p:val>
                                        </p:tav>
                                      </p:tavLst>
                                    </p:anim>
                                    <p:anim calcmode="lin" valueType="num">
                                      <p:cBhvr>
                                        <p:cTn id="32" dur="500" fill="hold"/>
                                        <p:tgtEl>
                                          <p:spTgt spid="1030"/>
                                        </p:tgtEl>
                                        <p:attrNameLst>
                                          <p:attrName>ppt_h</p:attrName>
                                        </p:attrNameLst>
                                      </p:cBhvr>
                                      <p:tavLst>
                                        <p:tav tm="0">
                                          <p:val>
                                            <p:fltVal val="0"/>
                                          </p:val>
                                        </p:tav>
                                        <p:tav tm="100000">
                                          <p:val>
                                            <p:strVal val="#ppt_h"/>
                                          </p:val>
                                        </p:tav>
                                      </p:tavLst>
                                    </p:anim>
                                    <p:animEffect transition="in" filter="fade">
                                      <p:cBhvr>
                                        <p:cTn id="33" dur="500"/>
                                        <p:tgtEl>
                                          <p:spTgt spid="103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Rückblick</a:t>
            </a:r>
          </a:p>
        </p:txBody>
      </p:sp>
      <p:sp>
        <p:nvSpPr>
          <p:cNvPr id="4" name="Textfeld 3">
            <a:extLst>
              <a:ext uri="{FF2B5EF4-FFF2-40B4-BE49-F238E27FC236}">
                <a16:creationId xmlns:a16="http://schemas.microsoft.com/office/drawing/2014/main" id="{F24EC7D5-879F-4845-9BA4-37ABD69934D7}"/>
              </a:ext>
            </a:extLst>
          </p:cNvPr>
          <p:cNvSpPr txBox="1"/>
          <p:nvPr/>
        </p:nvSpPr>
        <p:spPr>
          <a:xfrm>
            <a:off x="838200" y="1464809"/>
            <a:ext cx="10566634" cy="1477328"/>
          </a:xfrm>
          <a:prstGeom prst="rect">
            <a:avLst/>
          </a:prstGeom>
          <a:noFill/>
        </p:spPr>
        <p:txBody>
          <a:bodyPr wrap="square">
            <a:spAutoFit/>
          </a:bodyPr>
          <a:lstStyle/>
          <a:p>
            <a:r>
              <a:rPr lang="fr-CH" sz="3000" dirty="0"/>
              <a:t>„</a:t>
            </a:r>
            <a:r>
              <a:rPr lang="de-DE" sz="3000" dirty="0"/>
              <a:t>Die Pharisäer aber sagten, als sie es hörten: Dieser treibt die Dämonen nicht anders aus als durch den </a:t>
            </a:r>
            <a:r>
              <a:rPr lang="de-DE" sz="3000" dirty="0" err="1"/>
              <a:t>Beelzebul</a:t>
            </a:r>
            <a:r>
              <a:rPr lang="de-DE" sz="3000" dirty="0"/>
              <a:t>, den Obersten der Dämonen.</a:t>
            </a:r>
            <a:r>
              <a:rPr lang="fr-CH" sz="3000" dirty="0"/>
              <a:t>“ Mt 12,24</a:t>
            </a:r>
            <a:endParaRPr lang="de-CH" sz="3000" dirty="0"/>
          </a:p>
        </p:txBody>
      </p:sp>
      <p:cxnSp>
        <p:nvCxnSpPr>
          <p:cNvPr id="5" name="Gerade Verbindung mit Pfeil 4">
            <a:extLst>
              <a:ext uri="{FF2B5EF4-FFF2-40B4-BE49-F238E27FC236}">
                <a16:creationId xmlns:a16="http://schemas.microsoft.com/office/drawing/2014/main" id="{416FF6DE-64FD-0E84-B051-1225BB050312}"/>
              </a:ext>
            </a:extLst>
          </p:cNvPr>
          <p:cNvCxnSpPr>
            <a:cxnSpLocks/>
          </p:cNvCxnSpPr>
          <p:nvPr/>
        </p:nvCxnSpPr>
        <p:spPr>
          <a:xfrm>
            <a:off x="3756058" y="5228722"/>
            <a:ext cx="421348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F1DEDED7-C912-9DA0-BC34-E0AE9E5C1692}"/>
              </a:ext>
            </a:extLst>
          </p:cNvPr>
          <p:cNvSpPr txBox="1"/>
          <p:nvPr/>
        </p:nvSpPr>
        <p:spPr>
          <a:xfrm>
            <a:off x="5244892" y="6126285"/>
            <a:ext cx="3281610" cy="553998"/>
          </a:xfrm>
          <a:prstGeom prst="rect">
            <a:avLst/>
          </a:prstGeom>
          <a:noFill/>
        </p:spPr>
        <p:txBody>
          <a:bodyPr wrap="square">
            <a:spAutoFit/>
          </a:bodyPr>
          <a:lstStyle/>
          <a:p>
            <a:r>
              <a:rPr lang="de-CH" sz="3000" dirty="0"/>
              <a:t>1000-jähriges Reich</a:t>
            </a:r>
          </a:p>
        </p:txBody>
      </p:sp>
      <p:pic>
        <p:nvPicPr>
          <p:cNvPr id="1028" name="Picture 4" descr="102 Jesus Open Hands Illustrations &amp; Clip Art - iStock">
            <a:extLst>
              <a:ext uri="{FF2B5EF4-FFF2-40B4-BE49-F238E27FC236}">
                <a16:creationId xmlns:a16="http://schemas.microsoft.com/office/drawing/2014/main" id="{5063DB51-1896-329B-9013-32F065106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337" y="3874637"/>
            <a:ext cx="2533636" cy="27155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mb Clipart Sheep Flock - Wolf And Lamb Cartoon, HD Png Download - kindpng">
            <a:extLst>
              <a:ext uri="{FF2B5EF4-FFF2-40B4-BE49-F238E27FC236}">
                <a16:creationId xmlns:a16="http://schemas.microsoft.com/office/drawing/2014/main" id="{BB7E52B3-29BC-EE3F-37F2-A5C7BC5E1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414" y="4186790"/>
            <a:ext cx="3516566" cy="18973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EF619BE3-C568-F19B-59E7-CD30AEF20D45}"/>
              </a:ext>
            </a:extLst>
          </p:cNvPr>
          <p:cNvSpPr txBox="1"/>
          <p:nvPr/>
        </p:nvSpPr>
        <p:spPr>
          <a:xfrm>
            <a:off x="4560115" y="4581447"/>
            <a:ext cx="2985781" cy="553998"/>
          </a:xfrm>
          <a:prstGeom prst="rect">
            <a:avLst/>
          </a:prstGeom>
          <a:noFill/>
        </p:spPr>
        <p:txBody>
          <a:bodyPr wrap="square">
            <a:spAutoFit/>
          </a:bodyPr>
          <a:lstStyle/>
          <a:p>
            <a:r>
              <a:rPr lang="de-CH" sz="3000" dirty="0"/>
              <a:t>Geheimnis-Reich</a:t>
            </a:r>
          </a:p>
        </p:txBody>
      </p:sp>
      <p:sp>
        <p:nvSpPr>
          <p:cNvPr id="11" name="Textfeld 10">
            <a:extLst>
              <a:ext uri="{FF2B5EF4-FFF2-40B4-BE49-F238E27FC236}">
                <a16:creationId xmlns:a16="http://schemas.microsoft.com/office/drawing/2014/main" id="{C83E8B35-2ACC-95A1-7CE6-FE63C78B6317}"/>
              </a:ext>
            </a:extLst>
          </p:cNvPr>
          <p:cNvSpPr txBox="1"/>
          <p:nvPr/>
        </p:nvSpPr>
        <p:spPr>
          <a:xfrm>
            <a:off x="2760219" y="3253960"/>
            <a:ext cx="1991678" cy="1015663"/>
          </a:xfrm>
          <a:prstGeom prst="rect">
            <a:avLst/>
          </a:prstGeom>
          <a:noFill/>
        </p:spPr>
        <p:txBody>
          <a:bodyPr wrap="square">
            <a:spAutoFit/>
          </a:bodyPr>
          <a:lstStyle/>
          <a:p>
            <a:pPr algn="ctr"/>
            <a:r>
              <a:rPr lang="de-CH" sz="3000" dirty="0"/>
              <a:t>1. Kommen Jesu</a:t>
            </a:r>
          </a:p>
        </p:txBody>
      </p:sp>
      <p:sp>
        <p:nvSpPr>
          <p:cNvPr id="12" name="Textfeld 11">
            <a:extLst>
              <a:ext uri="{FF2B5EF4-FFF2-40B4-BE49-F238E27FC236}">
                <a16:creationId xmlns:a16="http://schemas.microsoft.com/office/drawing/2014/main" id="{20708AFB-ABA9-DE39-6E5D-20EE56154EAB}"/>
              </a:ext>
            </a:extLst>
          </p:cNvPr>
          <p:cNvSpPr txBox="1"/>
          <p:nvPr/>
        </p:nvSpPr>
        <p:spPr>
          <a:xfrm>
            <a:off x="6747199" y="3218238"/>
            <a:ext cx="1991678" cy="1015663"/>
          </a:xfrm>
          <a:prstGeom prst="rect">
            <a:avLst/>
          </a:prstGeom>
          <a:noFill/>
        </p:spPr>
        <p:txBody>
          <a:bodyPr wrap="square">
            <a:spAutoFit/>
          </a:bodyPr>
          <a:lstStyle/>
          <a:p>
            <a:r>
              <a:rPr lang="de-CH" sz="3000" dirty="0"/>
              <a:t>2. Kommen</a:t>
            </a:r>
          </a:p>
          <a:p>
            <a:pPr algn="ctr"/>
            <a:r>
              <a:rPr lang="de-CH" sz="3000" dirty="0"/>
              <a:t>Jesu</a:t>
            </a:r>
          </a:p>
        </p:txBody>
      </p:sp>
    </p:spTree>
    <p:extLst>
      <p:ext uri="{BB962C8B-B14F-4D97-AF65-F5344CB8AC3E}">
        <p14:creationId xmlns:p14="http://schemas.microsoft.com/office/powerpoint/2010/main" val="22168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3.54167E-6 -2.59259E-6 L 0.24519 0.00093 " pathEditMode="relative" rAng="0" ptsTypes="AA">
                                      <p:cBhvr>
                                        <p:cTn id="13" dur="2000" fill="hold"/>
                                        <p:tgtEl>
                                          <p:spTgt spid="1030"/>
                                        </p:tgtEl>
                                        <p:attrNameLst>
                                          <p:attrName>ppt_x</p:attrName>
                                          <p:attrName>ppt_y</p:attrName>
                                        </p:attrNameLst>
                                      </p:cBhvr>
                                      <p:rCtr x="12253" y="46"/>
                                    </p:animMotion>
                                  </p:childTnLst>
                                </p:cTn>
                              </p:par>
                              <p:par>
                                <p:cTn id="14" presetID="42" presetClass="path" presetSubtype="0" accel="50000" decel="50000" fill="hold" grpId="0" nodeType="withEffect">
                                  <p:stCondLst>
                                    <p:cond delay="0"/>
                                  </p:stCondLst>
                                  <p:childTnLst>
                                    <p:animMotion origin="layout" path="M -0.00065 -4.81481E-6 L 0.23868 -0.00092 " pathEditMode="relative" rAng="0" ptsTypes="AA">
                                      <p:cBhvr>
                                        <p:cTn id="15" dur="2000" fill="hold"/>
                                        <p:tgtEl>
                                          <p:spTgt spid="13"/>
                                        </p:tgtEl>
                                        <p:attrNameLst>
                                          <p:attrName>ppt_x</p:attrName>
                                          <p:attrName>ppt_y</p:attrName>
                                        </p:attrNameLst>
                                      </p:cBhvr>
                                      <p:rCtr x="11966" y="-46"/>
                                    </p:animMotion>
                                  </p:childTnLst>
                                </p:cTn>
                              </p:par>
                              <p:par>
                                <p:cTn id="16" presetID="1" presetClass="entr" presetSubtype="0" fill="hold" nodeType="withEffect">
                                  <p:stCondLst>
                                    <p:cond delay="200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spricht in Gleichnissen</a:t>
            </a:r>
          </a:p>
        </p:txBody>
      </p:sp>
      <p:sp>
        <p:nvSpPr>
          <p:cNvPr id="4" name="Textfeld 3">
            <a:extLst>
              <a:ext uri="{FF2B5EF4-FFF2-40B4-BE49-F238E27FC236}">
                <a16:creationId xmlns:a16="http://schemas.microsoft.com/office/drawing/2014/main" id="{F24EC7D5-879F-4845-9BA4-37ABD69934D7}"/>
              </a:ext>
            </a:extLst>
          </p:cNvPr>
          <p:cNvSpPr txBox="1"/>
          <p:nvPr/>
        </p:nvSpPr>
        <p:spPr>
          <a:xfrm>
            <a:off x="695586" y="1691312"/>
            <a:ext cx="10515600" cy="2400657"/>
          </a:xfrm>
          <a:prstGeom prst="rect">
            <a:avLst/>
          </a:prstGeom>
          <a:noFill/>
        </p:spPr>
        <p:txBody>
          <a:bodyPr wrap="square">
            <a:spAutoFit/>
          </a:bodyPr>
          <a:lstStyle/>
          <a:p>
            <a:r>
              <a:rPr lang="fr-CH" sz="3000" dirty="0"/>
              <a:t>„</a:t>
            </a:r>
            <a:r>
              <a:rPr lang="de-DE" sz="3000" dirty="0"/>
              <a:t>An jenem Tag aber ging Jesus aus dem Haus hinaus und setzte sich an den See. Und es versammelten sich große Volksmengen um ihn, sodass er in ein Boot stieg und sich setzte; und die ganze Volksmenge stand am Ufer. Und er redete vieles in Gleichnissen zu ihnen</a:t>
            </a:r>
            <a:r>
              <a:rPr lang="fr-CH" sz="3000" dirty="0"/>
              <a:t>“ Mt 13,1-3a</a:t>
            </a:r>
            <a:endParaRPr lang="de-CH" sz="3000" dirty="0"/>
          </a:p>
        </p:txBody>
      </p:sp>
      <p:sp>
        <p:nvSpPr>
          <p:cNvPr id="2" name="Textfeld 1">
            <a:extLst>
              <a:ext uri="{FF2B5EF4-FFF2-40B4-BE49-F238E27FC236}">
                <a16:creationId xmlns:a16="http://schemas.microsoft.com/office/drawing/2014/main" id="{56234230-A2A2-DA7B-03E7-BBC5738A9D2E}"/>
              </a:ext>
            </a:extLst>
          </p:cNvPr>
          <p:cNvSpPr txBox="1"/>
          <p:nvPr/>
        </p:nvSpPr>
        <p:spPr>
          <a:xfrm>
            <a:off x="695586" y="4818599"/>
            <a:ext cx="10163963" cy="1015663"/>
          </a:xfrm>
          <a:prstGeom prst="rect">
            <a:avLst/>
          </a:prstGeom>
          <a:noFill/>
        </p:spPr>
        <p:txBody>
          <a:bodyPr wrap="square">
            <a:spAutoFit/>
          </a:bodyPr>
          <a:lstStyle/>
          <a:p>
            <a:r>
              <a:rPr lang="fr-CH" sz="3000" dirty="0"/>
              <a:t>„</a:t>
            </a:r>
            <a:r>
              <a:rPr lang="de-DE" sz="3000" dirty="0"/>
              <a:t>Und die Jünger traten hinzu und sprachen zu ihm: Warum redest du in Gleichnissen zu ihnen?</a:t>
            </a:r>
            <a:r>
              <a:rPr lang="fr-CH" sz="3000" dirty="0"/>
              <a:t>“ Mt 13,10</a:t>
            </a:r>
            <a:endParaRPr lang="de-CH" sz="3000" dirty="0"/>
          </a:p>
        </p:txBody>
      </p:sp>
    </p:spTree>
    <p:extLst>
      <p:ext uri="{BB962C8B-B14F-4D97-AF65-F5344CB8AC3E}">
        <p14:creationId xmlns:p14="http://schemas.microsoft.com/office/powerpoint/2010/main" val="352540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spricht in Gleichnissen</a:t>
            </a:r>
          </a:p>
        </p:txBody>
      </p:sp>
      <p:sp>
        <p:nvSpPr>
          <p:cNvPr id="4" name="Textfeld 3">
            <a:extLst>
              <a:ext uri="{FF2B5EF4-FFF2-40B4-BE49-F238E27FC236}">
                <a16:creationId xmlns:a16="http://schemas.microsoft.com/office/drawing/2014/main" id="{F24EC7D5-879F-4845-9BA4-37ABD69934D7}"/>
              </a:ext>
            </a:extLst>
          </p:cNvPr>
          <p:cNvSpPr txBox="1"/>
          <p:nvPr/>
        </p:nvSpPr>
        <p:spPr>
          <a:xfrm>
            <a:off x="666224" y="1182256"/>
            <a:ext cx="10515600" cy="1477328"/>
          </a:xfrm>
          <a:prstGeom prst="rect">
            <a:avLst/>
          </a:prstGeom>
          <a:noFill/>
        </p:spPr>
        <p:txBody>
          <a:bodyPr wrap="square">
            <a:spAutoFit/>
          </a:bodyPr>
          <a:lstStyle/>
          <a:p>
            <a:r>
              <a:rPr lang="fr-CH" sz="3000" dirty="0"/>
              <a:t>„</a:t>
            </a:r>
            <a:r>
              <a:rPr lang="de-DE" sz="3000" dirty="0"/>
              <a:t>Er aber antwortete und sprach zu ihnen: Weil euch gegeben ist, die Geheimnisse des Reiches der Himmel zu wissen, jenen aber ist es nicht gegeben;</a:t>
            </a:r>
            <a:r>
              <a:rPr lang="fr-CH" sz="3000" dirty="0"/>
              <a:t>“ Mt 13,11</a:t>
            </a:r>
            <a:endParaRPr lang="de-CH" sz="3000" dirty="0"/>
          </a:p>
        </p:txBody>
      </p:sp>
      <p:sp>
        <p:nvSpPr>
          <p:cNvPr id="2" name="Textfeld 1">
            <a:extLst>
              <a:ext uri="{FF2B5EF4-FFF2-40B4-BE49-F238E27FC236}">
                <a16:creationId xmlns:a16="http://schemas.microsoft.com/office/drawing/2014/main" id="{56234230-A2A2-DA7B-03E7-BBC5738A9D2E}"/>
              </a:ext>
            </a:extLst>
          </p:cNvPr>
          <p:cNvSpPr txBox="1"/>
          <p:nvPr/>
        </p:nvSpPr>
        <p:spPr>
          <a:xfrm>
            <a:off x="666224" y="2725937"/>
            <a:ext cx="11002862" cy="1938992"/>
          </a:xfrm>
          <a:prstGeom prst="rect">
            <a:avLst/>
          </a:prstGeom>
          <a:noFill/>
        </p:spPr>
        <p:txBody>
          <a:bodyPr wrap="square">
            <a:spAutoFit/>
          </a:bodyPr>
          <a:lstStyle/>
          <a:p>
            <a:r>
              <a:rPr lang="fr-CH" sz="3000" dirty="0"/>
              <a:t>„</a:t>
            </a:r>
            <a:r>
              <a:rPr lang="de-DE" sz="3000" dirty="0"/>
              <a:t>denn wer hat, dem wird gegeben und überreichlich gewährt werden; wer aber nicht hat, von dem wird selbst, was er hat, genommen werden. Darum rede ich in Gleichnissen zu ihnen, weil sie sehend nicht sehen und hörend nicht hören noch verstehen;</a:t>
            </a:r>
            <a:r>
              <a:rPr lang="fr-CH" sz="3000" dirty="0"/>
              <a:t>“ Mt 13,12-13</a:t>
            </a:r>
            <a:endParaRPr lang="de-CH" sz="3000" dirty="0"/>
          </a:p>
        </p:txBody>
      </p:sp>
      <p:sp>
        <p:nvSpPr>
          <p:cNvPr id="5" name="Textfeld 4">
            <a:extLst>
              <a:ext uri="{FF2B5EF4-FFF2-40B4-BE49-F238E27FC236}">
                <a16:creationId xmlns:a16="http://schemas.microsoft.com/office/drawing/2014/main" id="{8D8E4950-2022-B924-9C0E-0C483837FE1C}"/>
              </a:ext>
            </a:extLst>
          </p:cNvPr>
          <p:cNvSpPr txBox="1"/>
          <p:nvPr/>
        </p:nvSpPr>
        <p:spPr>
          <a:xfrm>
            <a:off x="666224" y="4731282"/>
            <a:ext cx="8234495" cy="1477328"/>
          </a:xfrm>
          <a:prstGeom prst="rect">
            <a:avLst/>
          </a:prstGeom>
          <a:noFill/>
        </p:spPr>
        <p:txBody>
          <a:bodyPr wrap="square">
            <a:spAutoFit/>
          </a:bodyPr>
          <a:lstStyle/>
          <a:p>
            <a:r>
              <a:rPr lang="fr-CH" sz="3000" dirty="0"/>
              <a:t>„</a:t>
            </a:r>
            <a:r>
              <a:rPr lang="de-DE" sz="3000" dirty="0"/>
              <a:t>Bittet, und es wird euch gegeben werden; sucht, und ihr werdet finden; klopft an, und es wird euch geöffnet werden!</a:t>
            </a:r>
            <a:r>
              <a:rPr lang="fr-CH" sz="3000" dirty="0"/>
              <a:t>“ Mt 7,7</a:t>
            </a:r>
            <a:endParaRPr lang="de-CH" sz="3000" dirty="0"/>
          </a:p>
        </p:txBody>
      </p:sp>
    </p:spTree>
    <p:extLst>
      <p:ext uri="{BB962C8B-B14F-4D97-AF65-F5344CB8AC3E}">
        <p14:creationId xmlns:p14="http://schemas.microsoft.com/office/powerpoint/2010/main" val="106584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spricht in Gleichnissen</a:t>
            </a:r>
          </a:p>
        </p:txBody>
      </p:sp>
      <p:graphicFrame>
        <p:nvGraphicFramePr>
          <p:cNvPr id="5" name="Tabelle 6">
            <a:extLst>
              <a:ext uri="{FF2B5EF4-FFF2-40B4-BE49-F238E27FC236}">
                <a16:creationId xmlns:a16="http://schemas.microsoft.com/office/drawing/2014/main" id="{7A5FA9DA-44D0-BFF7-F8F0-A43EDBC0694E}"/>
              </a:ext>
            </a:extLst>
          </p:cNvPr>
          <p:cNvGraphicFramePr>
            <a:graphicFrameLocks noGrp="1"/>
          </p:cNvGraphicFramePr>
          <p:nvPr>
            <p:extLst>
              <p:ext uri="{D42A27DB-BD31-4B8C-83A1-F6EECF244321}">
                <p14:modId xmlns:p14="http://schemas.microsoft.com/office/powerpoint/2010/main" val="1910323030"/>
              </p:ext>
            </p:extLst>
          </p:nvPr>
        </p:nvGraphicFramePr>
        <p:xfrm>
          <a:off x="699781" y="2176338"/>
          <a:ext cx="6187580" cy="3901440"/>
        </p:xfrm>
        <a:graphic>
          <a:graphicData uri="http://schemas.openxmlformats.org/drawingml/2006/table">
            <a:tbl>
              <a:tblPr firstRow="1" bandRow="1">
                <a:tableStyleId>{5C22544A-7EE6-4342-B048-85BDC9FD1C3A}</a:tableStyleId>
              </a:tblPr>
              <a:tblGrid>
                <a:gridCol w="2966207">
                  <a:extLst>
                    <a:ext uri="{9D8B030D-6E8A-4147-A177-3AD203B41FA5}">
                      <a16:colId xmlns:a16="http://schemas.microsoft.com/office/drawing/2014/main" val="3702885069"/>
                    </a:ext>
                  </a:extLst>
                </a:gridCol>
                <a:gridCol w="3221373">
                  <a:extLst>
                    <a:ext uri="{9D8B030D-6E8A-4147-A177-3AD203B41FA5}">
                      <a16:colId xmlns:a16="http://schemas.microsoft.com/office/drawing/2014/main" val="3466081996"/>
                    </a:ext>
                  </a:extLst>
                </a:gridCol>
              </a:tblGrid>
              <a:tr h="486637">
                <a:tc>
                  <a:txBody>
                    <a:bodyPr/>
                    <a:lstStyle/>
                    <a:p>
                      <a:pPr algn="ctr"/>
                      <a:r>
                        <a:rPr lang="de-CH" sz="2600" b="1" dirty="0"/>
                        <a:t>Bibelstelle in </a:t>
                      </a:r>
                      <a:r>
                        <a:rPr lang="de-CH" sz="2600" b="1" dirty="0" err="1"/>
                        <a:t>Mt</a:t>
                      </a:r>
                      <a:r>
                        <a:rPr lang="de-CH" sz="2600" b="1" dirty="0"/>
                        <a:t> 13</a:t>
                      </a:r>
                    </a:p>
                  </a:txBody>
                  <a:tcPr/>
                </a:tc>
                <a:tc>
                  <a:txBody>
                    <a:bodyPr/>
                    <a:lstStyle/>
                    <a:p>
                      <a:pPr algn="ctr"/>
                      <a:r>
                        <a:rPr lang="de-CH" sz="2600" dirty="0"/>
                        <a:t>Gleichnis</a:t>
                      </a:r>
                    </a:p>
                  </a:txBody>
                  <a:tcPr/>
                </a:tc>
                <a:extLst>
                  <a:ext uri="{0D108BD9-81ED-4DB2-BD59-A6C34878D82A}">
                    <a16:rowId xmlns:a16="http://schemas.microsoft.com/office/drawing/2014/main" val="171235688"/>
                  </a:ext>
                </a:extLst>
              </a:tr>
              <a:tr h="486637">
                <a:tc>
                  <a:txBody>
                    <a:bodyPr/>
                    <a:lstStyle/>
                    <a:p>
                      <a:pPr algn="ctr"/>
                      <a:r>
                        <a:rPr lang="de-CH" sz="2600" dirty="0"/>
                        <a:t>V. 3-9.18-23</a:t>
                      </a:r>
                    </a:p>
                  </a:txBody>
                  <a:tcPr/>
                </a:tc>
                <a:tc>
                  <a:txBody>
                    <a:bodyPr/>
                    <a:lstStyle/>
                    <a:p>
                      <a:pPr algn="ctr"/>
                      <a:r>
                        <a:rPr lang="de-CH" sz="2600" dirty="0"/>
                        <a:t>Sämann</a:t>
                      </a:r>
                    </a:p>
                  </a:txBody>
                  <a:tcPr/>
                </a:tc>
                <a:extLst>
                  <a:ext uri="{0D108BD9-81ED-4DB2-BD59-A6C34878D82A}">
                    <a16:rowId xmlns:a16="http://schemas.microsoft.com/office/drawing/2014/main" val="2458689164"/>
                  </a:ext>
                </a:extLst>
              </a:tr>
              <a:tr h="486637">
                <a:tc>
                  <a:txBody>
                    <a:bodyPr/>
                    <a:lstStyle/>
                    <a:p>
                      <a:pPr algn="ctr"/>
                      <a:r>
                        <a:rPr lang="de-CH" sz="2600" dirty="0"/>
                        <a:t>V. 24-30.36-43</a:t>
                      </a:r>
                    </a:p>
                  </a:txBody>
                  <a:tcPr/>
                </a:tc>
                <a:tc>
                  <a:txBody>
                    <a:bodyPr/>
                    <a:lstStyle/>
                    <a:p>
                      <a:pPr algn="ctr"/>
                      <a:r>
                        <a:rPr lang="de-CH" sz="2600" dirty="0"/>
                        <a:t>Unkraut und Weizen</a:t>
                      </a:r>
                    </a:p>
                  </a:txBody>
                  <a:tcPr/>
                </a:tc>
                <a:extLst>
                  <a:ext uri="{0D108BD9-81ED-4DB2-BD59-A6C34878D82A}">
                    <a16:rowId xmlns:a16="http://schemas.microsoft.com/office/drawing/2014/main" val="3553611060"/>
                  </a:ext>
                </a:extLst>
              </a:tr>
              <a:tr h="486637">
                <a:tc>
                  <a:txBody>
                    <a:bodyPr/>
                    <a:lstStyle/>
                    <a:p>
                      <a:pPr algn="ctr"/>
                      <a:r>
                        <a:rPr lang="de-CH" sz="2600" dirty="0"/>
                        <a:t>V. 31-32</a:t>
                      </a:r>
                    </a:p>
                  </a:txBody>
                  <a:tcPr/>
                </a:tc>
                <a:tc>
                  <a:txBody>
                    <a:bodyPr/>
                    <a:lstStyle/>
                    <a:p>
                      <a:pPr algn="ctr"/>
                      <a:r>
                        <a:rPr lang="de-CH" sz="2600" dirty="0"/>
                        <a:t>Senfkorn</a:t>
                      </a:r>
                    </a:p>
                  </a:txBody>
                  <a:tcPr/>
                </a:tc>
                <a:extLst>
                  <a:ext uri="{0D108BD9-81ED-4DB2-BD59-A6C34878D82A}">
                    <a16:rowId xmlns:a16="http://schemas.microsoft.com/office/drawing/2014/main" val="2560313033"/>
                  </a:ext>
                </a:extLst>
              </a:tr>
              <a:tr h="486637">
                <a:tc>
                  <a:txBody>
                    <a:bodyPr/>
                    <a:lstStyle/>
                    <a:p>
                      <a:pPr algn="ctr"/>
                      <a:r>
                        <a:rPr lang="de-CH" sz="2600" dirty="0"/>
                        <a:t>V. 33-35</a:t>
                      </a:r>
                    </a:p>
                  </a:txBody>
                  <a:tcPr/>
                </a:tc>
                <a:tc>
                  <a:txBody>
                    <a:bodyPr/>
                    <a:lstStyle/>
                    <a:p>
                      <a:pPr algn="ctr"/>
                      <a:r>
                        <a:rPr lang="de-CH" sz="2600" dirty="0"/>
                        <a:t>Sauerteig</a:t>
                      </a:r>
                    </a:p>
                  </a:txBody>
                  <a:tcPr/>
                </a:tc>
                <a:extLst>
                  <a:ext uri="{0D108BD9-81ED-4DB2-BD59-A6C34878D82A}">
                    <a16:rowId xmlns:a16="http://schemas.microsoft.com/office/drawing/2014/main" val="3268152797"/>
                  </a:ext>
                </a:extLst>
              </a:tr>
              <a:tr h="486637">
                <a:tc>
                  <a:txBody>
                    <a:bodyPr/>
                    <a:lstStyle/>
                    <a:p>
                      <a:pPr algn="ctr"/>
                      <a:r>
                        <a:rPr lang="de-CH" sz="2600" dirty="0"/>
                        <a:t>V. 44</a:t>
                      </a:r>
                    </a:p>
                  </a:txBody>
                  <a:tcPr/>
                </a:tc>
                <a:tc>
                  <a:txBody>
                    <a:bodyPr/>
                    <a:lstStyle/>
                    <a:p>
                      <a:pPr algn="ctr"/>
                      <a:r>
                        <a:rPr lang="de-CH" sz="2600" dirty="0"/>
                        <a:t>Verborgener Schatz</a:t>
                      </a:r>
                    </a:p>
                  </a:txBody>
                  <a:tcPr/>
                </a:tc>
                <a:extLst>
                  <a:ext uri="{0D108BD9-81ED-4DB2-BD59-A6C34878D82A}">
                    <a16:rowId xmlns:a16="http://schemas.microsoft.com/office/drawing/2014/main" val="3437091232"/>
                  </a:ext>
                </a:extLst>
              </a:tr>
              <a:tr h="486637">
                <a:tc>
                  <a:txBody>
                    <a:bodyPr/>
                    <a:lstStyle/>
                    <a:p>
                      <a:pPr algn="ctr"/>
                      <a:r>
                        <a:rPr lang="de-CH" sz="2600" dirty="0"/>
                        <a:t>V. 45-46</a:t>
                      </a:r>
                    </a:p>
                  </a:txBody>
                  <a:tcPr/>
                </a:tc>
                <a:tc>
                  <a:txBody>
                    <a:bodyPr/>
                    <a:lstStyle/>
                    <a:p>
                      <a:pPr algn="ctr"/>
                      <a:r>
                        <a:rPr lang="de-CH" sz="2600" dirty="0"/>
                        <a:t>Perle</a:t>
                      </a:r>
                    </a:p>
                  </a:txBody>
                  <a:tcPr/>
                </a:tc>
                <a:extLst>
                  <a:ext uri="{0D108BD9-81ED-4DB2-BD59-A6C34878D82A}">
                    <a16:rowId xmlns:a16="http://schemas.microsoft.com/office/drawing/2014/main" val="2694078528"/>
                  </a:ext>
                </a:extLst>
              </a:tr>
              <a:tr h="486637">
                <a:tc>
                  <a:txBody>
                    <a:bodyPr/>
                    <a:lstStyle/>
                    <a:p>
                      <a:pPr algn="ctr"/>
                      <a:r>
                        <a:rPr lang="de-CH" sz="2600" dirty="0"/>
                        <a:t>V. 47-50</a:t>
                      </a:r>
                    </a:p>
                  </a:txBody>
                  <a:tcPr/>
                </a:tc>
                <a:tc>
                  <a:txBody>
                    <a:bodyPr/>
                    <a:lstStyle/>
                    <a:p>
                      <a:pPr algn="ctr"/>
                      <a:r>
                        <a:rPr lang="de-CH" sz="2600" dirty="0"/>
                        <a:t>Fischnetz</a:t>
                      </a:r>
                    </a:p>
                  </a:txBody>
                  <a:tcPr/>
                </a:tc>
                <a:extLst>
                  <a:ext uri="{0D108BD9-81ED-4DB2-BD59-A6C34878D82A}">
                    <a16:rowId xmlns:a16="http://schemas.microsoft.com/office/drawing/2014/main" val="1277933745"/>
                  </a:ext>
                </a:extLst>
              </a:tr>
            </a:tbl>
          </a:graphicData>
        </a:graphic>
      </p:graphicFrame>
      <p:pic>
        <p:nvPicPr>
          <p:cNvPr id="8" name="Grafik 7">
            <a:extLst>
              <a:ext uri="{FF2B5EF4-FFF2-40B4-BE49-F238E27FC236}">
                <a16:creationId xmlns:a16="http://schemas.microsoft.com/office/drawing/2014/main" id="{846113CE-3C82-3EBB-26AA-5332405D8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941" y="2674289"/>
            <a:ext cx="933909" cy="3426902"/>
          </a:xfrm>
          <a:prstGeom prst="rect">
            <a:avLst/>
          </a:prstGeom>
        </p:spPr>
      </p:pic>
      <p:sp>
        <p:nvSpPr>
          <p:cNvPr id="9" name="Textfeld 8">
            <a:extLst>
              <a:ext uri="{FF2B5EF4-FFF2-40B4-BE49-F238E27FC236}">
                <a16:creationId xmlns:a16="http://schemas.microsoft.com/office/drawing/2014/main" id="{711CE149-6AFB-1FD8-7799-0B6F5EF6CD56}"/>
              </a:ext>
            </a:extLst>
          </p:cNvPr>
          <p:cNvSpPr txBox="1"/>
          <p:nvPr/>
        </p:nvSpPr>
        <p:spPr>
          <a:xfrm>
            <a:off x="8305101" y="3863130"/>
            <a:ext cx="3346268" cy="1015663"/>
          </a:xfrm>
          <a:prstGeom prst="rect">
            <a:avLst/>
          </a:prstGeom>
          <a:noFill/>
        </p:spPr>
        <p:txBody>
          <a:bodyPr wrap="square">
            <a:spAutoFit/>
          </a:bodyPr>
          <a:lstStyle/>
          <a:p>
            <a:pPr algn="ctr"/>
            <a:r>
              <a:rPr lang="de-CH" sz="3000" dirty="0"/>
              <a:t>Gleichnis vom Hausherrn (V. 52)</a:t>
            </a:r>
          </a:p>
        </p:txBody>
      </p:sp>
      <p:sp>
        <p:nvSpPr>
          <p:cNvPr id="10" name="Textfeld 9">
            <a:extLst>
              <a:ext uri="{FF2B5EF4-FFF2-40B4-BE49-F238E27FC236}">
                <a16:creationId xmlns:a16="http://schemas.microsoft.com/office/drawing/2014/main" id="{973C3F58-9ED9-422C-6EB4-BEB0C0718FEC}"/>
              </a:ext>
            </a:extLst>
          </p:cNvPr>
          <p:cNvSpPr txBox="1"/>
          <p:nvPr/>
        </p:nvSpPr>
        <p:spPr>
          <a:xfrm>
            <a:off x="7004807" y="2120291"/>
            <a:ext cx="1493938" cy="553998"/>
          </a:xfrm>
          <a:prstGeom prst="rect">
            <a:avLst/>
          </a:prstGeom>
          <a:noFill/>
        </p:spPr>
        <p:txBody>
          <a:bodyPr wrap="square">
            <a:spAutoFit/>
          </a:bodyPr>
          <a:lstStyle/>
          <a:p>
            <a:pPr algn="ctr"/>
            <a:r>
              <a:rPr lang="de-CH" sz="3000" dirty="0"/>
              <a:t>DARUM</a:t>
            </a:r>
          </a:p>
        </p:txBody>
      </p:sp>
      <p:sp>
        <p:nvSpPr>
          <p:cNvPr id="2" name="Textfeld 1">
            <a:extLst>
              <a:ext uri="{FF2B5EF4-FFF2-40B4-BE49-F238E27FC236}">
                <a16:creationId xmlns:a16="http://schemas.microsoft.com/office/drawing/2014/main" id="{D2F25A65-31AD-CE04-619E-0EDF0E9B30A5}"/>
              </a:ext>
            </a:extLst>
          </p:cNvPr>
          <p:cNvSpPr txBox="1"/>
          <p:nvPr/>
        </p:nvSpPr>
        <p:spPr>
          <a:xfrm>
            <a:off x="566953" y="1302047"/>
            <a:ext cx="7931792" cy="553998"/>
          </a:xfrm>
          <a:prstGeom prst="rect">
            <a:avLst/>
          </a:prstGeom>
          <a:noFill/>
        </p:spPr>
        <p:txBody>
          <a:bodyPr wrap="square">
            <a:spAutoFit/>
          </a:bodyPr>
          <a:lstStyle/>
          <a:p>
            <a:pPr algn="ctr"/>
            <a:r>
              <a:rPr lang="de-CH" sz="3000" b="1" dirty="0"/>
              <a:t>Die sieben Gleichnisse über das Geheimnis-Reich</a:t>
            </a:r>
          </a:p>
        </p:txBody>
      </p:sp>
      <p:sp>
        <p:nvSpPr>
          <p:cNvPr id="3" name="Textfeld 2">
            <a:extLst>
              <a:ext uri="{FF2B5EF4-FFF2-40B4-BE49-F238E27FC236}">
                <a16:creationId xmlns:a16="http://schemas.microsoft.com/office/drawing/2014/main" id="{28427EE9-10BA-89E1-14F9-627A79A66027}"/>
              </a:ext>
            </a:extLst>
          </p:cNvPr>
          <p:cNvSpPr txBox="1"/>
          <p:nvPr/>
        </p:nvSpPr>
        <p:spPr>
          <a:xfrm>
            <a:off x="7979677" y="2760878"/>
            <a:ext cx="3997116" cy="1015663"/>
          </a:xfrm>
          <a:prstGeom prst="rect">
            <a:avLst/>
          </a:prstGeom>
          <a:noFill/>
        </p:spPr>
        <p:txBody>
          <a:bodyPr wrap="square">
            <a:spAutoFit/>
          </a:bodyPr>
          <a:lstStyle/>
          <a:p>
            <a:pPr algn="ctr"/>
            <a:r>
              <a:rPr lang="de-CH" sz="3000" b="1" dirty="0"/>
              <a:t>Die Verantwortung im Geheimnis-Reich</a:t>
            </a:r>
          </a:p>
        </p:txBody>
      </p:sp>
    </p:spTree>
    <p:extLst>
      <p:ext uri="{BB962C8B-B14F-4D97-AF65-F5344CB8AC3E}">
        <p14:creationId xmlns:p14="http://schemas.microsoft.com/office/powerpoint/2010/main" val="17973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spricht in Gleichnissen</a:t>
            </a:r>
          </a:p>
        </p:txBody>
      </p:sp>
      <p:sp>
        <p:nvSpPr>
          <p:cNvPr id="5" name="Textfeld 4">
            <a:extLst>
              <a:ext uri="{FF2B5EF4-FFF2-40B4-BE49-F238E27FC236}">
                <a16:creationId xmlns:a16="http://schemas.microsoft.com/office/drawing/2014/main" id="{60EE8002-9A41-7DDE-2E78-537C4B59B858}"/>
              </a:ext>
            </a:extLst>
          </p:cNvPr>
          <p:cNvSpPr txBox="1"/>
          <p:nvPr/>
        </p:nvSpPr>
        <p:spPr>
          <a:xfrm>
            <a:off x="494250" y="1609857"/>
            <a:ext cx="10906388" cy="1477328"/>
          </a:xfrm>
          <a:prstGeom prst="rect">
            <a:avLst/>
          </a:prstGeom>
          <a:noFill/>
        </p:spPr>
        <p:txBody>
          <a:bodyPr wrap="square">
            <a:spAutoFit/>
          </a:bodyPr>
          <a:lstStyle/>
          <a:p>
            <a:r>
              <a:rPr lang="fr-CH" sz="3000" dirty="0"/>
              <a:t>„</a:t>
            </a:r>
            <a:r>
              <a:rPr lang="de-DE" sz="3000" dirty="0"/>
              <a:t>Er aber sprach zu ihnen: Darum ist jeder Schriftgelehrte, der ein Jünger des Reichs der Himmel geworden ist, gleich einem Hausherrn, der aus seinem Schatz Neues und Altes hervorbringt.</a:t>
            </a:r>
            <a:r>
              <a:rPr lang="fr-CH" sz="3000" dirty="0"/>
              <a:t>“ Mt 13,52</a:t>
            </a:r>
            <a:endParaRPr lang="de-CH" sz="3000" dirty="0"/>
          </a:p>
        </p:txBody>
      </p:sp>
      <p:sp>
        <p:nvSpPr>
          <p:cNvPr id="7" name="Textfeld 6">
            <a:extLst>
              <a:ext uri="{FF2B5EF4-FFF2-40B4-BE49-F238E27FC236}">
                <a16:creationId xmlns:a16="http://schemas.microsoft.com/office/drawing/2014/main" id="{F3D53C80-91C7-8A34-181B-19FB255DE589}"/>
              </a:ext>
            </a:extLst>
          </p:cNvPr>
          <p:cNvSpPr txBox="1"/>
          <p:nvPr/>
        </p:nvSpPr>
        <p:spPr>
          <a:xfrm>
            <a:off x="2772801" y="3576936"/>
            <a:ext cx="6950039" cy="553998"/>
          </a:xfrm>
          <a:prstGeom prst="rect">
            <a:avLst/>
          </a:prstGeom>
          <a:noFill/>
        </p:spPr>
        <p:txBody>
          <a:bodyPr wrap="square">
            <a:spAutoFit/>
          </a:bodyPr>
          <a:lstStyle/>
          <a:p>
            <a:pPr algn="ctr"/>
            <a:r>
              <a:rPr lang="de-CH" sz="3000" dirty="0"/>
              <a:t>  Hausherr 	=    Schriftgelehrter</a:t>
            </a:r>
          </a:p>
        </p:txBody>
      </p:sp>
      <p:sp>
        <p:nvSpPr>
          <p:cNvPr id="9" name="Textfeld 8">
            <a:extLst>
              <a:ext uri="{FF2B5EF4-FFF2-40B4-BE49-F238E27FC236}">
                <a16:creationId xmlns:a16="http://schemas.microsoft.com/office/drawing/2014/main" id="{0C73FA47-824D-E3A1-AC9F-3CBE8118D085}"/>
              </a:ext>
            </a:extLst>
          </p:cNvPr>
          <p:cNvSpPr txBox="1"/>
          <p:nvPr/>
        </p:nvSpPr>
        <p:spPr>
          <a:xfrm>
            <a:off x="2839913" y="5314125"/>
            <a:ext cx="3775046" cy="553998"/>
          </a:xfrm>
          <a:prstGeom prst="rect">
            <a:avLst/>
          </a:prstGeom>
          <a:noFill/>
        </p:spPr>
        <p:txBody>
          <a:bodyPr wrap="square">
            <a:spAutoFit/>
          </a:bodyPr>
          <a:lstStyle/>
          <a:p>
            <a:pPr algn="ctr"/>
            <a:r>
              <a:rPr lang="de-CH" sz="3000" dirty="0"/>
              <a:t>Neues und Altes 	=    ?</a:t>
            </a:r>
          </a:p>
        </p:txBody>
      </p:sp>
      <p:sp>
        <p:nvSpPr>
          <p:cNvPr id="10" name="Textfeld 9">
            <a:extLst>
              <a:ext uri="{FF2B5EF4-FFF2-40B4-BE49-F238E27FC236}">
                <a16:creationId xmlns:a16="http://schemas.microsoft.com/office/drawing/2014/main" id="{0AC14716-8D43-9530-4D7D-7F7EDAD07104}"/>
              </a:ext>
            </a:extLst>
          </p:cNvPr>
          <p:cNvSpPr txBox="1"/>
          <p:nvPr/>
        </p:nvSpPr>
        <p:spPr>
          <a:xfrm>
            <a:off x="3665989" y="4128185"/>
            <a:ext cx="3775046" cy="553998"/>
          </a:xfrm>
          <a:prstGeom prst="rect">
            <a:avLst/>
          </a:prstGeom>
          <a:noFill/>
        </p:spPr>
        <p:txBody>
          <a:bodyPr wrap="square">
            <a:spAutoFit/>
          </a:bodyPr>
          <a:lstStyle/>
          <a:p>
            <a:pPr algn="ctr"/>
            <a:r>
              <a:rPr lang="de-CH" sz="3000" dirty="0"/>
              <a:t>       Schatz 	=    Schrift</a:t>
            </a:r>
          </a:p>
        </p:txBody>
      </p:sp>
      <p:sp>
        <p:nvSpPr>
          <p:cNvPr id="11" name="Textfeld 10">
            <a:extLst>
              <a:ext uri="{FF2B5EF4-FFF2-40B4-BE49-F238E27FC236}">
                <a16:creationId xmlns:a16="http://schemas.microsoft.com/office/drawing/2014/main" id="{A3CF030E-86E1-93A5-975C-8F06BCCD49F5}"/>
              </a:ext>
            </a:extLst>
          </p:cNvPr>
          <p:cNvSpPr txBox="1"/>
          <p:nvPr/>
        </p:nvSpPr>
        <p:spPr>
          <a:xfrm>
            <a:off x="2673290" y="4721155"/>
            <a:ext cx="4620937" cy="553998"/>
          </a:xfrm>
          <a:prstGeom prst="rect">
            <a:avLst/>
          </a:prstGeom>
          <a:noFill/>
        </p:spPr>
        <p:txBody>
          <a:bodyPr wrap="square">
            <a:spAutoFit/>
          </a:bodyPr>
          <a:lstStyle/>
          <a:p>
            <a:pPr algn="ctr"/>
            <a:r>
              <a:rPr lang="de-CH" sz="3000" dirty="0"/>
              <a:t>       hervorbringt	=    lehrt</a:t>
            </a:r>
          </a:p>
        </p:txBody>
      </p:sp>
    </p:spTree>
    <p:extLst>
      <p:ext uri="{BB962C8B-B14F-4D97-AF65-F5344CB8AC3E}">
        <p14:creationId xmlns:p14="http://schemas.microsoft.com/office/powerpoint/2010/main" val="1429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Jesus spricht in Gleichnissen</a:t>
            </a:r>
          </a:p>
        </p:txBody>
      </p:sp>
      <p:sp>
        <p:nvSpPr>
          <p:cNvPr id="4" name="Textfeld 3">
            <a:extLst>
              <a:ext uri="{FF2B5EF4-FFF2-40B4-BE49-F238E27FC236}">
                <a16:creationId xmlns:a16="http://schemas.microsoft.com/office/drawing/2014/main" id="{F24EC7D5-879F-4845-9BA4-37ABD69934D7}"/>
              </a:ext>
            </a:extLst>
          </p:cNvPr>
          <p:cNvSpPr txBox="1"/>
          <p:nvPr/>
        </p:nvSpPr>
        <p:spPr>
          <a:xfrm>
            <a:off x="666224" y="1485781"/>
            <a:ext cx="10515600" cy="1938992"/>
          </a:xfrm>
          <a:prstGeom prst="rect">
            <a:avLst/>
          </a:prstGeom>
          <a:noFill/>
        </p:spPr>
        <p:txBody>
          <a:bodyPr wrap="square">
            <a:spAutoFit/>
          </a:bodyPr>
          <a:lstStyle/>
          <a:p>
            <a:r>
              <a:rPr lang="fr-CH" sz="3000" dirty="0"/>
              <a:t>„</a:t>
            </a:r>
            <a:r>
              <a:rPr lang="de-DE" sz="3000" dirty="0"/>
              <a:t>An jenem Tag aber ging Jesus aus dem Haus hinaus und setzte sich an den See. Und es versammelten sich große Volksmengen um ihn, sodass er in ein Boot stieg und sich setzte; und die ganze Volksmenge stand am Ufer.</a:t>
            </a:r>
            <a:r>
              <a:rPr lang="fr-CH" sz="3000" dirty="0"/>
              <a:t>“ Mt 13,1-2</a:t>
            </a:r>
            <a:endParaRPr lang="de-CH" sz="3000" dirty="0"/>
          </a:p>
        </p:txBody>
      </p:sp>
      <p:sp>
        <p:nvSpPr>
          <p:cNvPr id="2" name="Textfeld 1">
            <a:extLst>
              <a:ext uri="{FF2B5EF4-FFF2-40B4-BE49-F238E27FC236}">
                <a16:creationId xmlns:a16="http://schemas.microsoft.com/office/drawing/2014/main" id="{56234230-A2A2-DA7B-03E7-BBC5738A9D2E}"/>
              </a:ext>
            </a:extLst>
          </p:cNvPr>
          <p:cNvSpPr txBox="1"/>
          <p:nvPr/>
        </p:nvSpPr>
        <p:spPr>
          <a:xfrm>
            <a:off x="666224" y="4063230"/>
            <a:ext cx="10163963" cy="1477328"/>
          </a:xfrm>
          <a:prstGeom prst="rect">
            <a:avLst/>
          </a:prstGeom>
          <a:noFill/>
        </p:spPr>
        <p:txBody>
          <a:bodyPr wrap="square">
            <a:spAutoFit/>
          </a:bodyPr>
          <a:lstStyle/>
          <a:p>
            <a:r>
              <a:rPr lang="fr-CH" sz="3000" dirty="0"/>
              <a:t>„</a:t>
            </a:r>
            <a:r>
              <a:rPr lang="de-DE" sz="3000" dirty="0"/>
              <a:t>Dann entließ er die Volksmengen und kam in das Haus; und seine Jünger traten zu ihm und sprachen: Deute uns das Gleichnis vom Unkraut des Ackers!</a:t>
            </a:r>
            <a:r>
              <a:rPr lang="fr-CH" sz="3000" dirty="0"/>
              <a:t>“ Mt 13,36</a:t>
            </a:r>
            <a:endParaRPr lang="de-CH" sz="3000" dirty="0"/>
          </a:p>
        </p:txBody>
      </p:sp>
    </p:spTree>
    <p:extLst>
      <p:ext uri="{BB962C8B-B14F-4D97-AF65-F5344CB8AC3E}">
        <p14:creationId xmlns:p14="http://schemas.microsoft.com/office/powerpoint/2010/main" val="19761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1946</Words>
  <Application>Microsoft Office PowerPoint</Application>
  <PresentationFormat>Breitbild</PresentationFormat>
  <Paragraphs>208</Paragraphs>
  <Slides>29</Slides>
  <Notes>26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vt:lpstr>
      <vt:lpstr>Calibri</vt:lpstr>
      <vt:lpstr>Calibri Light</vt:lpstr>
      <vt:lpstr>Office</vt:lpstr>
      <vt:lpstr>PowerPoint-Präsentation</vt:lpstr>
      <vt:lpstr>PowerPoint-Präsentation</vt:lpstr>
      <vt:lpstr>Rückblick</vt:lpstr>
      <vt:lpstr>Rückblick</vt:lpstr>
      <vt:lpstr>Jesus spricht in Gleichnissen</vt:lpstr>
      <vt:lpstr>Jesus spricht in Gleichnissen</vt:lpstr>
      <vt:lpstr>Jesus spricht in Gleichnissen</vt:lpstr>
      <vt:lpstr>Jesus spricht in Gleichnissen</vt:lpstr>
      <vt:lpstr>Jesus spricht in Gleichnissen</vt:lpstr>
      <vt:lpstr>Jesus spricht in Gleichnissen</vt:lpstr>
      <vt:lpstr>Jesus spricht in Gleichnissen</vt:lpstr>
      <vt:lpstr>Jesus spricht in Gleichnissen</vt:lpstr>
      <vt:lpstr>Jesus spricht in Gleichnissen</vt:lpstr>
      <vt:lpstr>Die Gleichnisse</vt:lpstr>
      <vt:lpstr>Die Gleichnisse</vt:lpstr>
      <vt:lpstr>Die Gleichnisse</vt:lpstr>
      <vt:lpstr>Die Gleichnisse</vt:lpstr>
      <vt:lpstr>Die Gleichnisse</vt:lpstr>
      <vt:lpstr>PowerPoint-Präsentation</vt:lpstr>
      <vt:lpstr>Die Gleichnisse</vt:lpstr>
      <vt:lpstr>Die Gleichnisse</vt:lpstr>
      <vt:lpstr>Die Gleichnisse</vt:lpstr>
      <vt:lpstr>Die Gleichnisse</vt:lpstr>
      <vt:lpstr>Die Gleichnisse</vt:lpstr>
      <vt:lpstr>Fazit</vt:lpstr>
      <vt:lpstr>PowerPoint-Präsentation</vt:lpstr>
      <vt:lpstr>Die Verantwortung jedes Einzelnen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Matthäus 13,52</dc:title>
  <dc:creator>mbriggeler@furrerfrey.ch</dc:creator>
  <cp:keywords>Matthäus</cp:keywords>
  <cp:lastModifiedBy>Briggeler Michael</cp:lastModifiedBy>
  <cp:revision>1380</cp:revision>
  <cp:lastPrinted>2019-08-13T14:18:40Z</cp:lastPrinted>
  <dcterms:created xsi:type="dcterms:W3CDTF">2018-08-12T05:46:28Z</dcterms:created>
  <dcterms:modified xsi:type="dcterms:W3CDTF">2022-12-13T08:31:24Z</dcterms:modified>
</cp:coreProperties>
</file>