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651" r:id="rId2"/>
    <p:sldId id="717" r:id="rId3"/>
    <p:sldId id="742" r:id="rId4"/>
    <p:sldId id="734" r:id="rId5"/>
    <p:sldId id="741" r:id="rId6"/>
    <p:sldId id="887" r:id="rId7"/>
    <p:sldId id="716" r:id="rId8"/>
    <p:sldId id="898" r:id="rId9"/>
    <p:sldId id="744" r:id="rId10"/>
    <p:sldId id="745" r:id="rId11"/>
    <p:sldId id="884" r:id="rId12"/>
    <p:sldId id="886" r:id="rId13"/>
    <p:sldId id="848" r:id="rId14"/>
    <p:sldId id="890" r:id="rId15"/>
    <p:sldId id="892" r:id="rId16"/>
    <p:sldId id="893" r:id="rId17"/>
    <p:sldId id="849" r:id="rId18"/>
    <p:sldId id="850" r:id="rId19"/>
    <p:sldId id="852" r:id="rId20"/>
    <p:sldId id="853" r:id="rId21"/>
    <p:sldId id="854" r:id="rId22"/>
    <p:sldId id="855" r:id="rId23"/>
    <p:sldId id="856" r:id="rId24"/>
    <p:sldId id="885" r:id="rId25"/>
    <p:sldId id="857" r:id="rId26"/>
    <p:sldId id="894" r:id="rId27"/>
    <p:sldId id="897" r:id="rId28"/>
    <p:sldId id="706"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23" d="100"/>
          <a:sy n="123" d="100"/>
        </p:scale>
        <p:origin x="68" y="62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5E948A-FF26-4704-8D25-19C5DA9A6E52}" type="datetimeFigureOut">
              <a:rPr lang="de-CH" smtClean="0"/>
              <a:t>13.07.2023</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EEEBB-84C0-4E14-8603-696757A59D47}" type="slidenum">
              <a:rPr lang="de-CH" smtClean="0"/>
              <a:t>‹Nr.›</a:t>
            </a:fld>
            <a:endParaRPr lang="de-CH"/>
          </a:p>
        </p:txBody>
      </p:sp>
    </p:spTree>
    <p:extLst>
      <p:ext uri="{BB962C8B-B14F-4D97-AF65-F5344CB8AC3E}">
        <p14:creationId xmlns:p14="http://schemas.microsoft.com/office/powerpoint/2010/main" val="265302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11</a:t>
            </a:fld>
            <a:endParaRPr lang="de-CH"/>
          </a:p>
        </p:txBody>
      </p:sp>
    </p:spTree>
    <p:extLst>
      <p:ext uri="{BB962C8B-B14F-4D97-AF65-F5344CB8AC3E}">
        <p14:creationId xmlns:p14="http://schemas.microsoft.com/office/powerpoint/2010/main" val="2878179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21</a:t>
            </a:fld>
            <a:endParaRPr lang="de-CH"/>
          </a:p>
        </p:txBody>
      </p:sp>
    </p:spTree>
    <p:extLst>
      <p:ext uri="{BB962C8B-B14F-4D97-AF65-F5344CB8AC3E}">
        <p14:creationId xmlns:p14="http://schemas.microsoft.com/office/powerpoint/2010/main" val="337977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22</a:t>
            </a:fld>
            <a:endParaRPr lang="de-CH"/>
          </a:p>
        </p:txBody>
      </p:sp>
    </p:spTree>
    <p:extLst>
      <p:ext uri="{BB962C8B-B14F-4D97-AF65-F5344CB8AC3E}">
        <p14:creationId xmlns:p14="http://schemas.microsoft.com/office/powerpoint/2010/main" val="1495855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23</a:t>
            </a:fld>
            <a:endParaRPr lang="de-CH"/>
          </a:p>
        </p:txBody>
      </p:sp>
    </p:spTree>
    <p:extLst>
      <p:ext uri="{BB962C8B-B14F-4D97-AF65-F5344CB8AC3E}">
        <p14:creationId xmlns:p14="http://schemas.microsoft.com/office/powerpoint/2010/main" val="1991922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25</a:t>
            </a:fld>
            <a:endParaRPr lang="de-CH"/>
          </a:p>
        </p:txBody>
      </p:sp>
    </p:spTree>
    <p:extLst>
      <p:ext uri="{BB962C8B-B14F-4D97-AF65-F5344CB8AC3E}">
        <p14:creationId xmlns:p14="http://schemas.microsoft.com/office/powerpoint/2010/main" val="51330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26</a:t>
            </a:fld>
            <a:endParaRPr lang="de-CH"/>
          </a:p>
        </p:txBody>
      </p:sp>
    </p:spTree>
    <p:extLst>
      <p:ext uri="{BB962C8B-B14F-4D97-AF65-F5344CB8AC3E}">
        <p14:creationId xmlns:p14="http://schemas.microsoft.com/office/powerpoint/2010/main" val="713251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27</a:t>
            </a:fld>
            <a:endParaRPr lang="de-CH"/>
          </a:p>
        </p:txBody>
      </p:sp>
    </p:spTree>
    <p:extLst>
      <p:ext uri="{BB962C8B-B14F-4D97-AF65-F5344CB8AC3E}">
        <p14:creationId xmlns:p14="http://schemas.microsoft.com/office/powerpoint/2010/main" val="298998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13</a:t>
            </a:fld>
            <a:endParaRPr lang="de-CH"/>
          </a:p>
        </p:txBody>
      </p:sp>
    </p:spTree>
    <p:extLst>
      <p:ext uri="{BB962C8B-B14F-4D97-AF65-F5344CB8AC3E}">
        <p14:creationId xmlns:p14="http://schemas.microsoft.com/office/powerpoint/2010/main" val="1961209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14</a:t>
            </a:fld>
            <a:endParaRPr lang="de-CH"/>
          </a:p>
        </p:txBody>
      </p:sp>
    </p:spTree>
    <p:extLst>
      <p:ext uri="{BB962C8B-B14F-4D97-AF65-F5344CB8AC3E}">
        <p14:creationId xmlns:p14="http://schemas.microsoft.com/office/powerpoint/2010/main" val="313671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15</a:t>
            </a:fld>
            <a:endParaRPr lang="de-CH"/>
          </a:p>
        </p:txBody>
      </p:sp>
    </p:spTree>
    <p:extLst>
      <p:ext uri="{BB962C8B-B14F-4D97-AF65-F5344CB8AC3E}">
        <p14:creationId xmlns:p14="http://schemas.microsoft.com/office/powerpoint/2010/main" val="312290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16</a:t>
            </a:fld>
            <a:endParaRPr lang="de-CH"/>
          </a:p>
        </p:txBody>
      </p:sp>
    </p:spTree>
    <p:extLst>
      <p:ext uri="{BB962C8B-B14F-4D97-AF65-F5344CB8AC3E}">
        <p14:creationId xmlns:p14="http://schemas.microsoft.com/office/powerpoint/2010/main" val="138955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17</a:t>
            </a:fld>
            <a:endParaRPr lang="de-CH"/>
          </a:p>
        </p:txBody>
      </p:sp>
    </p:spTree>
    <p:extLst>
      <p:ext uri="{BB962C8B-B14F-4D97-AF65-F5344CB8AC3E}">
        <p14:creationId xmlns:p14="http://schemas.microsoft.com/office/powerpoint/2010/main" val="3805150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18</a:t>
            </a:fld>
            <a:endParaRPr lang="de-CH"/>
          </a:p>
        </p:txBody>
      </p:sp>
    </p:spTree>
    <p:extLst>
      <p:ext uri="{BB962C8B-B14F-4D97-AF65-F5344CB8AC3E}">
        <p14:creationId xmlns:p14="http://schemas.microsoft.com/office/powerpoint/2010/main" val="873880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19</a:t>
            </a:fld>
            <a:endParaRPr lang="de-CH"/>
          </a:p>
        </p:txBody>
      </p:sp>
    </p:spTree>
    <p:extLst>
      <p:ext uri="{BB962C8B-B14F-4D97-AF65-F5344CB8AC3E}">
        <p14:creationId xmlns:p14="http://schemas.microsoft.com/office/powerpoint/2010/main" val="2446629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20</a:t>
            </a:fld>
            <a:endParaRPr lang="de-CH"/>
          </a:p>
        </p:txBody>
      </p:sp>
    </p:spTree>
    <p:extLst>
      <p:ext uri="{BB962C8B-B14F-4D97-AF65-F5344CB8AC3E}">
        <p14:creationId xmlns:p14="http://schemas.microsoft.com/office/powerpoint/2010/main" val="2430669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13.07.2023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66541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13.07.2023</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4662288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DF089-39DA-47E3-A74C-E64C6DBBD5AE}" type="datetimeFigureOut">
              <a:rPr lang="de-CH" smtClean="0"/>
              <a:t>13.07.2023</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E9142-EC7B-4178-ABB6-310B1AAD4A55}" type="slidenum">
              <a:rPr lang="de-CH" smtClean="0"/>
              <a:t>‹Nr.›</a:t>
            </a:fld>
            <a:endParaRPr lang="de-CH"/>
          </a:p>
        </p:txBody>
      </p:sp>
    </p:spTree>
    <p:extLst>
      <p:ext uri="{BB962C8B-B14F-4D97-AF65-F5344CB8AC3E}">
        <p14:creationId xmlns:p14="http://schemas.microsoft.com/office/powerpoint/2010/main" val="365145962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3.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AA21DF5-A536-C706-06E7-02C8CA998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AutoShape 2">
            <a:extLst>
              <a:ext uri="{FF2B5EF4-FFF2-40B4-BE49-F238E27FC236}">
                <a16:creationId xmlns:a16="http://schemas.microsoft.com/office/drawing/2014/main" id="{6BAF9512-9577-9659-D883-F0959A0CF67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3" name="AutoShape 4">
            <a:extLst>
              <a:ext uri="{FF2B5EF4-FFF2-40B4-BE49-F238E27FC236}">
                <a16:creationId xmlns:a16="http://schemas.microsoft.com/office/drawing/2014/main" id="{DFF4DF66-7EA5-BAAB-5A3A-CBBFEA84218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6" name="Grafik 5">
            <a:extLst>
              <a:ext uri="{FF2B5EF4-FFF2-40B4-BE49-F238E27FC236}">
                <a16:creationId xmlns:a16="http://schemas.microsoft.com/office/drawing/2014/main" id="{5B5F302B-F0C6-1279-92FA-7D833686DEF4}"/>
              </a:ext>
            </a:extLst>
          </p:cNvPr>
          <p:cNvPicPr>
            <a:picLocks noChangeAspect="1"/>
          </p:cNvPicPr>
          <p:nvPr/>
        </p:nvPicPr>
        <p:blipFill>
          <a:blip r:embed="rId3"/>
          <a:stretch>
            <a:fillRect/>
          </a:stretch>
        </p:blipFill>
        <p:spPr>
          <a:xfrm>
            <a:off x="0" y="0"/>
            <a:ext cx="12192000" cy="6858000"/>
          </a:xfrm>
          <a:prstGeom prst="rect">
            <a:avLst/>
          </a:prstGeom>
        </p:spPr>
      </p:pic>
      <p:pic>
        <p:nvPicPr>
          <p:cNvPr id="8" name="Grafik 7">
            <a:extLst>
              <a:ext uri="{FF2B5EF4-FFF2-40B4-BE49-F238E27FC236}">
                <a16:creationId xmlns:a16="http://schemas.microsoft.com/office/drawing/2014/main" id="{4835E0ED-8C36-043E-80C9-C6E9A45C56B6}"/>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998337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69248" y="490065"/>
            <a:ext cx="6027740" cy="553998"/>
          </a:xfrm>
          <a:prstGeom prst="rect">
            <a:avLst/>
          </a:prstGeom>
          <a:noFill/>
        </p:spPr>
        <p:txBody>
          <a:bodyPr wrap="none" rtlCol="0">
            <a:spAutoFit/>
          </a:bodyPr>
          <a:lstStyle/>
          <a:p>
            <a:r>
              <a:rPr lang="de-CH" sz="3000" b="1" dirty="0"/>
              <a:t>Warum spricht Jesus in Gleichnissen</a:t>
            </a:r>
          </a:p>
        </p:txBody>
      </p:sp>
      <p:sp>
        <p:nvSpPr>
          <p:cNvPr id="2" name="Textfeld 1">
            <a:extLst>
              <a:ext uri="{FF2B5EF4-FFF2-40B4-BE49-F238E27FC236}">
                <a16:creationId xmlns:a16="http://schemas.microsoft.com/office/drawing/2014/main" id="{C2CD0CD5-AE04-1420-1967-622264781A4D}"/>
              </a:ext>
            </a:extLst>
          </p:cNvPr>
          <p:cNvSpPr txBox="1"/>
          <p:nvPr/>
        </p:nvSpPr>
        <p:spPr>
          <a:xfrm>
            <a:off x="669248" y="1263954"/>
            <a:ext cx="10019347" cy="1477328"/>
          </a:xfrm>
          <a:prstGeom prst="rect">
            <a:avLst/>
          </a:prstGeom>
          <a:noFill/>
        </p:spPr>
        <p:txBody>
          <a:bodyPr wrap="square" rtlCol="0">
            <a:spAutoFit/>
          </a:bodyPr>
          <a:lstStyle/>
          <a:p>
            <a:r>
              <a:rPr lang="de-DE" sz="3000" dirty="0"/>
              <a:t>"Er aber antwortete und sprach zu ihnen: Weil euch gegeben ist, die Geheimnisse des Reiches der Himmel zu wissen, jenen aber ist es nicht gegeben;" </a:t>
            </a:r>
            <a:r>
              <a:rPr lang="de-DE" sz="3000" b="1" dirty="0"/>
              <a:t>(Mt 13,11)</a:t>
            </a:r>
            <a:endParaRPr lang="de-CH" sz="3000" dirty="0"/>
          </a:p>
        </p:txBody>
      </p:sp>
      <p:sp>
        <p:nvSpPr>
          <p:cNvPr id="13" name="Textfeld 12">
            <a:extLst>
              <a:ext uri="{FF2B5EF4-FFF2-40B4-BE49-F238E27FC236}">
                <a16:creationId xmlns:a16="http://schemas.microsoft.com/office/drawing/2014/main" id="{965737E0-0640-6D2B-BE8B-43E9C2A7B6E5}"/>
              </a:ext>
            </a:extLst>
          </p:cNvPr>
          <p:cNvSpPr txBox="1"/>
          <p:nvPr/>
        </p:nvSpPr>
        <p:spPr>
          <a:xfrm>
            <a:off x="669248" y="2961173"/>
            <a:ext cx="9769478" cy="2400657"/>
          </a:xfrm>
          <a:prstGeom prst="rect">
            <a:avLst/>
          </a:prstGeom>
          <a:noFill/>
        </p:spPr>
        <p:txBody>
          <a:bodyPr wrap="square">
            <a:spAutoFit/>
          </a:bodyPr>
          <a:lstStyle/>
          <a:p>
            <a:r>
              <a:rPr lang="de-DE" sz="3000" dirty="0"/>
              <a:t>"denn wer hat, dem wird gegeben und überreichlich gewährt werden; wer aber nicht hat, von dem wird selbst, was er hat, genommen werden. Darum rede ich in Gleichnissen zu ihnen, weil sie sehend nicht sehen und hörend nicht hören noch verstehen;" </a:t>
            </a:r>
            <a:r>
              <a:rPr lang="de-DE" sz="3000" b="1" dirty="0"/>
              <a:t>(Mt 13,12-13)</a:t>
            </a:r>
            <a:endParaRPr lang="de-CH" sz="3000" dirty="0"/>
          </a:p>
        </p:txBody>
      </p:sp>
      <p:sp>
        <p:nvSpPr>
          <p:cNvPr id="14" name="Textfeld 13">
            <a:extLst>
              <a:ext uri="{FF2B5EF4-FFF2-40B4-BE49-F238E27FC236}">
                <a16:creationId xmlns:a16="http://schemas.microsoft.com/office/drawing/2014/main" id="{12563223-2453-2DA7-5C6F-D62A21B5BD79}"/>
              </a:ext>
            </a:extLst>
          </p:cNvPr>
          <p:cNvSpPr txBox="1"/>
          <p:nvPr/>
        </p:nvSpPr>
        <p:spPr>
          <a:xfrm>
            <a:off x="669248" y="5581721"/>
            <a:ext cx="10497761" cy="1015663"/>
          </a:xfrm>
          <a:prstGeom prst="rect">
            <a:avLst/>
          </a:prstGeom>
          <a:noFill/>
        </p:spPr>
        <p:txBody>
          <a:bodyPr wrap="square" rtlCol="0">
            <a:spAutoFit/>
          </a:bodyPr>
          <a:lstStyle/>
          <a:p>
            <a:r>
              <a:rPr lang="de-DE" sz="3000" dirty="0"/>
              <a:t>"Bittet, und es wird euch gegeben werden; sucht, und ihr werdet finden; klopft an, und es wird euch geöffnet werden!" </a:t>
            </a:r>
            <a:r>
              <a:rPr lang="de-DE" sz="3000" b="1" dirty="0"/>
              <a:t>(Mt 7,7)</a:t>
            </a:r>
            <a:endParaRPr lang="de-CH" sz="3000" dirty="0"/>
          </a:p>
        </p:txBody>
      </p:sp>
    </p:spTree>
    <p:extLst>
      <p:ext uri="{BB962C8B-B14F-4D97-AF65-F5344CB8AC3E}">
        <p14:creationId xmlns:p14="http://schemas.microsoft.com/office/powerpoint/2010/main" val="209046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846113CE-3C82-3EBB-26AA-5332405D86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0010" y="2508531"/>
            <a:ext cx="749668" cy="4086476"/>
          </a:xfrm>
          <a:prstGeom prst="rect">
            <a:avLst/>
          </a:prstGeom>
        </p:spPr>
      </p:pic>
      <p:sp>
        <p:nvSpPr>
          <p:cNvPr id="9" name="Textfeld 8">
            <a:extLst>
              <a:ext uri="{FF2B5EF4-FFF2-40B4-BE49-F238E27FC236}">
                <a16:creationId xmlns:a16="http://schemas.microsoft.com/office/drawing/2014/main" id="{711CE149-6AFB-1FD8-7799-0B6F5EF6CD56}"/>
              </a:ext>
            </a:extLst>
          </p:cNvPr>
          <p:cNvSpPr txBox="1"/>
          <p:nvPr/>
        </p:nvSpPr>
        <p:spPr>
          <a:xfrm>
            <a:off x="8041553" y="2639002"/>
            <a:ext cx="3997117" cy="3785652"/>
          </a:xfrm>
          <a:prstGeom prst="rect">
            <a:avLst/>
          </a:prstGeom>
          <a:noFill/>
        </p:spPr>
        <p:txBody>
          <a:bodyPr wrap="square">
            <a:spAutoFit/>
          </a:bodyPr>
          <a:lstStyle/>
          <a:p>
            <a:r>
              <a:rPr lang="de-CH" sz="3000" dirty="0"/>
              <a:t>"</a:t>
            </a:r>
            <a:r>
              <a:rPr lang="de-CH" sz="3000" b="1" dirty="0"/>
              <a:t>Darum</a:t>
            </a:r>
            <a:r>
              <a:rPr lang="de-CH" sz="3000" dirty="0"/>
              <a:t> ist jeder Schriftgelehrte, der ein Jünger des Reichs der Himmel geworden ist, gleich einem Hausherrn, der aus seinem Schatz Neues und Altes hervorbringt." </a:t>
            </a:r>
            <a:r>
              <a:rPr lang="de-CH" sz="3000" b="1" dirty="0"/>
              <a:t>(13,52)</a:t>
            </a:r>
          </a:p>
        </p:txBody>
      </p:sp>
      <p:sp>
        <p:nvSpPr>
          <p:cNvPr id="3" name="Textfeld 2">
            <a:extLst>
              <a:ext uri="{FF2B5EF4-FFF2-40B4-BE49-F238E27FC236}">
                <a16:creationId xmlns:a16="http://schemas.microsoft.com/office/drawing/2014/main" id="{28427EE9-10BA-89E1-14F9-627A79A66027}"/>
              </a:ext>
            </a:extLst>
          </p:cNvPr>
          <p:cNvSpPr txBox="1"/>
          <p:nvPr/>
        </p:nvSpPr>
        <p:spPr>
          <a:xfrm>
            <a:off x="7979677" y="1183200"/>
            <a:ext cx="3997116" cy="1015663"/>
          </a:xfrm>
          <a:prstGeom prst="rect">
            <a:avLst/>
          </a:prstGeom>
          <a:noFill/>
        </p:spPr>
        <p:txBody>
          <a:bodyPr wrap="square">
            <a:spAutoFit/>
          </a:bodyPr>
          <a:lstStyle/>
          <a:p>
            <a:pPr algn="ctr"/>
            <a:r>
              <a:rPr lang="de-CH" sz="3000" b="1" dirty="0"/>
              <a:t>Die Verantwortung im Geheimnis-Reich</a:t>
            </a:r>
          </a:p>
        </p:txBody>
      </p:sp>
      <p:sp>
        <p:nvSpPr>
          <p:cNvPr id="4" name="Textfeld 3">
            <a:extLst>
              <a:ext uri="{FF2B5EF4-FFF2-40B4-BE49-F238E27FC236}">
                <a16:creationId xmlns:a16="http://schemas.microsoft.com/office/drawing/2014/main" id="{89BC8BD9-98FE-FEDD-2972-785FF74693E2}"/>
              </a:ext>
            </a:extLst>
          </p:cNvPr>
          <p:cNvSpPr txBox="1"/>
          <p:nvPr/>
        </p:nvSpPr>
        <p:spPr>
          <a:xfrm>
            <a:off x="669248" y="490065"/>
            <a:ext cx="8910196" cy="553998"/>
          </a:xfrm>
          <a:prstGeom prst="rect">
            <a:avLst/>
          </a:prstGeom>
          <a:noFill/>
        </p:spPr>
        <p:txBody>
          <a:bodyPr wrap="none" rtlCol="0">
            <a:spAutoFit/>
          </a:bodyPr>
          <a:lstStyle/>
          <a:p>
            <a:r>
              <a:rPr lang="de-CH" sz="3000" b="1" dirty="0"/>
              <a:t>Die acht (7+1+1) Gleichnisse über das Geheimnis-Reich</a:t>
            </a:r>
          </a:p>
        </p:txBody>
      </p:sp>
      <p:graphicFrame>
        <p:nvGraphicFramePr>
          <p:cNvPr id="12" name="Tabelle 10">
            <a:extLst>
              <a:ext uri="{FF2B5EF4-FFF2-40B4-BE49-F238E27FC236}">
                <a16:creationId xmlns:a16="http://schemas.microsoft.com/office/drawing/2014/main" id="{700B2902-7666-200A-9A20-FF49801EABC9}"/>
              </a:ext>
            </a:extLst>
          </p:cNvPr>
          <p:cNvGraphicFramePr>
            <a:graphicFrameLocks noGrp="1"/>
          </p:cNvGraphicFramePr>
          <p:nvPr>
            <p:extLst>
              <p:ext uri="{D42A27DB-BD31-4B8C-83A1-F6EECF244321}">
                <p14:modId xmlns:p14="http://schemas.microsoft.com/office/powerpoint/2010/main" val="1340110728"/>
              </p:ext>
            </p:extLst>
          </p:nvPr>
        </p:nvGraphicFramePr>
        <p:xfrm>
          <a:off x="540631" y="1582575"/>
          <a:ext cx="6402335" cy="5012432"/>
        </p:xfrm>
        <a:graphic>
          <a:graphicData uri="http://schemas.openxmlformats.org/drawingml/2006/table">
            <a:tbl>
              <a:tblPr firstRow="1" bandRow="1">
                <a:tableStyleId>{5C22544A-7EE6-4342-B048-85BDC9FD1C3A}</a:tableStyleId>
              </a:tblPr>
              <a:tblGrid>
                <a:gridCol w="3206507">
                  <a:extLst>
                    <a:ext uri="{9D8B030D-6E8A-4147-A177-3AD203B41FA5}">
                      <a16:colId xmlns:a16="http://schemas.microsoft.com/office/drawing/2014/main" val="81933418"/>
                    </a:ext>
                  </a:extLst>
                </a:gridCol>
                <a:gridCol w="3195828">
                  <a:extLst>
                    <a:ext uri="{9D8B030D-6E8A-4147-A177-3AD203B41FA5}">
                      <a16:colId xmlns:a16="http://schemas.microsoft.com/office/drawing/2014/main" val="2760738165"/>
                    </a:ext>
                  </a:extLst>
                </a:gridCol>
              </a:tblGrid>
              <a:tr h="925864">
                <a:tc>
                  <a:txBody>
                    <a:bodyPr/>
                    <a:lstStyle/>
                    <a:p>
                      <a:pPr algn="ctr"/>
                      <a:r>
                        <a:rPr lang="de-DE" sz="2600" dirty="0"/>
                        <a:t>Bibelstelle in Mt 13 und Mk 4</a:t>
                      </a:r>
                      <a:endParaRPr lang="de-CH" sz="2600" dirty="0"/>
                    </a:p>
                  </a:txBody>
                  <a:tcPr/>
                </a:tc>
                <a:tc>
                  <a:txBody>
                    <a:bodyPr/>
                    <a:lstStyle/>
                    <a:p>
                      <a:pPr algn="ctr"/>
                      <a:r>
                        <a:rPr lang="de-DE" sz="2600" dirty="0"/>
                        <a:t>Gleichnis</a:t>
                      </a:r>
                      <a:endParaRPr lang="de-CH" sz="2600" dirty="0"/>
                    </a:p>
                  </a:txBody>
                  <a:tcPr/>
                </a:tc>
                <a:extLst>
                  <a:ext uri="{0D108BD9-81ED-4DB2-BD59-A6C34878D82A}">
                    <a16:rowId xmlns:a16="http://schemas.microsoft.com/office/drawing/2014/main" val="259112008"/>
                  </a:ext>
                </a:extLst>
              </a:tr>
              <a:tr h="510821">
                <a:tc>
                  <a:txBody>
                    <a:bodyPr/>
                    <a:lstStyle/>
                    <a:p>
                      <a:pPr algn="ctr"/>
                      <a:r>
                        <a:rPr lang="de-DE" sz="2600" dirty="0"/>
                        <a:t>Mt 13,3-9.18-23</a:t>
                      </a:r>
                      <a:endParaRPr lang="de-CH" sz="2600" dirty="0"/>
                    </a:p>
                  </a:txBody>
                  <a:tcPr/>
                </a:tc>
                <a:tc>
                  <a:txBody>
                    <a:bodyPr/>
                    <a:lstStyle/>
                    <a:p>
                      <a:pPr algn="ctr"/>
                      <a:r>
                        <a:rPr lang="de-DE" sz="2600" dirty="0"/>
                        <a:t>Sämann</a:t>
                      </a:r>
                      <a:endParaRPr lang="de-CH" sz="2600" dirty="0"/>
                    </a:p>
                  </a:txBody>
                  <a:tcPr/>
                </a:tc>
                <a:extLst>
                  <a:ext uri="{0D108BD9-81ED-4DB2-BD59-A6C34878D82A}">
                    <a16:rowId xmlns:a16="http://schemas.microsoft.com/office/drawing/2014/main" val="3752435924"/>
                  </a:ext>
                </a:extLst>
              </a:tr>
              <a:tr h="510821">
                <a:tc>
                  <a:txBody>
                    <a:bodyPr/>
                    <a:lstStyle/>
                    <a:p>
                      <a:pPr algn="ctr"/>
                      <a:r>
                        <a:rPr lang="de-DE" sz="2600" dirty="0"/>
                        <a:t>(+1) Mk 4,26-29</a:t>
                      </a:r>
                      <a:endParaRPr lang="de-CH" sz="2600" dirty="0"/>
                    </a:p>
                  </a:txBody>
                  <a:tcPr/>
                </a:tc>
                <a:tc>
                  <a:txBody>
                    <a:bodyPr/>
                    <a:lstStyle/>
                    <a:p>
                      <a:pPr algn="ctr"/>
                      <a:r>
                        <a:rPr lang="de-DE" sz="2600" dirty="0"/>
                        <a:t>Wachsende Saat</a:t>
                      </a:r>
                      <a:endParaRPr lang="de-CH" sz="2600" dirty="0"/>
                    </a:p>
                  </a:txBody>
                  <a:tcPr/>
                </a:tc>
                <a:extLst>
                  <a:ext uri="{0D108BD9-81ED-4DB2-BD59-A6C34878D82A}">
                    <a16:rowId xmlns:a16="http://schemas.microsoft.com/office/drawing/2014/main" val="602068316"/>
                  </a:ext>
                </a:extLst>
              </a:tr>
              <a:tr h="510821">
                <a:tc>
                  <a:txBody>
                    <a:bodyPr/>
                    <a:lstStyle/>
                    <a:p>
                      <a:pPr algn="ctr"/>
                      <a:r>
                        <a:rPr lang="de-DE" sz="2600" dirty="0"/>
                        <a:t>Mt 13,24-30.36-43</a:t>
                      </a:r>
                      <a:endParaRPr lang="de-CH" sz="2600" dirty="0"/>
                    </a:p>
                  </a:txBody>
                  <a:tcPr/>
                </a:tc>
                <a:tc>
                  <a:txBody>
                    <a:bodyPr/>
                    <a:lstStyle/>
                    <a:p>
                      <a:pPr algn="ctr"/>
                      <a:r>
                        <a:rPr lang="de-DE" sz="2600" dirty="0"/>
                        <a:t>Unkraut und Weizen</a:t>
                      </a:r>
                      <a:endParaRPr lang="de-CH" sz="2600" dirty="0"/>
                    </a:p>
                  </a:txBody>
                  <a:tcPr/>
                </a:tc>
                <a:extLst>
                  <a:ext uri="{0D108BD9-81ED-4DB2-BD59-A6C34878D82A}">
                    <a16:rowId xmlns:a16="http://schemas.microsoft.com/office/drawing/2014/main" val="4049078317"/>
                  </a:ext>
                </a:extLst>
              </a:tr>
              <a:tr h="510821">
                <a:tc>
                  <a:txBody>
                    <a:bodyPr/>
                    <a:lstStyle/>
                    <a:p>
                      <a:pPr algn="ctr"/>
                      <a:r>
                        <a:rPr lang="de-DE" sz="2600" dirty="0"/>
                        <a:t>Mt 13,31-32</a:t>
                      </a:r>
                      <a:endParaRPr lang="de-CH" sz="2600" dirty="0"/>
                    </a:p>
                  </a:txBody>
                  <a:tcPr/>
                </a:tc>
                <a:tc>
                  <a:txBody>
                    <a:bodyPr/>
                    <a:lstStyle/>
                    <a:p>
                      <a:pPr algn="ctr"/>
                      <a:r>
                        <a:rPr lang="de-DE" sz="2600" dirty="0"/>
                        <a:t>Senfkorn</a:t>
                      </a:r>
                      <a:endParaRPr lang="de-CH" sz="2600" dirty="0"/>
                    </a:p>
                  </a:txBody>
                  <a:tcPr/>
                </a:tc>
                <a:extLst>
                  <a:ext uri="{0D108BD9-81ED-4DB2-BD59-A6C34878D82A}">
                    <a16:rowId xmlns:a16="http://schemas.microsoft.com/office/drawing/2014/main" val="3581861052"/>
                  </a:ext>
                </a:extLst>
              </a:tr>
              <a:tr h="510821">
                <a:tc>
                  <a:txBody>
                    <a:bodyPr/>
                    <a:lstStyle/>
                    <a:p>
                      <a:pPr algn="ctr"/>
                      <a:r>
                        <a:rPr lang="de-DE" sz="2600" dirty="0"/>
                        <a:t>Mt 13,33-35</a:t>
                      </a:r>
                      <a:endParaRPr lang="de-CH" sz="2600" dirty="0"/>
                    </a:p>
                  </a:txBody>
                  <a:tcPr/>
                </a:tc>
                <a:tc>
                  <a:txBody>
                    <a:bodyPr/>
                    <a:lstStyle/>
                    <a:p>
                      <a:pPr algn="ctr"/>
                      <a:r>
                        <a:rPr lang="de-DE" sz="2600" dirty="0"/>
                        <a:t>Sauerteig</a:t>
                      </a:r>
                      <a:endParaRPr lang="de-CH" sz="2600" dirty="0"/>
                    </a:p>
                  </a:txBody>
                  <a:tcPr/>
                </a:tc>
                <a:extLst>
                  <a:ext uri="{0D108BD9-81ED-4DB2-BD59-A6C34878D82A}">
                    <a16:rowId xmlns:a16="http://schemas.microsoft.com/office/drawing/2014/main" val="3686570783"/>
                  </a:ext>
                </a:extLst>
              </a:tr>
              <a:tr h="510821">
                <a:tc>
                  <a:txBody>
                    <a:bodyPr/>
                    <a:lstStyle/>
                    <a:p>
                      <a:pPr algn="ctr"/>
                      <a:r>
                        <a:rPr lang="de-DE" sz="2600" dirty="0"/>
                        <a:t>Mt 13,44</a:t>
                      </a:r>
                      <a:endParaRPr lang="de-CH" sz="2600" dirty="0"/>
                    </a:p>
                  </a:txBody>
                  <a:tcPr/>
                </a:tc>
                <a:tc>
                  <a:txBody>
                    <a:bodyPr/>
                    <a:lstStyle/>
                    <a:p>
                      <a:pPr algn="ctr"/>
                      <a:r>
                        <a:rPr lang="de-DE" sz="2600" dirty="0"/>
                        <a:t>Verborgener Schatz</a:t>
                      </a:r>
                      <a:endParaRPr lang="de-CH" sz="2600" dirty="0"/>
                    </a:p>
                  </a:txBody>
                  <a:tcPr/>
                </a:tc>
                <a:extLst>
                  <a:ext uri="{0D108BD9-81ED-4DB2-BD59-A6C34878D82A}">
                    <a16:rowId xmlns:a16="http://schemas.microsoft.com/office/drawing/2014/main" val="2499015959"/>
                  </a:ext>
                </a:extLst>
              </a:tr>
              <a:tr h="510821">
                <a:tc>
                  <a:txBody>
                    <a:bodyPr/>
                    <a:lstStyle/>
                    <a:p>
                      <a:pPr algn="ctr"/>
                      <a:r>
                        <a:rPr lang="de-DE" sz="2600" dirty="0"/>
                        <a:t>Mt 13,45-46</a:t>
                      </a:r>
                      <a:endParaRPr lang="de-CH" sz="2600" dirty="0"/>
                    </a:p>
                  </a:txBody>
                  <a:tcPr/>
                </a:tc>
                <a:tc>
                  <a:txBody>
                    <a:bodyPr/>
                    <a:lstStyle/>
                    <a:p>
                      <a:pPr algn="ctr"/>
                      <a:r>
                        <a:rPr lang="de-DE" sz="2600" dirty="0"/>
                        <a:t>Perle</a:t>
                      </a:r>
                      <a:endParaRPr lang="de-CH" sz="2600" dirty="0"/>
                    </a:p>
                  </a:txBody>
                  <a:tcPr/>
                </a:tc>
                <a:extLst>
                  <a:ext uri="{0D108BD9-81ED-4DB2-BD59-A6C34878D82A}">
                    <a16:rowId xmlns:a16="http://schemas.microsoft.com/office/drawing/2014/main" val="3293522358"/>
                  </a:ext>
                </a:extLst>
              </a:tr>
              <a:tr h="510821">
                <a:tc>
                  <a:txBody>
                    <a:bodyPr/>
                    <a:lstStyle/>
                    <a:p>
                      <a:pPr algn="ctr"/>
                      <a:r>
                        <a:rPr lang="de-DE" sz="2600" dirty="0"/>
                        <a:t>Mt 13,47-50</a:t>
                      </a:r>
                      <a:endParaRPr lang="de-CH" sz="2600" dirty="0"/>
                    </a:p>
                  </a:txBody>
                  <a:tcPr/>
                </a:tc>
                <a:tc>
                  <a:txBody>
                    <a:bodyPr/>
                    <a:lstStyle/>
                    <a:p>
                      <a:pPr algn="ctr"/>
                      <a:r>
                        <a:rPr lang="de-DE" sz="2600" dirty="0"/>
                        <a:t>Fischernetz</a:t>
                      </a:r>
                      <a:endParaRPr lang="de-CH" sz="2600" dirty="0"/>
                    </a:p>
                  </a:txBody>
                  <a:tcPr/>
                </a:tc>
                <a:extLst>
                  <a:ext uri="{0D108BD9-81ED-4DB2-BD59-A6C34878D82A}">
                    <a16:rowId xmlns:a16="http://schemas.microsoft.com/office/drawing/2014/main" val="3690053803"/>
                  </a:ext>
                </a:extLst>
              </a:tr>
            </a:tbl>
          </a:graphicData>
        </a:graphic>
      </p:graphicFrame>
    </p:spTree>
    <p:extLst>
      <p:ext uri="{BB962C8B-B14F-4D97-AF65-F5344CB8AC3E}">
        <p14:creationId xmlns:p14="http://schemas.microsoft.com/office/powerpoint/2010/main" val="179735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749"/>
                                          </p:stCondLst>
                                        </p:cTn>
                                        <p:tgtEl>
                                          <p:spTgt spid="9"/>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74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 name="Rectangle 199">
            <a:extLst>
              <a:ext uri="{FF2B5EF4-FFF2-40B4-BE49-F238E27FC236}">
                <a16:creationId xmlns:a16="http://schemas.microsoft.com/office/drawing/2014/main" id="{E07EDA2A-8416-53F3-B5D4-3580C2E721CA}"/>
              </a:ext>
            </a:extLst>
          </p:cNvPr>
          <p:cNvSpPr>
            <a:spLocks noChangeArrowheads="1"/>
          </p:cNvSpPr>
          <p:nvPr/>
        </p:nvSpPr>
        <p:spPr bwMode="auto">
          <a:xfrm>
            <a:off x="874643" y="55775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sp>
        <p:nvSpPr>
          <p:cNvPr id="3237" name="Rechteck 3236">
            <a:extLst>
              <a:ext uri="{FF2B5EF4-FFF2-40B4-BE49-F238E27FC236}">
                <a16:creationId xmlns:a16="http://schemas.microsoft.com/office/drawing/2014/main" id="{2D2DACF3-5404-4454-F215-F2FF8C83ADF8}"/>
              </a:ext>
            </a:extLst>
          </p:cNvPr>
          <p:cNvSpPr/>
          <p:nvPr/>
        </p:nvSpPr>
        <p:spPr>
          <a:xfrm rot="16200000">
            <a:off x="8767130" y="-1954288"/>
            <a:ext cx="468159" cy="86654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graphicFrame>
        <p:nvGraphicFramePr>
          <p:cNvPr id="10" name="Tabelle 10">
            <a:extLst>
              <a:ext uri="{FF2B5EF4-FFF2-40B4-BE49-F238E27FC236}">
                <a16:creationId xmlns:a16="http://schemas.microsoft.com/office/drawing/2014/main" id="{63259BCB-1486-EAAE-6A83-118A0B0CEE89}"/>
              </a:ext>
            </a:extLst>
          </p:cNvPr>
          <p:cNvGraphicFramePr>
            <a:graphicFrameLocks noGrp="1"/>
          </p:cNvGraphicFramePr>
          <p:nvPr/>
        </p:nvGraphicFramePr>
        <p:xfrm>
          <a:off x="162544" y="487680"/>
          <a:ext cx="8673959" cy="5974080"/>
        </p:xfrm>
        <a:graphic>
          <a:graphicData uri="http://schemas.openxmlformats.org/drawingml/2006/table">
            <a:tbl>
              <a:tblPr firstRow="1" bandRow="1">
                <a:tableStyleId>{5C22544A-7EE6-4342-B048-85BDC9FD1C3A}</a:tableStyleId>
              </a:tblPr>
              <a:tblGrid>
                <a:gridCol w="2594293">
                  <a:extLst>
                    <a:ext uri="{9D8B030D-6E8A-4147-A177-3AD203B41FA5}">
                      <a16:colId xmlns:a16="http://schemas.microsoft.com/office/drawing/2014/main" val="81933418"/>
                    </a:ext>
                  </a:extLst>
                </a:gridCol>
                <a:gridCol w="2915680">
                  <a:extLst>
                    <a:ext uri="{9D8B030D-6E8A-4147-A177-3AD203B41FA5}">
                      <a16:colId xmlns:a16="http://schemas.microsoft.com/office/drawing/2014/main" val="2760738165"/>
                    </a:ext>
                  </a:extLst>
                </a:gridCol>
                <a:gridCol w="3163986">
                  <a:extLst>
                    <a:ext uri="{9D8B030D-6E8A-4147-A177-3AD203B41FA5}">
                      <a16:colId xmlns:a16="http://schemas.microsoft.com/office/drawing/2014/main" val="1265844236"/>
                    </a:ext>
                  </a:extLst>
                </a:gridCol>
              </a:tblGrid>
              <a:tr h="449174">
                <a:tc>
                  <a:txBody>
                    <a:bodyPr/>
                    <a:lstStyle/>
                    <a:p>
                      <a:pPr algn="ctr"/>
                      <a:r>
                        <a:rPr lang="de-DE" sz="2600" dirty="0"/>
                        <a:t>Ort der Rede</a:t>
                      </a:r>
                      <a:endParaRPr lang="de-CH" sz="2600" dirty="0"/>
                    </a:p>
                  </a:txBody>
                  <a:tcPr/>
                </a:tc>
                <a:tc>
                  <a:txBody>
                    <a:bodyPr/>
                    <a:lstStyle/>
                    <a:p>
                      <a:pPr algn="ctr"/>
                      <a:r>
                        <a:rPr lang="de-DE" sz="2600" dirty="0"/>
                        <a:t>Gleichnis</a:t>
                      </a:r>
                      <a:endParaRPr lang="de-CH" sz="2600" dirty="0"/>
                    </a:p>
                  </a:txBody>
                  <a:tcPr/>
                </a:tc>
                <a:tc>
                  <a:txBody>
                    <a:bodyPr/>
                    <a:lstStyle/>
                    <a:p>
                      <a:pPr algn="ctr"/>
                      <a:r>
                        <a:rPr lang="de-DE" sz="2600" dirty="0"/>
                        <a:t>Thema</a:t>
                      </a:r>
                      <a:endParaRPr lang="de-CH" sz="2600" dirty="0"/>
                    </a:p>
                  </a:txBody>
                  <a:tcPr/>
                </a:tc>
                <a:extLst>
                  <a:ext uri="{0D108BD9-81ED-4DB2-BD59-A6C34878D82A}">
                    <a16:rowId xmlns:a16="http://schemas.microsoft.com/office/drawing/2014/main" val="259112008"/>
                  </a:ext>
                </a:extLst>
              </a:tr>
              <a:tr h="449174">
                <a:tc rowSpan="5">
                  <a:txBody>
                    <a:bodyPr/>
                    <a:lstStyle/>
                    <a:p>
                      <a:pPr algn="ctr"/>
                      <a:r>
                        <a:rPr lang="de-DE" sz="2600" dirty="0"/>
                        <a:t>Am See (im Boot)</a:t>
                      </a:r>
                      <a:endParaRPr lang="de-CH" sz="2600" dirty="0"/>
                    </a:p>
                  </a:txBody>
                  <a:tcPr/>
                </a:tc>
                <a:tc>
                  <a:txBody>
                    <a:bodyPr/>
                    <a:lstStyle/>
                    <a:p>
                      <a:pPr algn="ctr"/>
                      <a:r>
                        <a:rPr lang="de-DE" sz="2600" dirty="0"/>
                        <a:t>Sämann</a:t>
                      </a:r>
                      <a:endParaRPr lang="de-CH" sz="2600" dirty="0"/>
                    </a:p>
                  </a:txBody>
                  <a:tcPr/>
                </a:tc>
                <a:tc>
                  <a:txBody>
                    <a:bodyPr/>
                    <a:lstStyle/>
                    <a:p>
                      <a:pPr algn="ctr"/>
                      <a:r>
                        <a:rPr lang="de-DE" sz="2600" dirty="0"/>
                        <a:t>Proklamation des Reiches</a:t>
                      </a:r>
                      <a:endParaRPr lang="de-CH" sz="2600" dirty="0"/>
                    </a:p>
                  </a:txBody>
                  <a:tcPr/>
                </a:tc>
                <a:extLst>
                  <a:ext uri="{0D108BD9-81ED-4DB2-BD59-A6C34878D82A}">
                    <a16:rowId xmlns:a16="http://schemas.microsoft.com/office/drawing/2014/main" val="3752435924"/>
                  </a:ext>
                </a:extLst>
              </a:tr>
              <a:tr h="449174">
                <a:tc vMerge="1">
                  <a:txBody>
                    <a:bodyPr/>
                    <a:lstStyle/>
                    <a:p>
                      <a:pPr algn="ctr"/>
                      <a:endParaRPr lang="de-CH" sz="2400" dirty="0"/>
                    </a:p>
                  </a:txBody>
                  <a:tcPr/>
                </a:tc>
                <a:tc>
                  <a:txBody>
                    <a:bodyPr/>
                    <a:lstStyle/>
                    <a:p>
                      <a:pPr algn="ctr"/>
                      <a:r>
                        <a:rPr lang="de-DE" sz="2600" dirty="0"/>
                        <a:t>Wachsende Saat</a:t>
                      </a:r>
                      <a:endParaRPr lang="de-CH" sz="2600" dirty="0"/>
                    </a:p>
                  </a:txBody>
                  <a:tcPr/>
                </a:tc>
                <a:tc>
                  <a:txBody>
                    <a:bodyPr/>
                    <a:lstStyle/>
                    <a:p>
                      <a:pPr algn="ctr"/>
                      <a:r>
                        <a:rPr lang="de-DE" sz="2600" dirty="0"/>
                        <a:t>Kraft in sich</a:t>
                      </a:r>
                      <a:endParaRPr lang="de-CH" sz="2600" dirty="0"/>
                    </a:p>
                  </a:txBody>
                  <a:tcPr/>
                </a:tc>
                <a:extLst>
                  <a:ext uri="{0D108BD9-81ED-4DB2-BD59-A6C34878D82A}">
                    <a16:rowId xmlns:a16="http://schemas.microsoft.com/office/drawing/2014/main" val="602068316"/>
                  </a:ext>
                </a:extLst>
              </a:tr>
              <a:tr h="449174">
                <a:tc vMerge="1">
                  <a:txBody>
                    <a:bodyPr/>
                    <a:lstStyle/>
                    <a:p>
                      <a:pPr algn="ctr"/>
                      <a:endParaRPr lang="de-CH" sz="2400" dirty="0"/>
                    </a:p>
                  </a:txBody>
                  <a:tcPr/>
                </a:tc>
                <a:tc>
                  <a:txBody>
                    <a:bodyPr/>
                    <a:lstStyle/>
                    <a:p>
                      <a:pPr algn="ctr"/>
                      <a:r>
                        <a:rPr lang="de-DE" sz="2600" dirty="0"/>
                        <a:t>Unkraut und Weizen</a:t>
                      </a:r>
                      <a:endParaRPr lang="de-CH" sz="2600" dirty="0"/>
                    </a:p>
                  </a:txBody>
                  <a:tcPr/>
                </a:tc>
                <a:tc>
                  <a:txBody>
                    <a:bodyPr/>
                    <a:lstStyle/>
                    <a:p>
                      <a:pPr algn="ctr"/>
                      <a:r>
                        <a:rPr lang="de-DE" sz="2600" dirty="0"/>
                        <a:t>Falsche Nachahmung im Reich</a:t>
                      </a:r>
                      <a:endParaRPr lang="de-CH" sz="2600" dirty="0"/>
                    </a:p>
                  </a:txBody>
                  <a:tcPr/>
                </a:tc>
                <a:extLst>
                  <a:ext uri="{0D108BD9-81ED-4DB2-BD59-A6C34878D82A}">
                    <a16:rowId xmlns:a16="http://schemas.microsoft.com/office/drawing/2014/main" val="4049078317"/>
                  </a:ext>
                </a:extLst>
              </a:tr>
              <a:tr h="449174">
                <a:tc vMerge="1">
                  <a:txBody>
                    <a:bodyPr/>
                    <a:lstStyle/>
                    <a:p>
                      <a:pPr algn="ctr"/>
                      <a:endParaRPr lang="de-CH" sz="2400" dirty="0"/>
                    </a:p>
                  </a:txBody>
                  <a:tcPr/>
                </a:tc>
                <a:tc>
                  <a:txBody>
                    <a:bodyPr/>
                    <a:lstStyle/>
                    <a:p>
                      <a:pPr algn="ctr"/>
                      <a:r>
                        <a:rPr lang="de-DE" sz="2600" dirty="0"/>
                        <a:t>Senfkorn</a:t>
                      </a:r>
                      <a:endParaRPr lang="de-CH" sz="2600" dirty="0"/>
                    </a:p>
                  </a:txBody>
                  <a:tcPr/>
                </a:tc>
                <a:tc>
                  <a:txBody>
                    <a:bodyPr/>
                    <a:lstStyle/>
                    <a:p>
                      <a:pPr algn="ctr"/>
                      <a:r>
                        <a:rPr lang="de-DE" sz="2600" dirty="0"/>
                        <a:t>Unnatürliche Ausdehnung</a:t>
                      </a:r>
                      <a:endParaRPr lang="de-CH" sz="2600" dirty="0"/>
                    </a:p>
                  </a:txBody>
                  <a:tcPr/>
                </a:tc>
                <a:extLst>
                  <a:ext uri="{0D108BD9-81ED-4DB2-BD59-A6C34878D82A}">
                    <a16:rowId xmlns:a16="http://schemas.microsoft.com/office/drawing/2014/main" val="3581861052"/>
                  </a:ext>
                </a:extLst>
              </a:tr>
              <a:tr h="449174">
                <a:tc vMerge="1">
                  <a:txBody>
                    <a:bodyPr/>
                    <a:lstStyle/>
                    <a:p>
                      <a:pPr algn="ctr"/>
                      <a:endParaRPr lang="de-CH" sz="2400" dirty="0"/>
                    </a:p>
                  </a:txBody>
                  <a:tcPr/>
                </a:tc>
                <a:tc>
                  <a:txBody>
                    <a:bodyPr/>
                    <a:lstStyle/>
                    <a:p>
                      <a:pPr algn="ctr"/>
                      <a:r>
                        <a:rPr lang="de-DE" sz="2600" dirty="0"/>
                        <a:t>Sauerteig</a:t>
                      </a:r>
                      <a:endParaRPr lang="de-CH" sz="2600" dirty="0"/>
                    </a:p>
                  </a:txBody>
                  <a:tcPr/>
                </a:tc>
                <a:tc>
                  <a:txBody>
                    <a:bodyPr/>
                    <a:lstStyle/>
                    <a:p>
                      <a:pPr algn="ctr"/>
                      <a:r>
                        <a:rPr lang="de-DE" sz="2600" dirty="0"/>
                        <a:t>Heimtückische Zersetzung</a:t>
                      </a:r>
                      <a:endParaRPr lang="de-CH" sz="2600" dirty="0"/>
                    </a:p>
                  </a:txBody>
                  <a:tcPr/>
                </a:tc>
                <a:extLst>
                  <a:ext uri="{0D108BD9-81ED-4DB2-BD59-A6C34878D82A}">
                    <a16:rowId xmlns:a16="http://schemas.microsoft.com/office/drawing/2014/main" val="3686570783"/>
                  </a:ext>
                </a:extLst>
              </a:tr>
              <a:tr h="449174">
                <a:tc rowSpan="3">
                  <a:txBody>
                    <a:bodyPr/>
                    <a:lstStyle/>
                    <a:p>
                      <a:pPr algn="ctr"/>
                      <a:r>
                        <a:rPr lang="de-DE" sz="2600" dirty="0"/>
                        <a:t>Im Haus</a:t>
                      </a:r>
                      <a:endParaRPr lang="de-CH" sz="2600" dirty="0"/>
                    </a:p>
                  </a:txBody>
                  <a:tcPr/>
                </a:tc>
                <a:tc>
                  <a:txBody>
                    <a:bodyPr/>
                    <a:lstStyle/>
                    <a:p>
                      <a:pPr algn="ctr"/>
                      <a:r>
                        <a:rPr lang="de-DE" sz="2600" dirty="0"/>
                        <a:t>Verborgener Schatz</a:t>
                      </a:r>
                      <a:endParaRPr lang="de-CH" sz="2600" dirty="0"/>
                    </a:p>
                  </a:txBody>
                  <a:tcPr/>
                </a:tc>
                <a:tc>
                  <a:txBody>
                    <a:bodyPr/>
                    <a:lstStyle/>
                    <a:p>
                      <a:pPr algn="ctr"/>
                      <a:r>
                        <a:rPr lang="de-DE" sz="2600" dirty="0"/>
                        <a:t>Israel</a:t>
                      </a:r>
                      <a:endParaRPr lang="de-CH" sz="2600" dirty="0"/>
                    </a:p>
                  </a:txBody>
                  <a:tcPr/>
                </a:tc>
                <a:extLst>
                  <a:ext uri="{0D108BD9-81ED-4DB2-BD59-A6C34878D82A}">
                    <a16:rowId xmlns:a16="http://schemas.microsoft.com/office/drawing/2014/main" val="2499015959"/>
                  </a:ext>
                </a:extLst>
              </a:tr>
              <a:tr h="449174">
                <a:tc vMerge="1">
                  <a:txBody>
                    <a:bodyPr/>
                    <a:lstStyle/>
                    <a:p>
                      <a:pPr algn="ctr"/>
                      <a:endParaRPr lang="de-CH" sz="2400" dirty="0"/>
                    </a:p>
                  </a:txBody>
                  <a:tcPr/>
                </a:tc>
                <a:tc>
                  <a:txBody>
                    <a:bodyPr/>
                    <a:lstStyle/>
                    <a:p>
                      <a:pPr algn="ctr"/>
                      <a:r>
                        <a:rPr lang="de-DE" sz="2600" dirty="0"/>
                        <a:t>Perle</a:t>
                      </a:r>
                      <a:endParaRPr lang="de-CH" sz="2600" dirty="0"/>
                    </a:p>
                  </a:txBody>
                  <a:tcPr/>
                </a:tc>
                <a:tc>
                  <a:txBody>
                    <a:bodyPr/>
                    <a:lstStyle/>
                    <a:p>
                      <a:pPr algn="ctr"/>
                      <a:r>
                        <a:rPr lang="de-DE" sz="2600" dirty="0"/>
                        <a:t>Heiden (Gemeinde)</a:t>
                      </a:r>
                      <a:endParaRPr lang="de-CH" sz="2600" dirty="0"/>
                    </a:p>
                  </a:txBody>
                  <a:tcPr/>
                </a:tc>
                <a:extLst>
                  <a:ext uri="{0D108BD9-81ED-4DB2-BD59-A6C34878D82A}">
                    <a16:rowId xmlns:a16="http://schemas.microsoft.com/office/drawing/2014/main" val="3293522358"/>
                  </a:ext>
                </a:extLst>
              </a:tr>
              <a:tr h="449174">
                <a:tc vMerge="1">
                  <a:txBody>
                    <a:bodyPr/>
                    <a:lstStyle/>
                    <a:p>
                      <a:pPr algn="ctr"/>
                      <a:endParaRPr lang="de-CH" sz="2400" dirty="0"/>
                    </a:p>
                  </a:txBody>
                  <a:tcPr/>
                </a:tc>
                <a:tc>
                  <a:txBody>
                    <a:bodyPr/>
                    <a:lstStyle/>
                    <a:p>
                      <a:pPr algn="ctr"/>
                      <a:r>
                        <a:rPr lang="de-DE" sz="2600" dirty="0"/>
                        <a:t>Fischernetz</a:t>
                      </a:r>
                      <a:endParaRPr lang="de-CH" sz="2600" dirty="0"/>
                    </a:p>
                  </a:txBody>
                  <a:tcPr/>
                </a:tc>
                <a:tc>
                  <a:txBody>
                    <a:bodyPr/>
                    <a:lstStyle/>
                    <a:p>
                      <a:pPr algn="ctr"/>
                      <a:r>
                        <a:rPr lang="de-DE" sz="2600" dirty="0"/>
                        <a:t>Völkergericht</a:t>
                      </a:r>
                      <a:endParaRPr lang="de-CH" sz="2600" dirty="0"/>
                    </a:p>
                  </a:txBody>
                  <a:tcPr/>
                </a:tc>
                <a:extLst>
                  <a:ext uri="{0D108BD9-81ED-4DB2-BD59-A6C34878D82A}">
                    <a16:rowId xmlns:a16="http://schemas.microsoft.com/office/drawing/2014/main" val="3690053803"/>
                  </a:ext>
                </a:extLst>
              </a:tr>
            </a:tbl>
          </a:graphicData>
        </a:graphic>
      </p:graphicFrame>
      <p:sp>
        <p:nvSpPr>
          <p:cNvPr id="15" name="AutoShape 10">
            <a:extLst>
              <a:ext uri="{FF2B5EF4-FFF2-40B4-BE49-F238E27FC236}">
                <a16:creationId xmlns:a16="http://schemas.microsoft.com/office/drawing/2014/main" id="{ACB3F142-202B-DEBB-D5EC-944929234DF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16" name="Rechteck 15">
            <a:extLst>
              <a:ext uri="{FF2B5EF4-FFF2-40B4-BE49-F238E27FC236}">
                <a16:creationId xmlns:a16="http://schemas.microsoft.com/office/drawing/2014/main" id="{5D880AA6-770C-07E6-6183-6002436063B7}"/>
              </a:ext>
            </a:extLst>
          </p:cNvPr>
          <p:cNvSpPr/>
          <p:nvPr/>
        </p:nvSpPr>
        <p:spPr>
          <a:xfrm>
            <a:off x="5672517" y="186117"/>
            <a:ext cx="3357054" cy="6514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Grafik 2" descr="Start mit einfarbiger Füllung">
            <a:extLst>
              <a:ext uri="{FF2B5EF4-FFF2-40B4-BE49-F238E27FC236}">
                <a16:creationId xmlns:a16="http://schemas.microsoft.com/office/drawing/2014/main" id="{B3D755B8-C8A8-2912-112A-A94A79A3B4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4643" y="5348573"/>
            <a:ext cx="1090874" cy="1090874"/>
          </a:xfrm>
          <a:prstGeom prst="rect">
            <a:avLst/>
          </a:prstGeom>
        </p:spPr>
      </p:pic>
      <p:pic>
        <p:nvPicPr>
          <p:cNvPr id="4" name="Picture 2" descr="Segelschiffikonenvektor, Solides Logo Des Segelboots, Piktogramm Einer  Yacht Lokalisiert Auf Weiß, Perfekte Illustration Des Pixels Lizenzfrei  Nutzbare SVG, Vektorgrafiken, Clip Arts, Illustrationen. Image 76442375.">
            <a:extLst>
              <a:ext uri="{FF2B5EF4-FFF2-40B4-BE49-F238E27FC236}">
                <a16:creationId xmlns:a16="http://schemas.microsoft.com/office/drawing/2014/main" id="{F42A33FC-A94A-A147-C787-68087B19AB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21957" y="2087415"/>
            <a:ext cx="1618113" cy="15753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eite 27 | Menschen Piktogramm Bilder - Kostenloser Download auf Freepik">
            <a:extLst>
              <a:ext uri="{FF2B5EF4-FFF2-40B4-BE49-F238E27FC236}">
                <a16:creationId xmlns:a16="http://schemas.microsoft.com/office/drawing/2014/main" id="{F6CF0448-268C-B9CD-61CB-0D10A2C238E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862" t="5656" r="71833" b="86492"/>
          <a:stretch/>
        </p:blipFill>
        <p:spPr bwMode="auto">
          <a:xfrm>
            <a:off x="1014478" y="2613740"/>
            <a:ext cx="288233" cy="358930"/>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a:extLst>
              <a:ext uri="{FF2B5EF4-FFF2-40B4-BE49-F238E27FC236}">
                <a16:creationId xmlns:a16="http://schemas.microsoft.com/office/drawing/2014/main" id="{EFD70D20-EAC7-8B76-279E-CB0F3ABAC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8236" y="1001897"/>
            <a:ext cx="712720" cy="3987708"/>
          </a:xfrm>
          <a:prstGeom prst="rect">
            <a:avLst/>
          </a:prstGeom>
        </p:spPr>
      </p:pic>
      <p:sp>
        <p:nvSpPr>
          <p:cNvPr id="12" name="Textfeld 11">
            <a:extLst>
              <a:ext uri="{FF2B5EF4-FFF2-40B4-BE49-F238E27FC236}">
                <a16:creationId xmlns:a16="http://schemas.microsoft.com/office/drawing/2014/main" id="{4BC8A596-FD45-0524-8822-71D65F5DEFF1}"/>
              </a:ext>
            </a:extLst>
          </p:cNvPr>
          <p:cNvSpPr txBox="1"/>
          <p:nvPr/>
        </p:nvSpPr>
        <p:spPr>
          <a:xfrm>
            <a:off x="6763550" y="2681958"/>
            <a:ext cx="2063452" cy="553998"/>
          </a:xfrm>
          <a:prstGeom prst="rect">
            <a:avLst/>
          </a:prstGeom>
          <a:noFill/>
        </p:spPr>
        <p:txBody>
          <a:bodyPr wrap="square">
            <a:spAutoFit/>
          </a:bodyPr>
          <a:lstStyle/>
          <a:p>
            <a:pPr algn="ctr"/>
            <a:r>
              <a:rPr lang="de-CH" sz="3000" dirty="0"/>
              <a:t>Das NEUE</a:t>
            </a:r>
          </a:p>
        </p:txBody>
      </p:sp>
      <p:pic>
        <p:nvPicPr>
          <p:cNvPr id="13" name="Grafik 12">
            <a:extLst>
              <a:ext uri="{FF2B5EF4-FFF2-40B4-BE49-F238E27FC236}">
                <a16:creationId xmlns:a16="http://schemas.microsoft.com/office/drawing/2014/main" id="{1EF71D1B-D6DE-DB85-DE58-37AC3C2022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8236" y="4944850"/>
            <a:ext cx="654341" cy="1525618"/>
          </a:xfrm>
          <a:prstGeom prst="rect">
            <a:avLst/>
          </a:prstGeom>
        </p:spPr>
      </p:pic>
      <p:sp>
        <p:nvSpPr>
          <p:cNvPr id="14" name="Textfeld 13">
            <a:extLst>
              <a:ext uri="{FF2B5EF4-FFF2-40B4-BE49-F238E27FC236}">
                <a16:creationId xmlns:a16="http://schemas.microsoft.com/office/drawing/2014/main" id="{727A6485-07EF-CEEC-46BD-7C38B9EAD483}"/>
              </a:ext>
            </a:extLst>
          </p:cNvPr>
          <p:cNvSpPr txBox="1"/>
          <p:nvPr/>
        </p:nvSpPr>
        <p:spPr>
          <a:xfrm>
            <a:off x="6763550" y="5356605"/>
            <a:ext cx="2063452" cy="553998"/>
          </a:xfrm>
          <a:prstGeom prst="rect">
            <a:avLst/>
          </a:prstGeom>
          <a:noFill/>
        </p:spPr>
        <p:txBody>
          <a:bodyPr wrap="square">
            <a:spAutoFit/>
          </a:bodyPr>
          <a:lstStyle/>
          <a:p>
            <a:pPr algn="ctr"/>
            <a:r>
              <a:rPr lang="de-CH" sz="3000" dirty="0"/>
              <a:t>Das ALTE</a:t>
            </a:r>
          </a:p>
        </p:txBody>
      </p:sp>
    </p:spTree>
    <p:extLst>
      <p:ext uri="{BB962C8B-B14F-4D97-AF65-F5344CB8AC3E}">
        <p14:creationId xmlns:p14="http://schemas.microsoft.com/office/powerpoint/2010/main" val="114428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par>
                                <p:cTn id="10" presetID="53" presetClass="entr" presetSubtype="16" fill="hold" grpId="0" nodeType="withEffect">
                                  <p:stCondLst>
                                    <p:cond delay="150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Effect transition="in" filter="fade">
                                      <p:cBhvr>
                                        <p:cTn id="14" dur="1000"/>
                                        <p:tgtEl>
                                          <p:spTgt spid="12"/>
                                        </p:tgtEl>
                                      </p:cBhvr>
                                    </p:animEffect>
                                  </p:childTnLst>
                                </p:cTn>
                              </p:par>
                              <p:par>
                                <p:cTn id="15" presetID="53" presetClass="entr" presetSubtype="16"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fltVal val="0"/>
                                          </p:val>
                                        </p:tav>
                                        <p:tav tm="100000">
                                          <p:val>
                                            <p:strVal val="#ppt_w"/>
                                          </p:val>
                                        </p:tav>
                                      </p:tavLst>
                                    </p:anim>
                                    <p:anim calcmode="lin" valueType="num">
                                      <p:cBhvr>
                                        <p:cTn id="18" dur="1000" fill="hold"/>
                                        <p:tgtEl>
                                          <p:spTgt spid="14"/>
                                        </p:tgtEl>
                                        <p:attrNameLst>
                                          <p:attrName>ppt_h</p:attrName>
                                        </p:attrNameLst>
                                      </p:cBhvr>
                                      <p:tavLst>
                                        <p:tav tm="0">
                                          <p:val>
                                            <p:fltVal val="0"/>
                                          </p:val>
                                        </p:tav>
                                        <p:tav tm="100000">
                                          <p:val>
                                            <p:strVal val="#ppt_h"/>
                                          </p:val>
                                        </p:tav>
                                      </p:tavLst>
                                    </p:anim>
                                    <p:animEffect transition="in" filter="fade">
                                      <p:cBhvr>
                                        <p:cTn id="19" dur="1000"/>
                                        <p:tgtEl>
                                          <p:spTgt spid="14"/>
                                        </p:tgtEl>
                                      </p:cBhvr>
                                    </p:animEffect>
                                  </p:childTnLst>
                                </p:cTn>
                              </p:par>
                              <p:par>
                                <p:cTn id="20" presetID="53" presetClass="entr" presetSubtype="16" fill="hold" nodeType="withEffect">
                                  <p:stCondLst>
                                    <p:cond delay="15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Effect transition="in" filter="fade">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637319" y="365126"/>
            <a:ext cx="3960377" cy="817130"/>
          </a:xfrm>
        </p:spPr>
        <p:txBody>
          <a:bodyPr>
            <a:normAutofit/>
          </a:bodyPr>
          <a:lstStyle/>
          <a:p>
            <a:r>
              <a:rPr lang="de-CH" sz="3000" b="1" dirty="0">
                <a:latin typeface="+mn-lt"/>
              </a:rPr>
              <a:t>Die Gleichnisse</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19" y="1182256"/>
            <a:ext cx="4769385"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Das Gleichnis vom Sämann</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1915747"/>
            <a:ext cx="10447462" cy="40799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Siehe, der Sämann ging hinaus                                                            zu säen; 4 und indem er säte,                                                                 fiel einiges an den Weg, und die                                                      Vögel kamen und fraßen es auf. 5 Anderes aber fiel auf das Steinige, wo es nicht viel Erde hatte; und sogleich ging es auf, weil es nicht tiefe Erde hatte. 6 Als aber die Sonne aufging, wurde es verbrannt, und weil es keine Wurzel hatte, verdorrte es. 7 Anderes aber fiel unter die Dornen; und die Dornen sprossen auf und erstickten es. 8 Anderes aber fiel auf die gute Erde und gab Frucht: das eine hundert-, das andere sechzig-, das andere dreißigfach. 9 Wer Ohren hat, der höre!</a:t>
            </a:r>
            <a:r>
              <a:rPr lang="de-DE" sz="3000" dirty="0"/>
              <a:t>" </a:t>
            </a:r>
            <a:r>
              <a:rPr lang="de-DE" sz="3000" b="1" dirty="0"/>
              <a:t>(Mt 13,3b-9)</a:t>
            </a:r>
          </a:p>
        </p:txBody>
      </p:sp>
      <p:pic>
        <p:nvPicPr>
          <p:cNvPr id="1028" name="Picture 4" descr="Biblisches Gleichnis vom Sämann">
            <a:extLst>
              <a:ext uri="{FF2B5EF4-FFF2-40B4-BE49-F238E27FC236}">
                <a16:creationId xmlns:a16="http://schemas.microsoft.com/office/drawing/2014/main" id="{ECA1C70F-C7BF-A08B-5A85-710B9F933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187396"/>
            <a:ext cx="5217381" cy="29373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401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637319" y="365126"/>
            <a:ext cx="3960377" cy="817130"/>
          </a:xfrm>
        </p:spPr>
        <p:txBody>
          <a:bodyPr>
            <a:normAutofit/>
          </a:bodyPr>
          <a:lstStyle/>
          <a:p>
            <a:r>
              <a:rPr lang="de-CH" sz="3000" b="1" dirty="0">
                <a:latin typeface="+mn-lt"/>
              </a:rPr>
              <a:t>Die Gleichnisse</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19" y="1182256"/>
            <a:ext cx="4769385"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Das Gleichnis vom Sämann</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1922097"/>
            <a:ext cx="11419814" cy="49359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Sämann		= Jesus</a:t>
            </a:r>
            <a:endParaRPr lang="de-DE" sz="3000" b="1" dirty="0"/>
          </a:p>
          <a:p>
            <a:pPr marL="0" indent="0">
              <a:buNone/>
            </a:pPr>
            <a:r>
              <a:rPr lang="de-DE" sz="3000" dirty="0"/>
              <a:t>Same			= Wort Gottes</a:t>
            </a:r>
          </a:p>
          <a:p>
            <a:pPr marL="0" indent="0">
              <a:buNone/>
            </a:pPr>
            <a:r>
              <a:rPr lang="de-DE" sz="3000" dirty="0"/>
              <a:t>Acker 		= die ganze Welt (Gläubige und Ungläubige)</a:t>
            </a:r>
          </a:p>
          <a:p>
            <a:pPr marL="0" indent="0">
              <a:buNone/>
            </a:pPr>
            <a:r>
              <a:rPr lang="de-DE" sz="3000" dirty="0"/>
              <a:t>Ackerboden	= das Herz der Menschen</a:t>
            </a:r>
          </a:p>
          <a:p>
            <a:pPr marL="0" indent="0">
              <a:buNone/>
            </a:pPr>
            <a:r>
              <a:rPr lang="de-DE" sz="3000" dirty="0"/>
              <a:t>Wiederstand	= - Satan und die Dämonen (die Vögel; Mt 13,19)</a:t>
            </a:r>
          </a:p>
          <a:p>
            <a:pPr marL="0" indent="0">
              <a:buNone/>
            </a:pPr>
            <a:r>
              <a:rPr lang="de-DE" sz="3000" dirty="0"/>
              <a:t>			   - das Fleisch (bedrängt durch die Sonne; Mt 13,21)</a:t>
            </a:r>
          </a:p>
          <a:p>
            <a:pPr marL="0" indent="0">
              <a:buNone/>
            </a:pPr>
            <a:r>
              <a:rPr lang="de-DE" sz="3000" dirty="0"/>
              <a:t>			   - die Welt (die Dornen; Mt 13,22)</a:t>
            </a:r>
          </a:p>
          <a:p>
            <a:pPr marL="0" indent="0">
              <a:buNone/>
            </a:pPr>
            <a:r>
              <a:rPr lang="de-DE" sz="3000" dirty="0"/>
              <a:t>- Weg von Israel zu den Nationen (Vgl. Jes 5,1ff; Lk 13,6-9)</a:t>
            </a:r>
          </a:p>
          <a:p>
            <a:pPr marL="0" indent="0">
              <a:buNone/>
            </a:pPr>
            <a:r>
              <a:rPr lang="de-DE" sz="3000" dirty="0"/>
              <a:t>- Sie kamen zum Tempel und jetzt geht das Wort in die Welt</a:t>
            </a:r>
          </a:p>
        </p:txBody>
      </p:sp>
      <p:pic>
        <p:nvPicPr>
          <p:cNvPr id="2" name="Picture 4" descr="Biblisches Gleichnis vom Sämann">
            <a:extLst>
              <a:ext uri="{FF2B5EF4-FFF2-40B4-BE49-F238E27FC236}">
                <a16:creationId xmlns:a16="http://schemas.microsoft.com/office/drawing/2014/main" id="{B64958A8-50A6-C4A9-BBAB-F8D3ED33C8EC}"/>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6198271" y="187397"/>
            <a:ext cx="4810310" cy="27082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Ellipse 2">
            <a:extLst>
              <a:ext uri="{FF2B5EF4-FFF2-40B4-BE49-F238E27FC236}">
                <a16:creationId xmlns:a16="http://schemas.microsoft.com/office/drawing/2014/main" id="{C10D49F0-84A1-7DD9-D3DF-ECB28AE01BA6}"/>
              </a:ext>
            </a:extLst>
          </p:cNvPr>
          <p:cNvSpPr/>
          <p:nvPr/>
        </p:nvSpPr>
        <p:spPr>
          <a:xfrm>
            <a:off x="7735986" y="2128205"/>
            <a:ext cx="445062" cy="48472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Ellipse 3">
            <a:extLst>
              <a:ext uri="{FF2B5EF4-FFF2-40B4-BE49-F238E27FC236}">
                <a16:creationId xmlns:a16="http://schemas.microsoft.com/office/drawing/2014/main" id="{7895C6EA-8583-9C74-912F-5494579FAB2A}"/>
              </a:ext>
            </a:extLst>
          </p:cNvPr>
          <p:cNvSpPr/>
          <p:nvPr/>
        </p:nvSpPr>
        <p:spPr>
          <a:xfrm>
            <a:off x="8527553" y="1922097"/>
            <a:ext cx="445062" cy="48472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Ellipse 7">
            <a:extLst>
              <a:ext uri="{FF2B5EF4-FFF2-40B4-BE49-F238E27FC236}">
                <a16:creationId xmlns:a16="http://schemas.microsoft.com/office/drawing/2014/main" id="{A683B3E1-4FAC-6E03-030A-00E25E241A4A}"/>
              </a:ext>
            </a:extLst>
          </p:cNvPr>
          <p:cNvSpPr/>
          <p:nvPr/>
        </p:nvSpPr>
        <p:spPr>
          <a:xfrm>
            <a:off x="7686708" y="1450219"/>
            <a:ext cx="445062" cy="48472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Ellipse 8">
            <a:extLst>
              <a:ext uri="{FF2B5EF4-FFF2-40B4-BE49-F238E27FC236}">
                <a16:creationId xmlns:a16="http://schemas.microsoft.com/office/drawing/2014/main" id="{6198CA05-9184-D9A1-975F-3772934A3793}"/>
              </a:ext>
            </a:extLst>
          </p:cNvPr>
          <p:cNvSpPr/>
          <p:nvPr/>
        </p:nvSpPr>
        <p:spPr>
          <a:xfrm>
            <a:off x="10015990" y="1692582"/>
            <a:ext cx="445062" cy="48472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24030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637319" y="365126"/>
            <a:ext cx="3960377" cy="817130"/>
          </a:xfrm>
        </p:spPr>
        <p:txBody>
          <a:bodyPr>
            <a:normAutofit/>
          </a:bodyPr>
          <a:lstStyle/>
          <a:p>
            <a:r>
              <a:rPr lang="de-CH" sz="3000" b="1" dirty="0">
                <a:latin typeface="+mn-lt"/>
              </a:rPr>
              <a:t>Die Gleichnisse</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1837493"/>
            <a:ext cx="10410981" cy="13956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Anderes aber fiel auf die gute Erde </a:t>
            </a:r>
            <a:r>
              <a:rPr lang="de-CH" sz="3000" b="1" dirty="0"/>
              <a:t>und gab Frucht</a:t>
            </a:r>
            <a:r>
              <a:rPr lang="de-CH" sz="3000" dirty="0"/>
              <a:t>: das eine hundert-, das andere sechzig-, das andere dreißigfach. 9 Wer Ohren hat, der höre!</a:t>
            </a:r>
            <a:r>
              <a:rPr lang="de-DE" sz="3000" dirty="0"/>
              <a:t>" </a:t>
            </a:r>
            <a:r>
              <a:rPr lang="de-DE" sz="3000" b="1" dirty="0"/>
              <a:t>(Mt 13,8-9)</a:t>
            </a:r>
          </a:p>
        </p:txBody>
      </p:sp>
      <p:sp>
        <p:nvSpPr>
          <p:cNvPr id="3" name="Textfeld 2">
            <a:extLst>
              <a:ext uri="{FF2B5EF4-FFF2-40B4-BE49-F238E27FC236}">
                <a16:creationId xmlns:a16="http://schemas.microsoft.com/office/drawing/2014/main" id="{2602210C-2CD8-E649-DF34-2E5A00F7B199}"/>
              </a:ext>
            </a:extLst>
          </p:cNvPr>
          <p:cNvSpPr txBox="1"/>
          <p:nvPr/>
        </p:nvSpPr>
        <p:spPr>
          <a:xfrm>
            <a:off x="637319" y="3352442"/>
            <a:ext cx="9833775" cy="1477328"/>
          </a:xfrm>
          <a:prstGeom prst="rect">
            <a:avLst/>
          </a:prstGeom>
          <a:noFill/>
        </p:spPr>
        <p:txBody>
          <a:bodyPr wrap="square">
            <a:spAutoFit/>
          </a:bodyPr>
          <a:lstStyle/>
          <a:p>
            <a:r>
              <a:rPr lang="de-CH" sz="3000" dirty="0">
                <a:latin typeface="Calibri" panose="020F0502020204030204" pitchFamily="34" charset="0"/>
                <a:ea typeface="Times New Roman" panose="02020603050405020304" pitchFamily="18" charset="0"/>
                <a:cs typeface="Times New Roman" panose="02020603050405020304" pitchFamily="18" charset="0"/>
              </a:rPr>
              <a:t>"</a:t>
            </a:r>
            <a:r>
              <a:rPr lang="de-DE" sz="3000" dirty="0">
                <a:effectLst/>
                <a:latin typeface="Calibri" panose="020F0502020204030204" pitchFamily="34" charset="0"/>
                <a:ea typeface="Times New Roman" panose="02020603050405020304" pitchFamily="18" charset="0"/>
                <a:cs typeface="Times New Roman" panose="02020603050405020304" pitchFamily="18" charset="0"/>
              </a:rPr>
              <a:t>Und anderes fiel in die gute Erde und gab Frucht, </a:t>
            </a:r>
            <a:r>
              <a:rPr lang="de-DE" sz="3000" b="1" dirty="0">
                <a:effectLst/>
                <a:latin typeface="Calibri" panose="020F0502020204030204" pitchFamily="34" charset="0"/>
                <a:ea typeface="Times New Roman" panose="02020603050405020304" pitchFamily="18" charset="0"/>
                <a:cs typeface="Times New Roman" panose="02020603050405020304" pitchFamily="18" charset="0"/>
              </a:rPr>
              <a:t>indem es aufsprosste und wuchs</a:t>
            </a:r>
            <a:r>
              <a:rPr lang="de-DE" sz="3000" dirty="0">
                <a:effectLst/>
                <a:latin typeface="Calibri" panose="020F0502020204030204" pitchFamily="34" charset="0"/>
                <a:ea typeface="Times New Roman" panose="02020603050405020304" pitchFamily="18" charset="0"/>
                <a:cs typeface="Times New Roman" panose="02020603050405020304" pitchFamily="18" charset="0"/>
              </a:rPr>
              <a:t>; und es trug eines dreißig-, eines sechzig- und eines hundertfach.</a:t>
            </a:r>
            <a:r>
              <a:rPr lang="de-CH" sz="3000" dirty="0">
                <a:latin typeface="Calibri" panose="020F0502020204030204" pitchFamily="34" charset="0"/>
                <a:ea typeface="Times New Roman" panose="02020603050405020304" pitchFamily="18" charset="0"/>
                <a:cs typeface="Times New Roman" panose="02020603050405020304" pitchFamily="18" charset="0"/>
              </a:rPr>
              <a:t>"</a:t>
            </a:r>
            <a:r>
              <a:rPr lang="de-CH" sz="3000" dirty="0">
                <a:effectLst/>
                <a:latin typeface="Calibri" panose="020F0502020204030204" pitchFamily="34" charset="0"/>
                <a:ea typeface="Times New Roman" panose="02020603050405020304" pitchFamily="18" charset="0"/>
                <a:cs typeface="Times New Roman" panose="02020603050405020304" pitchFamily="18" charset="0"/>
              </a:rPr>
              <a:t> </a:t>
            </a:r>
            <a:r>
              <a:rPr lang="de-CH" sz="3000" b="1" dirty="0">
                <a:effectLst/>
                <a:latin typeface="Calibri" panose="020F0502020204030204" pitchFamily="34" charset="0"/>
                <a:ea typeface="Times New Roman" panose="02020603050405020304" pitchFamily="18" charset="0"/>
                <a:cs typeface="Times New Roman" panose="02020603050405020304" pitchFamily="18" charset="0"/>
              </a:rPr>
              <a:t>(Mk 3,20-21)</a:t>
            </a:r>
          </a:p>
        </p:txBody>
      </p:sp>
      <p:sp>
        <p:nvSpPr>
          <p:cNvPr id="4" name="Textfeld 3">
            <a:extLst>
              <a:ext uri="{FF2B5EF4-FFF2-40B4-BE49-F238E27FC236}">
                <a16:creationId xmlns:a16="http://schemas.microsoft.com/office/drawing/2014/main" id="{1DA45488-9321-CD9E-F0B0-6330C61E1B1B}"/>
              </a:ext>
            </a:extLst>
          </p:cNvPr>
          <p:cNvSpPr txBox="1"/>
          <p:nvPr/>
        </p:nvSpPr>
        <p:spPr>
          <a:xfrm>
            <a:off x="637318" y="5146116"/>
            <a:ext cx="9906603" cy="1015663"/>
          </a:xfrm>
          <a:prstGeom prst="rect">
            <a:avLst/>
          </a:prstGeom>
          <a:noFill/>
        </p:spPr>
        <p:txBody>
          <a:bodyPr wrap="square">
            <a:spAutoFit/>
          </a:bodyPr>
          <a:lstStyle/>
          <a:p>
            <a:r>
              <a:rPr lang="de-CH" sz="3000" dirty="0">
                <a:effectLst/>
                <a:latin typeface="Calibri" panose="020F0502020204030204" pitchFamily="34" charset="0"/>
                <a:ea typeface="Times New Roman" panose="02020603050405020304" pitchFamily="18" charset="0"/>
                <a:cs typeface="Times New Roman" panose="02020603050405020304" pitchFamily="18" charset="0"/>
              </a:rPr>
              <a:t>Matthäus - </a:t>
            </a:r>
            <a:r>
              <a:rPr lang="de-CH" sz="3000" dirty="0">
                <a:latin typeface="Calibri" panose="020F0502020204030204" pitchFamily="34" charset="0"/>
                <a:ea typeface="Times New Roman" panose="02020603050405020304" pitchFamily="18" charset="0"/>
                <a:cs typeface="Times New Roman" panose="02020603050405020304" pitchFamily="18" charset="0"/>
              </a:rPr>
              <a:t>A</a:t>
            </a:r>
            <a:r>
              <a:rPr lang="de-CH" sz="3000" dirty="0">
                <a:effectLst/>
                <a:latin typeface="Calibri" panose="020F0502020204030204" pitchFamily="34" charset="0"/>
                <a:ea typeface="Times New Roman" panose="02020603050405020304" pitchFamily="18" charset="0"/>
                <a:cs typeface="Times New Roman" panose="02020603050405020304" pitchFamily="18" charset="0"/>
              </a:rPr>
              <a:t>ufnahme des Wortes (Hörer)</a:t>
            </a:r>
          </a:p>
          <a:p>
            <a:r>
              <a:rPr lang="de-CH" sz="3000" dirty="0">
                <a:effectLst/>
                <a:latin typeface="Calibri" panose="020F0502020204030204" pitchFamily="34" charset="0"/>
                <a:ea typeface="Times New Roman" panose="02020603050405020304" pitchFamily="18" charset="0"/>
                <a:cs typeface="Times New Roman" panose="02020603050405020304" pitchFamily="18" charset="0"/>
              </a:rPr>
              <a:t>Markus - Dienst des einzelnen Gläubigen (Täter)</a:t>
            </a:r>
            <a:endParaRPr lang="de-CH" sz="3000" dirty="0"/>
          </a:p>
        </p:txBody>
      </p:sp>
      <p:sp>
        <p:nvSpPr>
          <p:cNvPr id="2" name="Inhaltsplatzhalter 4">
            <a:extLst>
              <a:ext uri="{FF2B5EF4-FFF2-40B4-BE49-F238E27FC236}">
                <a16:creationId xmlns:a16="http://schemas.microsoft.com/office/drawing/2014/main" id="{93AC6E64-27D3-72ED-EE7C-1390EB85DAD2}"/>
              </a:ext>
            </a:extLst>
          </p:cNvPr>
          <p:cNvSpPr txBox="1">
            <a:spLocks/>
          </p:cNvSpPr>
          <p:nvPr/>
        </p:nvSpPr>
        <p:spPr>
          <a:xfrm>
            <a:off x="637318" y="1182256"/>
            <a:ext cx="10303113"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Verantwortung für dich und mich | Wer Ohren hat der höre! </a:t>
            </a:r>
            <a:r>
              <a:rPr lang="de-DE" sz="3000" dirty="0"/>
              <a:t>(9)</a:t>
            </a:r>
            <a:r>
              <a:rPr lang="de-DE" sz="3000" b="1" dirty="0"/>
              <a:t> </a:t>
            </a:r>
          </a:p>
        </p:txBody>
      </p:sp>
    </p:spTree>
    <p:extLst>
      <p:ext uri="{BB962C8B-B14F-4D97-AF65-F5344CB8AC3E}">
        <p14:creationId xmlns:p14="http://schemas.microsoft.com/office/powerpoint/2010/main" val="113149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637319" y="365126"/>
            <a:ext cx="3960377" cy="817130"/>
          </a:xfrm>
        </p:spPr>
        <p:txBody>
          <a:bodyPr>
            <a:normAutofit/>
          </a:bodyPr>
          <a:lstStyle/>
          <a:p>
            <a:r>
              <a:rPr lang="de-CH" sz="3000" b="1" dirty="0">
                <a:latin typeface="+mn-lt"/>
              </a:rPr>
              <a:t>Die Gleichnisse</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19" y="1182256"/>
            <a:ext cx="8409577"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Das Gleichnis von der selbstwachsenden Saat</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1922097"/>
            <a:ext cx="9955155" cy="32177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er sprach: Mit dem Reich Gottes ist es so, wie wenn ein Mensch den Samen auf das Land wirft 27 und schläft und aufsteht, Nacht und Tag, und der Same sprießt hervor und wächst, er weiß selbst nicht wie. 28 Die Erde bringt von selbst Frucht hervor, zuerst Gras, dann eine Ähre, dann vollen Weizen in der Ähre. 29 Wenn aber die Frucht es zulässt, so schickt er sogleich die Sichel, denn die Ernte ist da." </a:t>
            </a:r>
            <a:r>
              <a:rPr lang="de-DE" sz="3000" b="1" dirty="0"/>
              <a:t>(Mk 4,26-29)</a:t>
            </a:r>
            <a:endParaRPr lang="de-CH" sz="3000" b="1" dirty="0"/>
          </a:p>
        </p:txBody>
      </p:sp>
      <p:sp>
        <p:nvSpPr>
          <p:cNvPr id="4" name="Textfeld 3">
            <a:extLst>
              <a:ext uri="{FF2B5EF4-FFF2-40B4-BE49-F238E27FC236}">
                <a16:creationId xmlns:a16="http://schemas.microsoft.com/office/drawing/2014/main" id="{623BD8AE-20E7-8A3A-8638-8942CBAAE6A0}"/>
              </a:ext>
            </a:extLst>
          </p:cNvPr>
          <p:cNvSpPr txBox="1"/>
          <p:nvPr/>
        </p:nvSpPr>
        <p:spPr>
          <a:xfrm>
            <a:off x="584347" y="5015546"/>
            <a:ext cx="11023305" cy="1477328"/>
          </a:xfrm>
          <a:prstGeom prst="rect">
            <a:avLst/>
          </a:prstGeom>
          <a:noFill/>
        </p:spPr>
        <p:txBody>
          <a:bodyPr wrap="square">
            <a:spAutoFit/>
          </a:bodyPr>
          <a:lstStyle/>
          <a:p>
            <a:r>
              <a:rPr lang="de-CH" sz="3000" dirty="0">
                <a:latin typeface="Calibri" panose="020F0502020204030204" pitchFamily="34" charset="0"/>
                <a:ea typeface="Times New Roman" panose="02020603050405020304" pitchFamily="18" charset="0"/>
                <a:cs typeface="Times New Roman" panose="02020603050405020304" pitchFamily="18" charset="0"/>
              </a:rPr>
              <a:t>"</a:t>
            </a:r>
            <a:r>
              <a:rPr lang="de-DE" sz="3000" dirty="0">
                <a:effectLst/>
                <a:latin typeface="Calibri" panose="020F0502020204030204" pitchFamily="34" charset="0"/>
                <a:ea typeface="Times New Roman" panose="02020603050405020304" pitchFamily="18" charset="0"/>
                <a:cs typeface="Times New Roman" panose="02020603050405020304" pitchFamily="18" charset="0"/>
              </a:rPr>
              <a:t>Und Gott sprach: Die Erde lasse Gras hervorsprossen, Kraut, das Samen hervorbringt, Fruchtbäume, die auf der Erde Früchte tragen nach ihrer Art, in denen ihr Same ist! Und es geschah so.</a:t>
            </a:r>
            <a:r>
              <a:rPr lang="de-CH" sz="3000" dirty="0">
                <a:latin typeface="Calibri" panose="020F0502020204030204" pitchFamily="34" charset="0"/>
                <a:ea typeface="Times New Roman" panose="02020603050405020304" pitchFamily="18" charset="0"/>
                <a:cs typeface="Times New Roman" panose="02020603050405020304" pitchFamily="18" charset="0"/>
              </a:rPr>
              <a:t>"</a:t>
            </a:r>
            <a:r>
              <a:rPr lang="de-CH" sz="3000" dirty="0">
                <a:effectLst/>
                <a:latin typeface="Calibri" panose="020F0502020204030204" pitchFamily="34" charset="0"/>
                <a:ea typeface="Times New Roman" panose="02020603050405020304" pitchFamily="18" charset="0"/>
                <a:cs typeface="Times New Roman" panose="02020603050405020304" pitchFamily="18" charset="0"/>
              </a:rPr>
              <a:t> </a:t>
            </a:r>
            <a:r>
              <a:rPr lang="de-CH" sz="3000" b="1" dirty="0">
                <a:effectLst/>
                <a:latin typeface="Calibri" panose="020F0502020204030204" pitchFamily="34" charset="0"/>
                <a:ea typeface="Times New Roman" panose="02020603050405020304" pitchFamily="18" charset="0"/>
                <a:cs typeface="Times New Roman" panose="02020603050405020304" pitchFamily="18" charset="0"/>
              </a:rPr>
              <a:t>(Gen 1,11)</a:t>
            </a:r>
          </a:p>
        </p:txBody>
      </p:sp>
    </p:spTree>
    <p:extLst>
      <p:ext uri="{BB962C8B-B14F-4D97-AF65-F5344CB8AC3E}">
        <p14:creationId xmlns:p14="http://schemas.microsoft.com/office/powerpoint/2010/main" val="230534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1938281"/>
            <a:ext cx="9858051" cy="4616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Mit dem Reich der Himmel ist es wie mit einem Menschen, der guten Samen auf seinen Acker säte. 25 Während aber die Menschen schliefen, kam sein Feind und säte Unkraut mitten unter den Weizen und ging weg. 26 Als aber die Saat aufsprosste und Frucht brachte, da erschien auch das Unkraut. 27 Es kamen aber die Knechte des Hausherrn hinzu und sprachen zu ihm: Herr, hast du nicht guten Samen auf deinen Acker gesät? Woher hat er denn Unkraut? 28 Er aber sprach zu ihnen: Ein feindseliger Mensch hat dies getan. Die Knechte aber sagen zu ihm: Willst du denn, dass wir hingehen und es zusammenlesen?</a:t>
            </a:r>
            <a:r>
              <a:rPr lang="de-DE" sz="3000" dirty="0"/>
              <a:t>" </a:t>
            </a:r>
            <a:r>
              <a:rPr lang="de-DE" sz="3000" b="1" dirty="0"/>
              <a:t>(Mt 13,24b-28)</a:t>
            </a:r>
          </a:p>
        </p:txBody>
      </p:sp>
      <p:sp>
        <p:nvSpPr>
          <p:cNvPr id="9" name="Titel 1">
            <a:extLst>
              <a:ext uri="{FF2B5EF4-FFF2-40B4-BE49-F238E27FC236}">
                <a16:creationId xmlns:a16="http://schemas.microsoft.com/office/drawing/2014/main" id="{43642A83-C073-B94E-76B7-A91D7361EBA4}"/>
              </a:ext>
            </a:extLst>
          </p:cNvPr>
          <p:cNvSpPr>
            <a:spLocks noGrp="1"/>
          </p:cNvSpPr>
          <p:nvPr>
            <p:ph type="title"/>
          </p:nvPr>
        </p:nvSpPr>
        <p:spPr>
          <a:xfrm>
            <a:off x="637319" y="365126"/>
            <a:ext cx="3960377" cy="817130"/>
          </a:xfrm>
        </p:spPr>
        <p:txBody>
          <a:bodyPr>
            <a:normAutofit/>
          </a:bodyPr>
          <a:lstStyle/>
          <a:p>
            <a:r>
              <a:rPr lang="de-CH" sz="3000" b="1" dirty="0">
                <a:latin typeface="+mn-lt"/>
              </a:rPr>
              <a:t>Die Gleichnisse</a:t>
            </a:r>
          </a:p>
        </p:txBody>
      </p:sp>
      <p:sp>
        <p:nvSpPr>
          <p:cNvPr id="10" name="Inhaltsplatzhalter 4">
            <a:extLst>
              <a:ext uri="{FF2B5EF4-FFF2-40B4-BE49-F238E27FC236}">
                <a16:creationId xmlns:a16="http://schemas.microsoft.com/office/drawing/2014/main" id="{7F0756A2-7AFA-DDAC-D297-8DD69C9CC924}"/>
              </a:ext>
            </a:extLst>
          </p:cNvPr>
          <p:cNvSpPr txBox="1">
            <a:spLocks/>
          </p:cNvSpPr>
          <p:nvPr/>
        </p:nvSpPr>
        <p:spPr>
          <a:xfrm>
            <a:off x="637319" y="1182256"/>
            <a:ext cx="8409577"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Das Gleichnis vom Unkraut und vom Weizen</a:t>
            </a:r>
          </a:p>
        </p:txBody>
      </p:sp>
    </p:spTree>
    <p:extLst>
      <p:ext uri="{BB962C8B-B14F-4D97-AF65-F5344CB8AC3E}">
        <p14:creationId xmlns:p14="http://schemas.microsoft.com/office/powerpoint/2010/main" val="506885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1775611"/>
            <a:ext cx="10410981" cy="27364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Er aber spricht: Nein, damit ihr nicht etwa beim Zusammenlesen des Unkrauts gleichzeitig mit ihm den Weizen ausreißt. 30 Lasst beides zusammen wachsen bis zur Ernte, und zur Zeit der Ernte werde ich den Schnittern sagen: Lest zuerst das Unkraut zusammen, und bindet es in Bündel, um es zu verbrennen; den Weizen aber sammelt in meine Scheune!</a:t>
            </a:r>
            <a:r>
              <a:rPr lang="de-DE" sz="3000" dirty="0"/>
              <a:t>" </a:t>
            </a:r>
            <a:r>
              <a:rPr lang="de-DE" sz="3000" b="1" dirty="0"/>
              <a:t>(Mt 13,29-30)</a:t>
            </a:r>
          </a:p>
        </p:txBody>
      </p:sp>
      <p:sp>
        <p:nvSpPr>
          <p:cNvPr id="2" name="Inhaltsplatzhalter 4">
            <a:extLst>
              <a:ext uri="{FF2B5EF4-FFF2-40B4-BE49-F238E27FC236}">
                <a16:creationId xmlns:a16="http://schemas.microsoft.com/office/drawing/2014/main" id="{B7AA4447-58D8-CFFD-F4B0-D2EA683530B5}"/>
              </a:ext>
            </a:extLst>
          </p:cNvPr>
          <p:cNvSpPr txBox="1">
            <a:spLocks/>
          </p:cNvSpPr>
          <p:nvPr/>
        </p:nvSpPr>
        <p:spPr>
          <a:xfrm>
            <a:off x="637319" y="4393538"/>
            <a:ext cx="10885933" cy="21138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de-CH" sz="3000" dirty="0"/>
              <a:t>Die gute Aussaat wird nachgeahmt durch die schlechte Aussaat</a:t>
            </a:r>
          </a:p>
          <a:p>
            <a:pPr marL="514350" indent="-514350">
              <a:buAutoNum type="arabicPeriod"/>
            </a:pPr>
            <a:r>
              <a:rPr lang="de-CH" sz="3000" dirty="0"/>
              <a:t>Beide Aussaaten wachsen gleichzeitig auf</a:t>
            </a:r>
          </a:p>
          <a:p>
            <a:pPr marL="514350" indent="-514350">
              <a:buAutoNum type="arabicPeriod"/>
            </a:pPr>
            <a:r>
              <a:rPr lang="de-CH" sz="3000" dirty="0"/>
              <a:t>Die Trennung der beiden Aussaaten geschieht erst am Ende des Geheimnis-Reiches durch das Völkergericht</a:t>
            </a:r>
          </a:p>
        </p:txBody>
      </p:sp>
      <p:sp>
        <p:nvSpPr>
          <p:cNvPr id="8" name="Titel 1">
            <a:extLst>
              <a:ext uri="{FF2B5EF4-FFF2-40B4-BE49-F238E27FC236}">
                <a16:creationId xmlns:a16="http://schemas.microsoft.com/office/drawing/2014/main" id="{1501CAC0-3B86-1F9C-D76F-D676578F75EF}"/>
              </a:ext>
            </a:extLst>
          </p:cNvPr>
          <p:cNvSpPr>
            <a:spLocks noGrp="1"/>
          </p:cNvSpPr>
          <p:nvPr>
            <p:ph type="title"/>
          </p:nvPr>
        </p:nvSpPr>
        <p:spPr>
          <a:xfrm>
            <a:off x="637319" y="365126"/>
            <a:ext cx="3960377" cy="817130"/>
          </a:xfrm>
        </p:spPr>
        <p:txBody>
          <a:bodyPr>
            <a:normAutofit/>
          </a:bodyPr>
          <a:lstStyle/>
          <a:p>
            <a:r>
              <a:rPr lang="de-CH" sz="3000" b="1" dirty="0">
                <a:latin typeface="+mn-lt"/>
              </a:rPr>
              <a:t>Die Gleichnisse</a:t>
            </a:r>
          </a:p>
        </p:txBody>
      </p:sp>
      <p:sp>
        <p:nvSpPr>
          <p:cNvPr id="9" name="Inhaltsplatzhalter 4">
            <a:extLst>
              <a:ext uri="{FF2B5EF4-FFF2-40B4-BE49-F238E27FC236}">
                <a16:creationId xmlns:a16="http://schemas.microsoft.com/office/drawing/2014/main" id="{D461276F-9A62-85C1-12C0-8FCBCDCA89FB}"/>
              </a:ext>
            </a:extLst>
          </p:cNvPr>
          <p:cNvSpPr txBox="1">
            <a:spLocks/>
          </p:cNvSpPr>
          <p:nvPr/>
        </p:nvSpPr>
        <p:spPr>
          <a:xfrm>
            <a:off x="637319" y="1182256"/>
            <a:ext cx="8409577"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Das Gleichnis vom Unkraut und vom Weizen</a:t>
            </a:r>
          </a:p>
        </p:txBody>
      </p:sp>
    </p:spTree>
    <p:extLst>
      <p:ext uri="{BB962C8B-B14F-4D97-AF65-F5344CB8AC3E}">
        <p14:creationId xmlns:p14="http://schemas.microsoft.com/office/powerpoint/2010/main" val="136314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1774579"/>
            <a:ext cx="11023850" cy="25926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Ein anderes Gleichnis legte er ihnen vor und sprach: Das Reich der Himmel gleicht einem Senfkorn, das ein Mensch nahm und auf seinen Acker säte; 32 es ist zwar kleiner als alle Arten von Samen, wenn es aber gewachsen ist, so ist es größer als die Kräuter und wird ein Baum, sodass die Vögel des Himmels kommen und in seinen Zweigen nisten.</a:t>
            </a:r>
            <a:r>
              <a:rPr lang="de-DE" sz="3000" dirty="0"/>
              <a:t>" </a:t>
            </a:r>
            <a:r>
              <a:rPr lang="de-DE" sz="3000" b="1" dirty="0"/>
              <a:t>(Mt 13,31-32)</a:t>
            </a:r>
          </a:p>
        </p:txBody>
      </p:sp>
      <p:sp>
        <p:nvSpPr>
          <p:cNvPr id="2" name="Inhaltsplatzhalter 4">
            <a:extLst>
              <a:ext uri="{FF2B5EF4-FFF2-40B4-BE49-F238E27FC236}">
                <a16:creationId xmlns:a16="http://schemas.microsoft.com/office/drawing/2014/main" id="{8AE480F1-C3DB-88F8-2BC3-8E838D86C1CC}"/>
              </a:ext>
            </a:extLst>
          </p:cNvPr>
          <p:cNvSpPr txBox="1">
            <a:spLocks/>
          </p:cNvSpPr>
          <p:nvPr/>
        </p:nvSpPr>
        <p:spPr>
          <a:xfrm>
            <a:off x="637319" y="4484703"/>
            <a:ext cx="10885933" cy="21138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de-CH" sz="3000" dirty="0"/>
              <a:t>Das Geheimnis-Reich wird äusserlich wachsen</a:t>
            </a:r>
          </a:p>
          <a:p>
            <a:pPr marL="514350" indent="-514350">
              <a:buFont typeface="Arial" panose="020B0604020202020204" pitchFamily="34" charset="0"/>
              <a:buAutoNum type="arabicPeriod"/>
            </a:pPr>
            <a:r>
              <a:rPr lang="de-CH" sz="3000" dirty="0"/>
              <a:t>Es wird abnormal wuchern bis hin zu einem Monstrum</a:t>
            </a:r>
          </a:p>
          <a:p>
            <a:pPr marL="514350" indent="-514350">
              <a:buFont typeface="Arial" panose="020B0604020202020204" pitchFamily="34" charset="0"/>
              <a:buAutoNum type="arabicPeriod"/>
            </a:pPr>
            <a:r>
              <a:rPr lang="de-CH" sz="3000" dirty="0"/>
              <a:t>Es wird ein Rastplatz für das Böse werden</a:t>
            </a:r>
          </a:p>
        </p:txBody>
      </p:sp>
      <p:sp>
        <p:nvSpPr>
          <p:cNvPr id="8" name="Titel 1">
            <a:extLst>
              <a:ext uri="{FF2B5EF4-FFF2-40B4-BE49-F238E27FC236}">
                <a16:creationId xmlns:a16="http://schemas.microsoft.com/office/drawing/2014/main" id="{C94C61F6-7879-97C2-D02A-E93258615EA9}"/>
              </a:ext>
            </a:extLst>
          </p:cNvPr>
          <p:cNvSpPr>
            <a:spLocks noGrp="1"/>
          </p:cNvSpPr>
          <p:nvPr>
            <p:ph type="title"/>
          </p:nvPr>
        </p:nvSpPr>
        <p:spPr>
          <a:xfrm>
            <a:off x="637319" y="365126"/>
            <a:ext cx="3960377" cy="817130"/>
          </a:xfrm>
        </p:spPr>
        <p:txBody>
          <a:bodyPr>
            <a:normAutofit/>
          </a:bodyPr>
          <a:lstStyle/>
          <a:p>
            <a:r>
              <a:rPr lang="de-CH" sz="3000" b="1" dirty="0">
                <a:latin typeface="+mn-lt"/>
              </a:rPr>
              <a:t>Die Gleichnisse</a:t>
            </a:r>
          </a:p>
        </p:txBody>
      </p:sp>
      <p:sp>
        <p:nvSpPr>
          <p:cNvPr id="9" name="Inhaltsplatzhalter 4">
            <a:extLst>
              <a:ext uri="{FF2B5EF4-FFF2-40B4-BE49-F238E27FC236}">
                <a16:creationId xmlns:a16="http://schemas.microsoft.com/office/drawing/2014/main" id="{E75CFEFC-F614-CC51-C103-ECE137955B20}"/>
              </a:ext>
            </a:extLst>
          </p:cNvPr>
          <p:cNvSpPr txBox="1">
            <a:spLocks/>
          </p:cNvSpPr>
          <p:nvPr/>
        </p:nvSpPr>
        <p:spPr>
          <a:xfrm>
            <a:off x="637319" y="1182256"/>
            <a:ext cx="8409577"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Das Gleichnis vom Senfkorn</a:t>
            </a:r>
          </a:p>
        </p:txBody>
      </p:sp>
    </p:spTree>
    <p:extLst>
      <p:ext uri="{BB962C8B-B14F-4D97-AF65-F5344CB8AC3E}">
        <p14:creationId xmlns:p14="http://schemas.microsoft.com/office/powerpoint/2010/main" val="88114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FC3544F1-B0BA-EFB1-CD3E-29BFEA3F7501}"/>
              </a:ext>
            </a:extLst>
          </p:cNvPr>
          <p:cNvSpPr txBox="1"/>
          <p:nvPr/>
        </p:nvSpPr>
        <p:spPr>
          <a:xfrm>
            <a:off x="668504" y="1337288"/>
            <a:ext cx="9014006" cy="1015663"/>
          </a:xfrm>
          <a:prstGeom prst="rect">
            <a:avLst/>
          </a:prstGeom>
          <a:noFill/>
        </p:spPr>
        <p:txBody>
          <a:bodyPr wrap="none" rtlCol="0">
            <a:spAutoFit/>
          </a:bodyPr>
          <a:lstStyle/>
          <a:p>
            <a:pPr marL="457200" indent="-457200">
              <a:buFont typeface="Wingdings" panose="05000000000000000000" pitchFamily="2" charset="2"/>
              <a:buChar char="à"/>
            </a:pPr>
            <a:r>
              <a:rPr lang="de-CH" sz="3000" dirty="0">
                <a:sym typeface="Wingdings" panose="05000000000000000000" pitchFamily="2" charset="2"/>
              </a:rPr>
              <a:t>Das Reich wird den Juden zur Zeit Jesu </a:t>
            </a:r>
            <a:r>
              <a:rPr lang="de-CH" sz="3000" b="1" dirty="0">
                <a:sym typeface="Wingdings" panose="05000000000000000000" pitchFamily="2" charset="2"/>
              </a:rPr>
              <a:t>angeboten</a:t>
            </a:r>
          </a:p>
          <a:p>
            <a:pPr>
              <a:tabLst>
                <a:tab pos="446088" algn="l"/>
              </a:tabLst>
            </a:pPr>
            <a:r>
              <a:rPr lang="de-CH" sz="3000" dirty="0">
                <a:sym typeface="Wingdings" panose="05000000000000000000" pitchFamily="2" charset="2"/>
              </a:rPr>
              <a:t>	Die Juden waren Eigentümer aber noch keine Besitzer</a:t>
            </a:r>
            <a:endParaRPr lang="de-CH" sz="3000" dirty="0"/>
          </a:p>
        </p:txBody>
      </p:sp>
      <p:sp>
        <p:nvSpPr>
          <p:cNvPr id="2" name="Textfeld 1">
            <a:extLst>
              <a:ext uri="{FF2B5EF4-FFF2-40B4-BE49-F238E27FC236}">
                <a16:creationId xmlns:a16="http://schemas.microsoft.com/office/drawing/2014/main" id="{F687E3FC-B58C-66CA-07B0-CAF8F9E0659E}"/>
              </a:ext>
            </a:extLst>
          </p:cNvPr>
          <p:cNvSpPr txBox="1"/>
          <p:nvPr/>
        </p:nvSpPr>
        <p:spPr>
          <a:xfrm>
            <a:off x="668504" y="2690336"/>
            <a:ext cx="10304296" cy="1477328"/>
          </a:xfrm>
          <a:prstGeom prst="rect">
            <a:avLst/>
          </a:prstGeom>
          <a:noFill/>
        </p:spPr>
        <p:txBody>
          <a:bodyPr wrap="square" rtlCol="0">
            <a:spAutoFit/>
          </a:bodyPr>
          <a:lstStyle/>
          <a:p>
            <a:r>
              <a:rPr lang="de-CH" sz="3000" dirty="0">
                <a:sym typeface="Wingdings" panose="05000000000000000000" pitchFamily="2" charset="2"/>
              </a:rPr>
              <a:t>"</a:t>
            </a:r>
            <a:r>
              <a:rPr lang="de-DE" sz="3000" dirty="0">
                <a:sym typeface="Wingdings" panose="05000000000000000000" pitchFamily="2" charset="2"/>
              </a:rPr>
              <a:t>In jenen Tagen aber kommt Johannes der Täufer und predigt in der Wüste von Judäa 2 und spricht: Tut Buße! Denn das Reich der Himmel ist nahe gekommen.</a:t>
            </a:r>
            <a:r>
              <a:rPr lang="de-CH" sz="3000" dirty="0">
                <a:sym typeface="Wingdings" panose="05000000000000000000" pitchFamily="2" charset="2"/>
              </a:rPr>
              <a:t>" </a:t>
            </a:r>
            <a:r>
              <a:rPr lang="de-CH" sz="3000" b="1" dirty="0">
                <a:sym typeface="Wingdings" panose="05000000000000000000" pitchFamily="2" charset="2"/>
              </a:rPr>
              <a:t>(Mt 3,1-2)</a:t>
            </a:r>
            <a:endParaRPr lang="de-CH" sz="3000" b="1" dirty="0"/>
          </a:p>
        </p:txBody>
      </p:sp>
      <p:sp>
        <p:nvSpPr>
          <p:cNvPr id="8" name="Textfeld 7">
            <a:extLst>
              <a:ext uri="{FF2B5EF4-FFF2-40B4-BE49-F238E27FC236}">
                <a16:creationId xmlns:a16="http://schemas.microsoft.com/office/drawing/2014/main" id="{DA7E6C3A-9A40-0CEF-4225-3E583D4911F4}"/>
              </a:ext>
            </a:extLst>
          </p:cNvPr>
          <p:cNvSpPr txBox="1"/>
          <p:nvPr/>
        </p:nvSpPr>
        <p:spPr>
          <a:xfrm>
            <a:off x="668504" y="445905"/>
            <a:ext cx="4739503" cy="553998"/>
          </a:xfrm>
          <a:prstGeom prst="rect">
            <a:avLst/>
          </a:prstGeom>
          <a:noFill/>
        </p:spPr>
        <p:txBody>
          <a:bodyPr wrap="none" rtlCol="0">
            <a:spAutoFit/>
          </a:bodyPr>
          <a:lstStyle/>
          <a:p>
            <a:r>
              <a:rPr lang="de-DE" sz="3000" b="1" dirty="0"/>
              <a:t>Das messianische Königreich</a:t>
            </a:r>
            <a:endParaRPr lang="de-CH" sz="3000" b="1" dirty="0"/>
          </a:p>
        </p:txBody>
      </p:sp>
      <p:sp>
        <p:nvSpPr>
          <p:cNvPr id="3" name="Textfeld 2">
            <a:extLst>
              <a:ext uri="{FF2B5EF4-FFF2-40B4-BE49-F238E27FC236}">
                <a16:creationId xmlns:a16="http://schemas.microsoft.com/office/drawing/2014/main" id="{9E667B79-B3C6-C8B2-68F9-BC541051B1BB}"/>
              </a:ext>
            </a:extLst>
          </p:cNvPr>
          <p:cNvSpPr txBox="1"/>
          <p:nvPr/>
        </p:nvSpPr>
        <p:spPr>
          <a:xfrm>
            <a:off x="668504" y="4386798"/>
            <a:ext cx="10304296" cy="1015663"/>
          </a:xfrm>
          <a:prstGeom prst="rect">
            <a:avLst/>
          </a:prstGeom>
          <a:noFill/>
        </p:spPr>
        <p:txBody>
          <a:bodyPr wrap="square" rtlCol="0">
            <a:spAutoFit/>
          </a:bodyPr>
          <a:lstStyle/>
          <a:p>
            <a:r>
              <a:rPr lang="de-CH" sz="3000" dirty="0">
                <a:sym typeface="Wingdings" panose="05000000000000000000" pitchFamily="2" charset="2"/>
              </a:rPr>
              <a:t>"</a:t>
            </a:r>
            <a:r>
              <a:rPr lang="de-DE" sz="3000" dirty="0">
                <a:sym typeface="Wingdings" panose="05000000000000000000" pitchFamily="2" charset="2"/>
              </a:rPr>
              <a:t>Von da an begann Jesus zu predigen und zu sagen: Tut Buße, denn das Reich der Himmel ist nahe gekommen!</a:t>
            </a:r>
            <a:r>
              <a:rPr lang="de-CH" sz="3000" dirty="0">
                <a:sym typeface="Wingdings" panose="05000000000000000000" pitchFamily="2" charset="2"/>
              </a:rPr>
              <a:t>" </a:t>
            </a:r>
            <a:r>
              <a:rPr lang="de-CH" sz="3000" b="1" dirty="0">
                <a:sym typeface="Wingdings" panose="05000000000000000000" pitchFamily="2" charset="2"/>
              </a:rPr>
              <a:t>(Mt 4,17)</a:t>
            </a:r>
            <a:endParaRPr lang="de-CH" sz="3000" b="1" dirty="0"/>
          </a:p>
        </p:txBody>
      </p:sp>
    </p:spTree>
    <p:extLst>
      <p:ext uri="{BB962C8B-B14F-4D97-AF65-F5344CB8AC3E}">
        <p14:creationId xmlns:p14="http://schemas.microsoft.com/office/powerpoint/2010/main" val="276348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1889397"/>
            <a:ext cx="11023850" cy="14819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Ein anderes Gleichnis redete er zu ihnen: Das Reich der Himmel gleicht einem Sauerteig, den eine Frau nahm und unter drei Maß Mehl mengte, bis es ganz durchsäuert war.</a:t>
            </a:r>
            <a:r>
              <a:rPr lang="de-DE" sz="3000" dirty="0"/>
              <a:t>" </a:t>
            </a:r>
            <a:r>
              <a:rPr lang="de-DE" sz="3000" b="1" dirty="0"/>
              <a:t>(Mt 13,33)</a:t>
            </a:r>
          </a:p>
        </p:txBody>
      </p:sp>
      <p:sp>
        <p:nvSpPr>
          <p:cNvPr id="2" name="Inhaltsplatzhalter 4">
            <a:extLst>
              <a:ext uri="{FF2B5EF4-FFF2-40B4-BE49-F238E27FC236}">
                <a16:creationId xmlns:a16="http://schemas.microsoft.com/office/drawing/2014/main" id="{8AE480F1-C3DB-88F8-2BC3-8E838D86C1CC}"/>
              </a:ext>
            </a:extLst>
          </p:cNvPr>
          <p:cNvSpPr txBox="1">
            <a:spLocks/>
          </p:cNvSpPr>
          <p:nvPr/>
        </p:nvSpPr>
        <p:spPr>
          <a:xfrm>
            <a:off x="653033" y="3622976"/>
            <a:ext cx="10885933" cy="13448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de-CH" sz="3000" dirty="0"/>
              <a:t>Falsche religiöse Systeme gelangen ins Geheimnis-Reich</a:t>
            </a:r>
          </a:p>
          <a:p>
            <a:pPr marL="514350" indent="-514350">
              <a:buAutoNum type="arabicPeriod"/>
            </a:pPr>
            <a:r>
              <a:rPr lang="de-CH" sz="3000" dirty="0"/>
              <a:t>Dabei wird es von Irrlehren durchdrungen</a:t>
            </a:r>
          </a:p>
        </p:txBody>
      </p:sp>
      <p:sp>
        <p:nvSpPr>
          <p:cNvPr id="8" name="Titel 1">
            <a:extLst>
              <a:ext uri="{FF2B5EF4-FFF2-40B4-BE49-F238E27FC236}">
                <a16:creationId xmlns:a16="http://schemas.microsoft.com/office/drawing/2014/main" id="{D28BE73E-2FDF-4D67-7E49-4E4B0E17E3A0}"/>
              </a:ext>
            </a:extLst>
          </p:cNvPr>
          <p:cNvSpPr>
            <a:spLocks noGrp="1"/>
          </p:cNvSpPr>
          <p:nvPr>
            <p:ph type="title"/>
          </p:nvPr>
        </p:nvSpPr>
        <p:spPr>
          <a:xfrm>
            <a:off x="637319" y="365126"/>
            <a:ext cx="3960377" cy="817130"/>
          </a:xfrm>
        </p:spPr>
        <p:txBody>
          <a:bodyPr>
            <a:normAutofit/>
          </a:bodyPr>
          <a:lstStyle/>
          <a:p>
            <a:r>
              <a:rPr lang="de-CH" sz="3000" b="1" dirty="0">
                <a:latin typeface="+mn-lt"/>
              </a:rPr>
              <a:t>Die Gleichnisse</a:t>
            </a:r>
          </a:p>
        </p:txBody>
      </p:sp>
      <p:sp>
        <p:nvSpPr>
          <p:cNvPr id="9" name="Inhaltsplatzhalter 4">
            <a:extLst>
              <a:ext uri="{FF2B5EF4-FFF2-40B4-BE49-F238E27FC236}">
                <a16:creationId xmlns:a16="http://schemas.microsoft.com/office/drawing/2014/main" id="{752309D7-053A-C76A-A0E5-DF56C134D2DF}"/>
              </a:ext>
            </a:extLst>
          </p:cNvPr>
          <p:cNvSpPr txBox="1">
            <a:spLocks/>
          </p:cNvSpPr>
          <p:nvPr/>
        </p:nvSpPr>
        <p:spPr>
          <a:xfrm>
            <a:off x="637319" y="1182256"/>
            <a:ext cx="8409577"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Das Gleichnis vom Sauerteig</a:t>
            </a:r>
          </a:p>
        </p:txBody>
      </p:sp>
      <p:sp>
        <p:nvSpPr>
          <p:cNvPr id="4" name="Textfeld 3">
            <a:extLst>
              <a:ext uri="{FF2B5EF4-FFF2-40B4-BE49-F238E27FC236}">
                <a16:creationId xmlns:a16="http://schemas.microsoft.com/office/drawing/2014/main" id="{D6A544C1-9CB9-545D-60F4-8B17F8C4B857}"/>
              </a:ext>
            </a:extLst>
          </p:cNvPr>
          <p:cNvSpPr txBox="1"/>
          <p:nvPr/>
        </p:nvSpPr>
        <p:spPr>
          <a:xfrm>
            <a:off x="637319" y="5002951"/>
            <a:ext cx="10740083" cy="1477328"/>
          </a:xfrm>
          <a:prstGeom prst="rect">
            <a:avLst/>
          </a:prstGeom>
          <a:noFill/>
        </p:spPr>
        <p:txBody>
          <a:bodyPr wrap="square">
            <a:spAutoFit/>
          </a:bodyPr>
          <a:lstStyle/>
          <a:p>
            <a:r>
              <a:rPr lang="de-CH" sz="3000" dirty="0">
                <a:latin typeface="Calibri" panose="020F0502020204030204" pitchFamily="34" charset="0"/>
                <a:ea typeface="Times New Roman" panose="02020603050405020304" pitchFamily="18" charset="0"/>
                <a:cs typeface="Times New Roman" panose="02020603050405020304" pitchFamily="18" charset="0"/>
              </a:rPr>
              <a:t>"</a:t>
            </a:r>
            <a:r>
              <a:rPr lang="de-CH" sz="3000" dirty="0">
                <a:effectLst/>
                <a:latin typeface="Calibri" panose="020F0502020204030204" pitchFamily="34" charset="0"/>
                <a:ea typeface="Times New Roman" panose="02020603050405020304" pitchFamily="18" charset="0"/>
                <a:cs typeface="Times New Roman" panose="02020603050405020304" pitchFamily="18" charset="0"/>
              </a:rPr>
              <a:t>Dann entließ er die Volksmengen und kam in das Haus; und seine Jünger traten zu ihm und sprachen: Deute uns das Gleichnis vom Unkraut des Ackers!" </a:t>
            </a:r>
            <a:r>
              <a:rPr lang="de-CH" sz="3000" b="1" dirty="0">
                <a:effectLst/>
                <a:latin typeface="Calibri" panose="020F0502020204030204" pitchFamily="34" charset="0"/>
                <a:ea typeface="Times New Roman" panose="02020603050405020304" pitchFamily="18" charset="0"/>
                <a:cs typeface="Times New Roman" panose="02020603050405020304" pitchFamily="18" charset="0"/>
              </a:rPr>
              <a:t>(Mt 13,36)</a:t>
            </a:r>
            <a:endParaRPr lang="de-CH" sz="3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053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1889397"/>
            <a:ext cx="11023850" cy="14819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Das Reich der Himmel gleicht einem im Acker verborgenen Schatz, den ein Mensch fand und verbarg; und vor Freude darüber geht er hin und verkauft alles, was er hat, und kauft jenen Acker.</a:t>
            </a:r>
            <a:r>
              <a:rPr lang="de-DE" sz="3000" dirty="0"/>
              <a:t>" </a:t>
            </a:r>
            <a:r>
              <a:rPr lang="de-DE" sz="3000" b="1" dirty="0"/>
              <a:t>(Mt 13,44)</a:t>
            </a:r>
          </a:p>
        </p:txBody>
      </p:sp>
      <p:sp>
        <p:nvSpPr>
          <p:cNvPr id="2" name="Inhaltsplatzhalter 4">
            <a:extLst>
              <a:ext uri="{FF2B5EF4-FFF2-40B4-BE49-F238E27FC236}">
                <a16:creationId xmlns:a16="http://schemas.microsoft.com/office/drawing/2014/main" id="{8AE480F1-C3DB-88F8-2BC3-8E838D86C1CC}"/>
              </a:ext>
            </a:extLst>
          </p:cNvPr>
          <p:cNvSpPr txBox="1">
            <a:spLocks/>
          </p:cNvSpPr>
          <p:nvPr/>
        </p:nvSpPr>
        <p:spPr>
          <a:xfrm>
            <a:off x="653033" y="3622976"/>
            <a:ext cx="10885933" cy="2249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de-CH" sz="3000" dirty="0"/>
              <a:t>Gottes Plan mit Israel kommt zu einem vorübergehenden Stillstand</a:t>
            </a:r>
          </a:p>
          <a:p>
            <a:pPr marL="514350" indent="-514350">
              <a:buAutoNum type="arabicPeriod"/>
            </a:pPr>
            <a:r>
              <a:rPr lang="de-CH" sz="3000" dirty="0"/>
              <a:t>Jesus hat den Preis für den jüdischen Überrest bezahlt, den er aber erst am Ende des Geheimnis-Reiches zum Vorschein bringt</a:t>
            </a:r>
          </a:p>
        </p:txBody>
      </p:sp>
      <p:sp>
        <p:nvSpPr>
          <p:cNvPr id="8" name="Titel 1">
            <a:extLst>
              <a:ext uri="{FF2B5EF4-FFF2-40B4-BE49-F238E27FC236}">
                <a16:creationId xmlns:a16="http://schemas.microsoft.com/office/drawing/2014/main" id="{E3328FB1-54AE-E1E8-E151-8270D88D4A91}"/>
              </a:ext>
            </a:extLst>
          </p:cNvPr>
          <p:cNvSpPr>
            <a:spLocks noGrp="1"/>
          </p:cNvSpPr>
          <p:nvPr>
            <p:ph type="title"/>
          </p:nvPr>
        </p:nvSpPr>
        <p:spPr>
          <a:xfrm>
            <a:off x="637319" y="365126"/>
            <a:ext cx="3960377" cy="817130"/>
          </a:xfrm>
        </p:spPr>
        <p:txBody>
          <a:bodyPr>
            <a:normAutofit/>
          </a:bodyPr>
          <a:lstStyle/>
          <a:p>
            <a:r>
              <a:rPr lang="de-CH" sz="3000" b="1" dirty="0">
                <a:latin typeface="+mn-lt"/>
              </a:rPr>
              <a:t>Die Gleichnisse</a:t>
            </a:r>
          </a:p>
        </p:txBody>
      </p:sp>
      <p:sp>
        <p:nvSpPr>
          <p:cNvPr id="9" name="Inhaltsplatzhalter 4">
            <a:extLst>
              <a:ext uri="{FF2B5EF4-FFF2-40B4-BE49-F238E27FC236}">
                <a16:creationId xmlns:a16="http://schemas.microsoft.com/office/drawing/2014/main" id="{5A86257A-F866-45CD-9B4B-4A0D8DF33953}"/>
              </a:ext>
            </a:extLst>
          </p:cNvPr>
          <p:cNvSpPr txBox="1">
            <a:spLocks/>
          </p:cNvSpPr>
          <p:nvPr/>
        </p:nvSpPr>
        <p:spPr>
          <a:xfrm>
            <a:off x="637319" y="1182256"/>
            <a:ext cx="8409577"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Das Gleichnis vom verborgenen Schatz</a:t>
            </a:r>
          </a:p>
        </p:txBody>
      </p:sp>
    </p:spTree>
    <p:extLst>
      <p:ext uri="{BB962C8B-B14F-4D97-AF65-F5344CB8AC3E}">
        <p14:creationId xmlns:p14="http://schemas.microsoft.com/office/powerpoint/2010/main" val="16692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8" y="1889396"/>
            <a:ext cx="10820178" cy="17335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Wiederum gleicht das Reich der Himmel einem Kaufmann, der schöne Perlen suchte; 46 als er aber eine sehr kostbare Perle gefunden hatte, ging er hin und verkaufte alles, was er hatte, und kaufte sie.</a:t>
            </a:r>
            <a:r>
              <a:rPr lang="de-DE" sz="3000" dirty="0"/>
              <a:t>" </a:t>
            </a:r>
            <a:r>
              <a:rPr lang="de-DE" sz="3000" b="1" dirty="0"/>
              <a:t>(Mt 13,45-46)</a:t>
            </a:r>
          </a:p>
        </p:txBody>
      </p:sp>
      <p:sp>
        <p:nvSpPr>
          <p:cNvPr id="2" name="Inhaltsplatzhalter 4">
            <a:extLst>
              <a:ext uri="{FF2B5EF4-FFF2-40B4-BE49-F238E27FC236}">
                <a16:creationId xmlns:a16="http://schemas.microsoft.com/office/drawing/2014/main" id="{8AE480F1-C3DB-88F8-2BC3-8E838D86C1CC}"/>
              </a:ext>
            </a:extLst>
          </p:cNvPr>
          <p:cNvSpPr txBox="1">
            <a:spLocks/>
          </p:cNvSpPr>
          <p:nvPr/>
        </p:nvSpPr>
        <p:spPr>
          <a:xfrm>
            <a:off x="637318" y="3794189"/>
            <a:ext cx="6322413" cy="24925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de-CH" sz="3000" dirty="0"/>
              <a:t>Jesus hat den Preis auch für die Heiden bezahlt, daher besteht Gottes Volk nun auch aus Heiden</a:t>
            </a:r>
          </a:p>
          <a:p>
            <a:pPr marL="514350" indent="-514350">
              <a:buAutoNum type="arabicPeriod"/>
            </a:pPr>
            <a:r>
              <a:rPr lang="de-CH" sz="3000" dirty="0"/>
              <a:t>Die Zahl der Heiden im Volk Gottes nimmt zu</a:t>
            </a:r>
          </a:p>
        </p:txBody>
      </p:sp>
      <p:pic>
        <p:nvPicPr>
          <p:cNvPr id="2050" name="Picture 2" descr="Perlen und Perlmutt: Wenn Muscheln Schmuck produzieren | Tiere | Natur |  Wissen | ARD alpha">
            <a:extLst>
              <a:ext uri="{FF2B5EF4-FFF2-40B4-BE49-F238E27FC236}">
                <a16:creationId xmlns:a16="http://schemas.microsoft.com/office/drawing/2014/main" id="{3D9CCD77-673B-EF98-6C5E-192C1E94A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018" y="3794189"/>
            <a:ext cx="4238478" cy="2379347"/>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a:extLst>
              <a:ext uri="{FF2B5EF4-FFF2-40B4-BE49-F238E27FC236}">
                <a16:creationId xmlns:a16="http://schemas.microsoft.com/office/drawing/2014/main" id="{A9FBCC3A-5BBC-1413-25E7-00DFA56FA8BA}"/>
              </a:ext>
            </a:extLst>
          </p:cNvPr>
          <p:cNvSpPr>
            <a:spLocks noGrp="1"/>
          </p:cNvSpPr>
          <p:nvPr>
            <p:ph type="title"/>
          </p:nvPr>
        </p:nvSpPr>
        <p:spPr>
          <a:xfrm>
            <a:off x="637319" y="365126"/>
            <a:ext cx="3960377" cy="817130"/>
          </a:xfrm>
        </p:spPr>
        <p:txBody>
          <a:bodyPr>
            <a:normAutofit/>
          </a:bodyPr>
          <a:lstStyle/>
          <a:p>
            <a:r>
              <a:rPr lang="de-CH" sz="3000" b="1" dirty="0">
                <a:latin typeface="+mn-lt"/>
              </a:rPr>
              <a:t>Die Gleichnisse</a:t>
            </a:r>
          </a:p>
        </p:txBody>
      </p:sp>
      <p:sp>
        <p:nvSpPr>
          <p:cNvPr id="9" name="Inhaltsplatzhalter 4">
            <a:extLst>
              <a:ext uri="{FF2B5EF4-FFF2-40B4-BE49-F238E27FC236}">
                <a16:creationId xmlns:a16="http://schemas.microsoft.com/office/drawing/2014/main" id="{568C7DAA-DE3E-16B6-CB24-C6463C904504}"/>
              </a:ext>
            </a:extLst>
          </p:cNvPr>
          <p:cNvSpPr txBox="1">
            <a:spLocks/>
          </p:cNvSpPr>
          <p:nvPr/>
        </p:nvSpPr>
        <p:spPr>
          <a:xfrm>
            <a:off x="637319" y="1182256"/>
            <a:ext cx="8409577"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Das Gleichnis von der Perle</a:t>
            </a:r>
          </a:p>
        </p:txBody>
      </p:sp>
    </p:spTree>
    <p:extLst>
      <p:ext uri="{BB962C8B-B14F-4D97-AF65-F5344CB8AC3E}">
        <p14:creationId xmlns:p14="http://schemas.microsoft.com/office/powerpoint/2010/main" val="125299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8" y="1889396"/>
            <a:ext cx="11554681" cy="33093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Wiederum gleicht das Reich der Himmel einem Netz, das ins Meer geworfen wurde und Fische von jeder Art zusammenbrachte, 48 das sie dann, als es voll war, ans Ufer heraufzogen; und sie setzten sich nieder und lasen die guten in Gefäße zusammen, aber die faulen warfen sie hinaus. 49 So wird es in der Vollendung des Zeitalters sein: Die Engel werden hinausgehen und die Bösen aus der Mitte der Gerechten aussondern 50 und sie in den Feuerofen werfen; da wird das Weinen und das Zähneknirschen sein.</a:t>
            </a:r>
            <a:r>
              <a:rPr lang="de-DE" sz="3000" dirty="0"/>
              <a:t>" </a:t>
            </a:r>
            <a:r>
              <a:rPr lang="de-DE" sz="3000" b="1" dirty="0"/>
              <a:t>(Mt 13,47-50)</a:t>
            </a:r>
          </a:p>
        </p:txBody>
      </p:sp>
      <p:sp>
        <p:nvSpPr>
          <p:cNvPr id="2" name="Inhaltsplatzhalter 4">
            <a:extLst>
              <a:ext uri="{FF2B5EF4-FFF2-40B4-BE49-F238E27FC236}">
                <a16:creationId xmlns:a16="http://schemas.microsoft.com/office/drawing/2014/main" id="{8AE480F1-C3DB-88F8-2BC3-8E838D86C1CC}"/>
              </a:ext>
            </a:extLst>
          </p:cNvPr>
          <p:cNvSpPr txBox="1">
            <a:spLocks/>
          </p:cNvSpPr>
          <p:nvPr/>
        </p:nvSpPr>
        <p:spPr>
          <a:xfrm>
            <a:off x="637318" y="5536661"/>
            <a:ext cx="10885933" cy="5945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3000" dirty="0"/>
              <a:t>- Das Geheimnis-Reich endet mit dem Völkergericht</a:t>
            </a:r>
          </a:p>
        </p:txBody>
      </p:sp>
      <p:sp>
        <p:nvSpPr>
          <p:cNvPr id="8" name="Titel 1">
            <a:extLst>
              <a:ext uri="{FF2B5EF4-FFF2-40B4-BE49-F238E27FC236}">
                <a16:creationId xmlns:a16="http://schemas.microsoft.com/office/drawing/2014/main" id="{433E5E9F-A4B7-468B-D9E8-2BEE67EBD4FE}"/>
              </a:ext>
            </a:extLst>
          </p:cNvPr>
          <p:cNvSpPr>
            <a:spLocks noGrp="1"/>
          </p:cNvSpPr>
          <p:nvPr>
            <p:ph type="title"/>
          </p:nvPr>
        </p:nvSpPr>
        <p:spPr>
          <a:xfrm>
            <a:off x="637319" y="365126"/>
            <a:ext cx="3960377" cy="817130"/>
          </a:xfrm>
        </p:spPr>
        <p:txBody>
          <a:bodyPr>
            <a:normAutofit/>
          </a:bodyPr>
          <a:lstStyle/>
          <a:p>
            <a:r>
              <a:rPr lang="de-CH" sz="3000" b="1" dirty="0">
                <a:latin typeface="+mn-lt"/>
              </a:rPr>
              <a:t>Die Gleichnisse</a:t>
            </a:r>
          </a:p>
        </p:txBody>
      </p:sp>
      <p:sp>
        <p:nvSpPr>
          <p:cNvPr id="9" name="Inhaltsplatzhalter 4">
            <a:extLst>
              <a:ext uri="{FF2B5EF4-FFF2-40B4-BE49-F238E27FC236}">
                <a16:creationId xmlns:a16="http://schemas.microsoft.com/office/drawing/2014/main" id="{CFB0E30E-B49B-B6CB-8143-4A61C07C5962}"/>
              </a:ext>
            </a:extLst>
          </p:cNvPr>
          <p:cNvSpPr txBox="1">
            <a:spLocks/>
          </p:cNvSpPr>
          <p:nvPr/>
        </p:nvSpPr>
        <p:spPr>
          <a:xfrm>
            <a:off x="637319" y="1182256"/>
            <a:ext cx="8409577"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Das Gleichnis vom Fischernetz</a:t>
            </a:r>
          </a:p>
        </p:txBody>
      </p:sp>
    </p:spTree>
    <p:extLst>
      <p:ext uri="{BB962C8B-B14F-4D97-AF65-F5344CB8AC3E}">
        <p14:creationId xmlns:p14="http://schemas.microsoft.com/office/powerpoint/2010/main" val="4017077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 name="Rectangle 199">
            <a:extLst>
              <a:ext uri="{FF2B5EF4-FFF2-40B4-BE49-F238E27FC236}">
                <a16:creationId xmlns:a16="http://schemas.microsoft.com/office/drawing/2014/main" id="{E07EDA2A-8416-53F3-B5D4-3580C2E721CA}"/>
              </a:ext>
            </a:extLst>
          </p:cNvPr>
          <p:cNvSpPr>
            <a:spLocks noChangeArrowheads="1"/>
          </p:cNvSpPr>
          <p:nvPr/>
        </p:nvSpPr>
        <p:spPr bwMode="auto">
          <a:xfrm>
            <a:off x="874643" y="55775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sp>
        <p:nvSpPr>
          <p:cNvPr id="3237" name="Rechteck 3236">
            <a:extLst>
              <a:ext uri="{FF2B5EF4-FFF2-40B4-BE49-F238E27FC236}">
                <a16:creationId xmlns:a16="http://schemas.microsoft.com/office/drawing/2014/main" id="{2D2DACF3-5404-4454-F215-F2FF8C83ADF8}"/>
              </a:ext>
            </a:extLst>
          </p:cNvPr>
          <p:cNvSpPr/>
          <p:nvPr/>
        </p:nvSpPr>
        <p:spPr>
          <a:xfrm rot="16200000">
            <a:off x="8767130" y="-1954288"/>
            <a:ext cx="468159" cy="86654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graphicFrame>
        <p:nvGraphicFramePr>
          <p:cNvPr id="10" name="Tabelle 10">
            <a:extLst>
              <a:ext uri="{FF2B5EF4-FFF2-40B4-BE49-F238E27FC236}">
                <a16:creationId xmlns:a16="http://schemas.microsoft.com/office/drawing/2014/main" id="{63259BCB-1486-EAAE-6A83-118A0B0CEE89}"/>
              </a:ext>
            </a:extLst>
          </p:cNvPr>
          <p:cNvGraphicFramePr>
            <a:graphicFrameLocks noGrp="1"/>
          </p:cNvGraphicFramePr>
          <p:nvPr>
            <p:extLst>
              <p:ext uri="{D42A27DB-BD31-4B8C-83A1-F6EECF244321}">
                <p14:modId xmlns:p14="http://schemas.microsoft.com/office/powerpoint/2010/main" val="2931078406"/>
              </p:ext>
            </p:extLst>
          </p:nvPr>
        </p:nvGraphicFramePr>
        <p:xfrm>
          <a:off x="162544" y="487680"/>
          <a:ext cx="8673959" cy="5974080"/>
        </p:xfrm>
        <a:graphic>
          <a:graphicData uri="http://schemas.openxmlformats.org/drawingml/2006/table">
            <a:tbl>
              <a:tblPr firstRow="1" bandRow="1">
                <a:tableStyleId>{5C22544A-7EE6-4342-B048-85BDC9FD1C3A}</a:tableStyleId>
              </a:tblPr>
              <a:tblGrid>
                <a:gridCol w="2594293">
                  <a:extLst>
                    <a:ext uri="{9D8B030D-6E8A-4147-A177-3AD203B41FA5}">
                      <a16:colId xmlns:a16="http://schemas.microsoft.com/office/drawing/2014/main" val="81933418"/>
                    </a:ext>
                  </a:extLst>
                </a:gridCol>
                <a:gridCol w="2915680">
                  <a:extLst>
                    <a:ext uri="{9D8B030D-6E8A-4147-A177-3AD203B41FA5}">
                      <a16:colId xmlns:a16="http://schemas.microsoft.com/office/drawing/2014/main" val="2760738165"/>
                    </a:ext>
                  </a:extLst>
                </a:gridCol>
                <a:gridCol w="3163986">
                  <a:extLst>
                    <a:ext uri="{9D8B030D-6E8A-4147-A177-3AD203B41FA5}">
                      <a16:colId xmlns:a16="http://schemas.microsoft.com/office/drawing/2014/main" val="1265844236"/>
                    </a:ext>
                  </a:extLst>
                </a:gridCol>
              </a:tblGrid>
              <a:tr h="449174">
                <a:tc>
                  <a:txBody>
                    <a:bodyPr/>
                    <a:lstStyle/>
                    <a:p>
                      <a:pPr algn="ctr"/>
                      <a:r>
                        <a:rPr lang="de-DE" sz="2600" dirty="0"/>
                        <a:t>Ort der Rede</a:t>
                      </a:r>
                      <a:endParaRPr lang="de-CH" sz="2600" dirty="0"/>
                    </a:p>
                  </a:txBody>
                  <a:tcPr/>
                </a:tc>
                <a:tc>
                  <a:txBody>
                    <a:bodyPr/>
                    <a:lstStyle/>
                    <a:p>
                      <a:pPr algn="ctr"/>
                      <a:r>
                        <a:rPr lang="de-DE" sz="2600" dirty="0"/>
                        <a:t>Gleichnis</a:t>
                      </a:r>
                      <a:endParaRPr lang="de-CH" sz="2600" dirty="0"/>
                    </a:p>
                  </a:txBody>
                  <a:tcPr/>
                </a:tc>
                <a:tc>
                  <a:txBody>
                    <a:bodyPr/>
                    <a:lstStyle/>
                    <a:p>
                      <a:pPr algn="ctr"/>
                      <a:r>
                        <a:rPr lang="de-DE" sz="2600" dirty="0"/>
                        <a:t>Thema</a:t>
                      </a:r>
                      <a:endParaRPr lang="de-CH" sz="2600" dirty="0"/>
                    </a:p>
                  </a:txBody>
                  <a:tcPr/>
                </a:tc>
                <a:extLst>
                  <a:ext uri="{0D108BD9-81ED-4DB2-BD59-A6C34878D82A}">
                    <a16:rowId xmlns:a16="http://schemas.microsoft.com/office/drawing/2014/main" val="259112008"/>
                  </a:ext>
                </a:extLst>
              </a:tr>
              <a:tr h="449174">
                <a:tc rowSpan="5">
                  <a:txBody>
                    <a:bodyPr/>
                    <a:lstStyle/>
                    <a:p>
                      <a:pPr algn="ctr"/>
                      <a:r>
                        <a:rPr lang="de-DE" sz="2600" dirty="0"/>
                        <a:t>Am See (im Boot)</a:t>
                      </a:r>
                      <a:endParaRPr lang="de-CH" sz="2600" dirty="0"/>
                    </a:p>
                  </a:txBody>
                  <a:tcPr/>
                </a:tc>
                <a:tc>
                  <a:txBody>
                    <a:bodyPr/>
                    <a:lstStyle/>
                    <a:p>
                      <a:pPr algn="ctr"/>
                      <a:r>
                        <a:rPr lang="de-DE" sz="2600" dirty="0"/>
                        <a:t>Sämann</a:t>
                      </a:r>
                      <a:endParaRPr lang="de-CH" sz="2600" dirty="0"/>
                    </a:p>
                  </a:txBody>
                  <a:tcPr/>
                </a:tc>
                <a:tc>
                  <a:txBody>
                    <a:bodyPr/>
                    <a:lstStyle/>
                    <a:p>
                      <a:pPr algn="ctr"/>
                      <a:r>
                        <a:rPr lang="de-DE" sz="2600" dirty="0"/>
                        <a:t>Aufnahme des Reiches (Frucht)</a:t>
                      </a:r>
                      <a:endParaRPr lang="de-CH" sz="2600" dirty="0"/>
                    </a:p>
                  </a:txBody>
                  <a:tcPr/>
                </a:tc>
                <a:extLst>
                  <a:ext uri="{0D108BD9-81ED-4DB2-BD59-A6C34878D82A}">
                    <a16:rowId xmlns:a16="http://schemas.microsoft.com/office/drawing/2014/main" val="3752435924"/>
                  </a:ext>
                </a:extLst>
              </a:tr>
              <a:tr h="449174">
                <a:tc vMerge="1">
                  <a:txBody>
                    <a:bodyPr/>
                    <a:lstStyle/>
                    <a:p>
                      <a:pPr algn="ctr"/>
                      <a:endParaRPr lang="de-CH" sz="2400" dirty="0"/>
                    </a:p>
                  </a:txBody>
                  <a:tcPr/>
                </a:tc>
                <a:tc>
                  <a:txBody>
                    <a:bodyPr/>
                    <a:lstStyle/>
                    <a:p>
                      <a:pPr algn="ctr"/>
                      <a:r>
                        <a:rPr lang="de-DE" sz="2600" dirty="0"/>
                        <a:t>Wachsende Saat</a:t>
                      </a:r>
                      <a:endParaRPr lang="de-CH" sz="2600" dirty="0"/>
                    </a:p>
                  </a:txBody>
                  <a:tcPr/>
                </a:tc>
                <a:tc>
                  <a:txBody>
                    <a:bodyPr/>
                    <a:lstStyle/>
                    <a:p>
                      <a:pPr algn="ctr"/>
                      <a:r>
                        <a:rPr lang="de-DE" sz="2600" dirty="0"/>
                        <a:t>Kraft in sich</a:t>
                      </a:r>
                      <a:endParaRPr lang="de-CH" sz="2600" dirty="0"/>
                    </a:p>
                  </a:txBody>
                  <a:tcPr/>
                </a:tc>
                <a:extLst>
                  <a:ext uri="{0D108BD9-81ED-4DB2-BD59-A6C34878D82A}">
                    <a16:rowId xmlns:a16="http://schemas.microsoft.com/office/drawing/2014/main" val="602068316"/>
                  </a:ext>
                </a:extLst>
              </a:tr>
              <a:tr h="449174">
                <a:tc vMerge="1">
                  <a:txBody>
                    <a:bodyPr/>
                    <a:lstStyle/>
                    <a:p>
                      <a:pPr algn="ctr"/>
                      <a:endParaRPr lang="de-CH" sz="2400" dirty="0"/>
                    </a:p>
                  </a:txBody>
                  <a:tcPr/>
                </a:tc>
                <a:tc>
                  <a:txBody>
                    <a:bodyPr/>
                    <a:lstStyle/>
                    <a:p>
                      <a:pPr algn="ctr"/>
                      <a:r>
                        <a:rPr lang="de-DE" sz="2600" dirty="0"/>
                        <a:t>Unkraut und Weizen</a:t>
                      </a:r>
                      <a:endParaRPr lang="de-CH" sz="2600" dirty="0"/>
                    </a:p>
                  </a:txBody>
                  <a:tcPr/>
                </a:tc>
                <a:tc>
                  <a:txBody>
                    <a:bodyPr/>
                    <a:lstStyle/>
                    <a:p>
                      <a:pPr algn="ctr"/>
                      <a:r>
                        <a:rPr lang="de-DE" sz="2600" dirty="0"/>
                        <a:t>Falsche Nachahmung im Reich</a:t>
                      </a:r>
                      <a:endParaRPr lang="de-CH" sz="2600" dirty="0"/>
                    </a:p>
                  </a:txBody>
                  <a:tcPr/>
                </a:tc>
                <a:extLst>
                  <a:ext uri="{0D108BD9-81ED-4DB2-BD59-A6C34878D82A}">
                    <a16:rowId xmlns:a16="http://schemas.microsoft.com/office/drawing/2014/main" val="4049078317"/>
                  </a:ext>
                </a:extLst>
              </a:tr>
              <a:tr h="449174">
                <a:tc vMerge="1">
                  <a:txBody>
                    <a:bodyPr/>
                    <a:lstStyle/>
                    <a:p>
                      <a:pPr algn="ctr"/>
                      <a:endParaRPr lang="de-CH" sz="2400" dirty="0"/>
                    </a:p>
                  </a:txBody>
                  <a:tcPr/>
                </a:tc>
                <a:tc>
                  <a:txBody>
                    <a:bodyPr/>
                    <a:lstStyle/>
                    <a:p>
                      <a:pPr algn="ctr"/>
                      <a:r>
                        <a:rPr lang="de-DE" sz="2600" dirty="0"/>
                        <a:t>Senfkorn</a:t>
                      </a:r>
                      <a:endParaRPr lang="de-CH" sz="2600" dirty="0"/>
                    </a:p>
                  </a:txBody>
                  <a:tcPr/>
                </a:tc>
                <a:tc>
                  <a:txBody>
                    <a:bodyPr/>
                    <a:lstStyle/>
                    <a:p>
                      <a:pPr algn="ctr"/>
                      <a:r>
                        <a:rPr lang="de-DE" sz="2600" dirty="0"/>
                        <a:t>Unnatürliche Ausdehnung</a:t>
                      </a:r>
                      <a:endParaRPr lang="de-CH" sz="2600" dirty="0"/>
                    </a:p>
                  </a:txBody>
                  <a:tcPr/>
                </a:tc>
                <a:extLst>
                  <a:ext uri="{0D108BD9-81ED-4DB2-BD59-A6C34878D82A}">
                    <a16:rowId xmlns:a16="http://schemas.microsoft.com/office/drawing/2014/main" val="3581861052"/>
                  </a:ext>
                </a:extLst>
              </a:tr>
              <a:tr h="449174">
                <a:tc vMerge="1">
                  <a:txBody>
                    <a:bodyPr/>
                    <a:lstStyle/>
                    <a:p>
                      <a:pPr algn="ctr"/>
                      <a:endParaRPr lang="de-CH" sz="2400" dirty="0"/>
                    </a:p>
                  </a:txBody>
                  <a:tcPr/>
                </a:tc>
                <a:tc>
                  <a:txBody>
                    <a:bodyPr/>
                    <a:lstStyle/>
                    <a:p>
                      <a:pPr algn="ctr"/>
                      <a:r>
                        <a:rPr lang="de-DE" sz="2600" dirty="0"/>
                        <a:t>Sauerteig</a:t>
                      </a:r>
                      <a:endParaRPr lang="de-CH" sz="2600" dirty="0"/>
                    </a:p>
                  </a:txBody>
                  <a:tcPr/>
                </a:tc>
                <a:tc>
                  <a:txBody>
                    <a:bodyPr/>
                    <a:lstStyle/>
                    <a:p>
                      <a:pPr algn="ctr"/>
                      <a:r>
                        <a:rPr lang="de-DE" sz="2600" dirty="0"/>
                        <a:t>Heimtückische Zersetzung</a:t>
                      </a:r>
                      <a:endParaRPr lang="de-CH" sz="2600" dirty="0"/>
                    </a:p>
                  </a:txBody>
                  <a:tcPr/>
                </a:tc>
                <a:extLst>
                  <a:ext uri="{0D108BD9-81ED-4DB2-BD59-A6C34878D82A}">
                    <a16:rowId xmlns:a16="http://schemas.microsoft.com/office/drawing/2014/main" val="3686570783"/>
                  </a:ext>
                </a:extLst>
              </a:tr>
              <a:tr h="449174">
                <a:tc rowSpan="3">
                  <a:txBody>
                    <a:bodyPr/>
                    <a:lstStyle/>
                    <a:p>
                      <a:pPr algn="ctr"/>
                      <a:r>
                        <a:rPr lang="de-DE" sz="2600" dirty="0"/>
                        <a:t>Im Haus</a:t>
                      </a:r>
                      <a:endParaRPr lang="de-CH" sz="2600" dirty="0"/>
                    </a:p>
                  </a:txBody>
                  <a:tcPr/>
                </a:tc>
                <a:tc>
                  <a:txBody>
                    <a:bodyPr/>
                    <a:lstStyle/>
                    <a:p>
                      <a:pPr algn="ctr"/>
                      <a:r>
                        <a:rPr lang="de-DE" sz="2600" dirty="0"/>
                        <a:t>Verborgener Schatz</a:t>
                      </a:r>
                      <a:endParaRPr lang="de-CH" sz="2600" dirty="0"/>
                    </a:p>
                  </a:txBody>
                  <a:tcPr/>
                </a:tc>
                <a:tc>
                  <a:txBody>
                    <a:bodyPr/>
                    <a:lstStyle/>
                    <a:p>
                      <a:pPr algn="ctr"/>
                      <a:r>
                        <a:rPr lang="de-DE" sz="2600" dirty="0"/>
                        <a:t>Israel</a:t>
                      </a:r>
                      <a:endParaRPr lang="de-CH" sz="2600" dirty="0"/>
                    </a:p>
                  </a:txBody>
                  <a:tcPr/>
                </a:tc>
                <a:extLst>
                  <a:ext uri="{0D108BD9-81ED-4DB2-BD59-A6C34878D82A}">
                    <a16:rowId xmlns:a16="http://schemas.microsoft.com/office/drawing/2014/main" val="2499015959"/>
                  </a:ext>
                </a:extLst>
              </a:tr>
              <a:tr h="449174">
                <a:tc vMerge="1">
                  <a:txBody>
                    <a:bodyPr/>
                    <a:lstStyle/>
                    <a:p>
                      <a:pPr algn="ctr"/>
                      <a:endParaRPr lang="de-CH" sz="2400" dirty="0"/>
                    </a:p>
                  </a:txBody>
                  <a:tcPr/>
                </a:tc>
                <a:tc>
                  <a:txBody>
                    <a:bodyPr/>
                    <a:lstStyle/>
                    <a:p>
                      <a:pPr algn="ctr"/>
                      <a:r>
                        <a:rPr lang="de-DE" sz="2600" dirty="0"/>
                        <a:t>Perle</a:t>
                      </a:r>
                      <a:endParaRPr lang="de-CH" sz="2600" dirty="0"/>
                    </a:p>
                  </a:txBody>
                  <a:tcPr/>
                </a:tc>
                <a:tc>
                  <a:txBody>
                    <a:bodyPr/>
                    <a:lstStyle/>
                    <a:p>
                      <a:pPr algn="ctr"/>
                      <a:r>
                        <a:rPr lang="de-DE" sz="2600" dirty="0"/>
                        <a:t>Heiden (Gemeinde)</a:t>
                      </a:r>
                      <a:endParaRPr lang="de-CH" sz="2600" dirty="0"/>
                    </a:p>
                  </a:txBody>
                  <a:tcPr/>
                </a:tc>
                <a:extLst>
                  <a:ext uri="{0D108BD9-81ED-4DB2-BD59-A6C34878D82A}">
                    <a16:rowId xmlns:a16="http://schemas.microsoft.com/office/drawing/2014/main" val="3293522358"/>
                  </a:ext>
                </a:extLst>
              </a:tr>
              <a:tr h="449174">
                <a:tc vMerge="1">
                  <a:txBody>
                    <a:bodyPr/>
                    <a:lstStyle/>
                    <a:p>
                      <a:pPr algn="ctr"/>
                      <a:endParaRPr lang="de-CH" sz="2400" dirty="0"/>
                    </a:p>
                  </a:txBody>
                  <a:tcPr/>
                </a:tc>
                <a:tc>
                  <a:txBody>
                    <a:bodyPr/>
                    <a:lstStyle/>
                    <a:p>
                      <a:pPr algn="ctr"/>
                      <a:r>
                        <a:rPr lang="de-DE" sz="2600" dirty="0"/>
                        <a:t>Fischernetz</a:t>
                      </a:r>
                      <a:endParaRPr lang="de-CH" sz="2600" dirty="0"/>
                    </a:p>
                  </a:txBody>
                  <a:tcPr/>
                </a:tc>
                <a:tc>
                  <a:txBody>
                    <a:bodyPr/>
                    <a:lstStyle/>
                    <a:p>
                      <a:pPr algn="ctr"/>
                      <a:r>
                        <a:rPr lang="de-DE" sz="2600" dirty="0"/>
                        <a:t>Völkergericht</a:t>
                      </a:r>
                      <a:endParaRPr lang="de-CH" sz="2600" dirty="0"/>
                    </a:p>
                  </a:txBody>
                  <a:tcPr/>
                </a:tc>
                <a:extLst>
                  <a:ext uri="{0D108BD9-81ED-4DB2-BD59-A6C34878D82A}">
                    <a16:rowId xmlns:a16="http://schemas.microsoft.com/office/drawing/2014/main" val="3690053803"/>
                  </a:ext>
                </a:extLst>
              </a:tr>
            </a:tbl>
          </a:graphicData>
        </a:graphic>
      </p:graphicFrame>
      <p:pic>
        <p:nvPicPr>
          <p:cNvPr id="11" name="Grafik 10">
            <a:extLst>
              <a:ext uri="{FF2B5EF4-FFF2-40B4-BE49-F238E27FC236}">
                <a16:creationId xmlns:a16="http://schemas.microsoft.com/office/drawing/2014/main" id="{EFD70D20-EAC7-8B76-279E-CB0F3ABAC4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4533" y="1001897"/>
            <a:ext cx="712720" cy="3987708"/>
          </a:xfrm>
          <a:prstGeom prst="rect">
            <a:avLst/>
          </a:prstGeom>
        </p:spPr>
      </p:pic>
      <p:sp>
        <p:nvSpPr>
          <p:cNvPr id="12" name="Textfeld 11">
            <a:extLst>
              <a:ext uri="{FF2B5EF4-FFF2-40B4-BE49-F238E27FC236}">
                <a16:creationId xmlns:a16="http://schemas.microsoft.com/office/drawing/2014/main" id="{4BC8A596-FD45-0524-8822-71D65F5DEFF1}"/>
              </a:ext>
            </a:extLst>
          </p:cNvPr>
          <p:cNvSpPr txBox="1"/>
          <p:nvPr/>
        </p:nvSpPr>
        <p:spPr>
          <a:xfrm>
            <a:off x="9919847" y="2681958"/>
            <a:ext cx="2063452" cy="553998"/>
          </a:xfrm>
          <a:prstGeom prst="rect">
            <a:avLst/>
          </a:prstGeom>
          <a:noFill/>
        </p:spPr>
        <p:txBody>
          <a:bodyPr wrap="square">
            <a:spAutoFit/>
          </a:bodyPr>
          <a:lstStyle/>
          <a:p>
            <a:pPr algn="ctr"/>
            <a:r>
              <a:rPr lang="de-CH" sz="3000" dirty="0"/>
              <a:t>Das NEUE</a:t>
            </a:r>
          </a:p>
        </p:txBody>
      </p:sp>
      <p:pic>
        <p:nvPicPr>
          <p:cNvPr id="13" name="Grafik 12">
            <a:extLst>
              <a:ext uri="{FF2B5EF4-FFF2-40B4-BE49-F238E27FC236}">
                <a16:creationId xmlns:a16="http://schemas.microsoft.com/office/drawing/2014/main" id="{1EF71D1B-D6DE-DB85-DE58-37AC3C2022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4533" y="4940496"/>
            <a:ext cx="654341" cy="1525618"/>
          </a:xfrm>
          <a:prstGeom prst="rect">
            <a:avLst/>
          </a:prstGeom>
        </p:spPr>
      </p:pic>
      <p:sp>
        <p:nvSpPr>
          <p:cNvPr id="14" name="Textfeld 13">
            <a:extLst>
              <a:ext uri="{FF2B5EF4-FFF2-40B4-BE49-F238E27FC236}">
                <a16:creationId xmlns:a16="http://schemas.microsoft.com/office/drawing/2014/main" id="{727A6485-07EF-CEEC-46BD-7C38B9EAD483}"/>
              </a:ext>
            </a:extLst>
          </p:cNvPr>
          <p:cNvSpPr txBox="1"/>
          <p:nvPr/>
        </p:nvSpPr>
        <p:spPr>
          <a:xfrm>
            <a:off x="9919847" y="5356605"/>
            <a:ext cx="2063452" cy="553998"/>
          </a:xfrm>
          <a:prstGeom prst="rect">
            <a:avLst/>
          </a:prstGeom>
          <a:noFill/>
        </p:spPr>
        <p:txBody>
          <a:bodyPr wrap="square">
            <a:spAutoFit/>
          </a:bodyPr>
          <a:lstStyle/>
          <a:p>
            <a:pPr algn="ctr"/>
            <a:r>
              <a:rPr lang="de-CH" sz="3000" dirty="0"/>
              <a:t>Das ALTE</a:t>
            </a:r>
          </a:p>
        </p:txBody>
      </p:sp>
      <p:sp>
        <p:nvSpPr>
          <p:cNvPr id="15" name="AutoShape 10">
            <a:extLst>
              <a:ext uri="{FF2B5EF4-FFF2-40B4-BE49-F238E27FC236}">
                <a16:creationId xmlns:a16="http://schemas.microsoft.com/office/drawing/2014/main" id="{ACB3F142-202B-DEBB-D5EC-944929234DF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2" name="Picture 2" descr="Segelschiffikonenvektor, Solides Logo Des Segelboots, Piktogramm Einer  Yacht Lokalisiert Auf Weiß, Perfekte Illustration Des Pixels Lizenzfrei  Nutzbare SVG, Vektorgrafiken, Clip Arts, Illustrationen. Image 76442375.">
            <a:extLst>
              <a:ext uri="{FF2B5EF4-FFF2-40B4-BE49-F238E27FC236}">
                <a16:creationId xmlns:a16="http://schemas.microsoft.com/office/drawing/2014/main" id="{1D299BCB-23B8-FC95-55C2-EFEA11C9D6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21957" y="2087415"/>
            <a:ext cx="1618113" cy="15753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Seite 27 | Menschen Piktogramm Bilder - Kostenloser Download auf Freepik">
            <a:extLst>
              <a:ext uri="{FF2B5EF4-FFF2-40B4-BE49-F238E27FC236}">
                <a16:creationId xmlns:a16="http://schemas.microsoft.com/office/drawing/2014/main" id="{5729719C-C9CD-DE38-5E0D-4ADFD17C28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862" t="5656" r="71833" b="86492"/>
          <a:stretch/>
        </p:blipFill>
        <p:spPr bwMode="auto">
          <a:xfrm>
            <a:off x="1014477" y="2616857"/>
            <a:ext cx="288233" cy="358930"/>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descr="Start mit einfarbiger Füllung">
            <a:extLst>
              <a:ext uri="{FF2B5EF4-FFF2-40B4-BE49-F238E27FC236}">
                <a16:creationId xmlns:a16="http://schemas.microsoft.com/office/drawing/2014/main" id="{3B566AD7-2AF8-67B4-0E7F-1B800C466A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4643" y="5348573"/>
            <a:ext cx="1090874" cy="1090874"/>
          </a:xfrm>
          <a:prstGeom prst="rect">
            <a:avLst/>
          </a:prstGeom>
        </p:spPr>
      </p:pic>
    </p:spTree>
    <p:extLst>
      <p:ext uri="{BB962C8B-B14F-4D97-AF65-F5344CB8AC3E}">
        <p14:creationId xmlns:p14="http://schemas.microsoft.com/office/powerpoint/2010/main" val="1205170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20" y="2186077"/>
            <a:ext cx="10381619" cy="5945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Habt ihr dies alles verstanden? Sie sagen zu ihm: Ja.</a:t>
            </a:r>
            <a:r>
              <a:rPr lang="de-DE" sz="3000" dirty="0"/>
              <a:t>" </a:t>
            </a:r>
            <a:r>
              <a:rPr lang="de-DE" sz="3000" b="1" dirty="0"/>
              <a:t>(Mt 13,51)</a:t>
            </a:r>
          </a:p>
        </p:txBody>
      </p:sp>
      <p:sp>
        <p:nvSpPr>
          <p:cNvPr id="5" name="Titel 1">
            <a:extLst>
              <a:ext uri="{FF2B5EF4-FFF2-40B4-BE49-F238E27FC236}">
                <a16:creationId xmlns:a16="http://schemas.microsoft.com/office/drawing/2014/main" id="{B01B8A58-8493-1A81-6045-A5A52A526F8D}"/>
              </a:ext>
            </a:extLst>
          </p:cNvPr>
          <p:cNvSpPr>
            <a:spLocks noGrp="1"/>
          </p:cNvSpPr>
          <p:nvPr>
            <p:ph type="title"/>
          </p:nvPr>
        </p:nvSpPr>
        <p:spPr>
          <a:xfrm>
            <a:off x="637319" y="365126"/>
            <a:ext cx="3960377" cy="817130"/>
          </a:xfrm>
        </p:spPr>
        <p:txBody>
          <a:bodyPr>
            <a:normAutofit/>
          </a:bodyPr>
          <a:lstStyle/>
          <a:p>
            <a:r>
              <a:rPr lang="de-CH" sz="3000" b="1" dirty="0">
                <a:latin typeface="+mn-lt"/>
              </a:rPr>
              <a:t>Die Gleichnisse</a:t>
            </a:r>
          </a:p>
        </p:txBody>
      </p:sp>
      <p:sp>
        <p:nvSpPr>
          <p:cNvPr id="8" name="Inhaltsplatzhalter 4">
            <a:extLst>
              <a:ext uri="{FF2B5EF4-FFF2-40B4-BE49-F238E27FC236}">
                <a16:creationId xmlns:a16="http://schemas.microsoft.com/office/drawing/2014/main" id="{2574EABC-1191-CE36-595C-E3F168E3F9C7}"/>
              </a:ext>
            </a:extLst>
          </p:cNvPr>
          <p:cNvSpPr txBox="1">
            <a:spLocks/>
          </p:cNvSpPr>
          <p:nvPr/>
        </p:nvSpPr>
        <p:spPr>
          <a:xfrm>
            <a:off x="637319" y="1182256"/>
            <a:ext cx="8409577"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Fazit</a:t>
            </a:r>
          </a:p>
        </p:txBody>
      </p:sp>
      <p:sp>
        <p:nvSpPr>
          <p:cNvPr id="9" name="Textfeld 8">
            <a:extLst>
              <a:ext uri="{FF2B5EF4-FFF2-40B4-BE49-F238E27FC236}">
                <a16:creationId xmlns:a16="http://schemas.microsoft.com/office/drawing/2014/main" id="{78C82A12-85DE-A782-E2FA-2B6BE681FF71}"/>
              </a:ext>
            </a:extLst>
          </p:cNvPr>
          <p:cNvSpPr txBox="1"/>
          <p:nvPr/>
        </p:nvSpPr>
        <p:spPr>
          <a:xfrm>
            <a:off x="637319" y="3248537"/>
            <a:ext cx="10337382" cy="1477328"/>
          </a:xfrm>
          <a:prstGeom prst="rect">
            <a:avLst/>
          </a:prstGeom>
          <a:noFill/>
        </p:spPr>
        <p:txBody>
          <a:bodyPr wrap="none" rtlCol="0">
            <a:spAutoFit/>
          </a:bodyPr>
          <a:lstStyle/>
          <a:p>
            <a:r>
              <a:rPr lang="de-CH" sz="3000" dirty="0"/>
              <a:t>"Darum ist jeder Schriftgelehrte, der ein Jünger des </a:t>
            </a:r>
          </a:p>
          <a:p>
            <a:r>
              <a:rPr lang="de-CH" sz="3000" b="1" dirty="0"/>
              <a:t>Reichs der Himmel</a:t>
            </a:r>
            <a:r>
              <a:rPr lang="de-CH" sz="3000" dirty="0"/>
              <a:t> geworden ist, gleich einem Hausherrn, </a:t>
            </a:r>
          </a:p>
          <a:p>
            <a:r>
              <a:rPr lang="de-CH" sz="3000" dirty="0"/>
              <a:t>der aus seinem Schatz Neues und Altes hervorbringt." </a:t>
            </a:r>
            <a:r>
              <a:rPr lang="de-CH" sz="3000" b="1" dirty="0"/>
              <a:t>(Mt 13,52)</a:t>
            </a:r>
            <a:endParaRPr lang="de-CH" sz="3000" dirty="0"/>
          </a:p>
        </p:txBody>
      </p:sp>
      <p:sp>
        <p:nvSpPr>
          <p:cNvPr id="2" name="Textfeld 1">
            <a:extLst>
              <a:ext uri="{FF2B5EF4-FFF2-40B4-BE49-F238E27FC236}">
                <a16:creationId xmlns:a16="http://schemas.microsoft.com/office/drawing/2014/main" id="{FE305713-662E-5C3C-0D2E-383FB2A170C0}"/>
              </a:ext>
            </a:extLst>
          </p:cNvPr>
          <p:cNvSpPr txBox="1"/>
          <p:nvPr/>
        </p:nvSpPr>
        <p:spPr>
          <a:xfrm>
            <a:off x="637319" y="5193760"/>
            <a:ext cx="9941781" cy="1015663"/>
          </a:xfrm>
          <a:prstGeom prst="rect">
            <a:avLst/>
          </a:prstGeom>
          <a:noFill/>
        </p:spPr>
        <p:txBody>
          <a:bodyPr wrap="square">
            <a:spAutoFit/>
          </a:bodyPr>
          <a:lstStyle/>
          <a:p>
            <a:r>
              <a:rPr lang="de-CH" sz="3000" b="1" dirty="0">
                <a:effectLst/>
                <a:latin typeface="Calibri" panose="020F0502020204030204" pitchFamily="34" charset="0"/>
                <a:ea typeface="Times New Roman" panose="02020603050405020304" pitchFamily="18" charset="0"/>
                <a:cs typeface="Times New Roman" panose="02020603050405020304" pitchFamily="18" charset="0"/>
              </a:rPr>
              <a:t>Frucht ist die Antwort auf die Liebe Dessen, der Sich selbst für uns hingegeben hat -&gt; Jesus Christus</a:t>
            </a:r>
            <a:endParaRPr lang="de-CH" sz="3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630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66679" y="2214129"/>
            <a:ext cx="10993944" cy="11155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"Deshalb wollen wir das Wort vom Anfang des Christus lassen und uns der vollen Reife zuwenden" </a:t>
            </a:r>
            <a:r>
              <a:rPr lang="de-DE" sz="3000" b="1" dirty="0"/>
              <a:t>(Hebr 6,1a)</a:t>
            </a:r>
          </a:p>
        </p:txBody>
      </p:sp>
      <p:sp>
        <p:nvSpPr>
          <p:cNvPr id="3" name="Inhaltsplatzhalter 4">
            <a:extLst>
              <a:ext uri="{FF2B5EF4-FFF2-40B4-BE49-F238E27FC236}">
                <a16:creationId xmlns:a16="http://schemas.microsoft.com/office/drawing/2014/main" id="{6687F6A7-424E-3748-AB0C-B379A3F46702}"/>
              </a:ext>
            </a:extLst>
          </p:cNvPr>
          <p:cNvSpPr txBox="1">
            <a:spLocks/>
          </p:cNvSpPr>
          <p:nvPr/>
        </p:nvSpPr>
        <p:spPr>
          <a:xfrm>
            <a:off x="637317" y="4191022"/>
            <a:ext cx="9941783" cy="14847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"Euch öfter dasselbe zu schreiben, ist mir nicht verdrießlich, für euch aber bedeutet es, dass ihr fest werdet." </a:t>
            </a:r>
            <a:r>
              <a:rPr lang="de-DE" sz="3000" b="1" dirty="0"/>
              <a:t>(Phil 3,1b)</a:t>
            </a:r>
          </a:p>
        </p:txBody>
      </p:sp>
      <p:sp>
        <p:nvSpPr>
          <p:cNvPr id="2" name="Textfeld 1">
            <a:extLst>
              <a:ext uri="{FF2B5EF4-FFF2-40B4-BE49-F238E27FC236}">
                <a16:creationId xmlns:a16="http://schemas.microsoft.com/office/drawing/2014/main" id="{87578E19-9467-9AB5-DC35-3A09C7164F68}"/>
              </a:ext>
            </a:extLst>
          </p:cNvPr>
          <p:cNvSpPr txBox="1"/>
          <p:nvPr/>
        </p:nvSpPr>
        <p:spPr>
          <a:xfrm>
            <a:off x="637317" y="3457877"/>
            <a:ext cx="3112561" cy="553998"/>
          </a:xfrm>
          <a:prstGeom prst="rect">
            <a:avLst/>
          </a:prstGeom>
          <a:noFill/>
        </p:spPr>
        <p:txBody>
          <a:bodyPr wrap="square">
            <a:spAutoFit/>
          </a:bodyPr>
          <a:lstStyle/>
          <a:p>
            <a:pPr algn="ctr"/>
            <a:r>
              <a:rPr lang="de-CH" sz="3000" dirty="0"/>
              <a:t>Altes: Behandeltes</a:t>
            </a:r>
          </a:p>
        </p:txBody>
      </p:sp>
      <p:sp>
        <p:nvSpPr>
          <p:cNvPr id="4" name="Textfeld 3">
            <a:extLst>
              <a:ext uri="{FF2B5EF4-FFF2-40B4-BE49-F238E27FC236}">
                <a16:creationId xmlns:a16="http://schemas.microsoft.com/office/drawing/2014/main" id="{25F1D638-E612-5033-ED04-FD6B6D8E9633}"/>
              </a:ext>
            </a:extLst>
          </p:cNvPr>
          <p:cNvSpPr txBox="1"/>
          <p:nvPr/>
        </p:nvSpPr>
        <p:spPr>
          <a:xfrm>
            <a:off x="521181" y="1589662"/>
            <a:ext cx="7276387" cy="553998"/>
          </a:xfrm>
          <a:prstGeom prst="rect">
            <a:avLst/>
          </a:prstGeom>
          <a:noFill/>
        </p:spPr>
        <p:txBody>
          <a:bodyPr wrap="square">
            <a:spAutoFit/>
          </a:bodyPr>
          <a:lstStyle/>
          <a:p>
            <a:pPr algn="ctr"/>
            <a:r>
              <a:rPr lang="de-CH" sz="3000" dirty="0"/>
              <a:t> Neues: Unbehandeltes / Anders Behandeltes</a:t>
            </a:r>
          </a:p>
        </p:txBody>
      </p:sp>
      <p:sp>
        <p:nvSpPr>
          <p:cNvPr id="5" name="Titel 1">
            <a:extLst>
              <a:ext uri="{FF2B5EF4-FFF2-40B4-BE49-F238E27FC236}">
                <a16:creationId xmlns:a16="http://schemas.microsoft.com/office/drawing/2014/main" id="{551D2C2C-CC45-9906-452B-14AD376D4C64}"/>
              </a:ext>
            </a:extLst>
          </p:cNvPr>
          <p:cNvSpPr>
            <a:spLocks noGrp="1"/>
          </p:cNvSpPr>
          <p:nvPr>
            <p:ph type="title"/>
          </p:nvPr>
        </p:nvSpPr>
        <p:spPr>
          <a:xfrm>
            <a:off x="637319" y="365126"/>
            <a:ext cx="3960377" cy="817130"/>
          </a:xfrm>
        </p:spPr>
        <p:txBody>
          <a:bodyPr>
            <a:normAutofit/>
          </a:bodyPr>
          <a:lstStyle/>
          <a:p>
            <a:r>
              <a:rPr lang="de-CH" sz="3000" b="1" dirty="0">
                <a:latin typeface="+mn-lt"/>
              </a:rPr>
              <a:t>Die Gleichnisse</a:t>
            </a:r>
          </a:p>
        </p:txBody>
      </p:sp>
      <p:sp>
        <p:nvSpPr>
          <p:cNvPr id="6" name="Inhaltsplatzhalter 4">
            <a:extLst>
              <a:ext uri="{FF2B5EF4-FFF2-40B4-BE49-F238E27FC236}">
                <a16:creationId xmlns:a16="http://schemas.microsoft.com/office/drawing/2014/main" id="{67D49056-58B3-8901-B0FB-DA0340C05E68}"/>
              </a:ext>
            </a:extLst>
          </p:cNvPr>
          <p:cNvSpPr txBox="1">
            <a:spLocks/>
          </p:cNvSpPr>
          <p:nvPr/>
        </p:nvSpPr>
        <p:spPr>
          <a:xfrm>
            <a:off x="637319" y="1182256"/>
            <a:ext cx="8409577"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Fazit</a:t>
            </a:r>
          </a:p>
        </p:txBody>
      </p:sp>
    </p:spTree>
    <p:extLst>
      <p:ext uri="{BB962C8B-B14F-4D97-AF65-F5344CB8AC3E}">
        <p14:creationId xmlns:p14="http://schemas.microsoft.com/office/powerpoint/2010/main" val="271730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66680" y="1831786"/>
            <a:ext cx="10858640" cy="11681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Neues:</a:t>
            </a:r>
            <a:br>
              <a:rPr lang="de-DE" sz="3000" dirty="0"/>
            </a:br>
            <a:r>
              <a:rPr lang="de-DE" sz="3000" dirty="0"/>
              <a:t>"Denn während ihr der Zeit nach Lehrer sein solltet," </a:t>
            </a:r>
            <a:r>
              <a:rPr lang="de-DE" sz="3000" b="1" dirty="0"/>
              <a:t>(Hebr 5,12a)</a:t>
            </a:r>
          </a:p>
        </p:txBody>
      </p:sp>
      <p:sp>
        <p:nvSpPr>
          <p:cNvPr id="3" name="Inhaltsplatzhalter 4">
            <a:extLst>
              <a:ext uri="{FF2B5EF4-FFF2-40B4-BE49-F238E27FC236}">
                <a16:creationId xmlns:a16="http://schemas.microsoft.com/office/drawing/2014/main" id="{6687F6A7-424E-3748-AB0C-B379A3F46702}"/>
              </a:ext>
            </a:extLst>
          </p:cNvPr>
          <p:cNvSpPr txBox="1">
            <a:spLocks/>
          </p:cNvSpPr>
          <p:nvPr/>
        </p:nvSpPr>
        <p:spPr>
          <a:xfrm>
            <a:off x="666680" y="2929855"/>
            <a:ext cx="10241384" cy="1868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3000" dirty="0"/>
              <a:t>Altes:</a:t>
            </a:r>
            <a:br>
              <a:rPr lang="de-DE" sz="3000" dirty="0"/>
            </a:br>
            <a:r>
              <a:rPr lang="de-DE" sz="3000" dirty="0"/>
              <a:t>"Seht auf euch selbst, damit ihr nicht verliert, was wir erarbeitet haben, sondern vollen Lohn empfangt!" </a:t>
            </a:r>
            <a:r>
              <a:rPr lang="de-DE" sz="3000" b="1" dirty="0"/>
              <a:t>(2Joh 8)</a:t>
            </a:r>
          </a:p>
        </p:txBody>
      </p:sp>
      <p:sp>
        <p:nvSpPr>
          <p:cNvPr id="5" name="Inhaltsplatzhalter 4">
            <a:extLst>
              <a:ext uri="{FF2B5EF4-FFF2-40B4-BE49-F238E27FC236}">
                <a16:creationId xmlns:a16="http://schemas.microsoft.com/office/drawing/2014/main" id="{D6DCCD16-1230-13BA-D5A3-7B60EE94A167}"/>
              </a:ext>
            </a:extLst>
          </p:cNvPr>
          <p:cNvSpPr txBox="1">
            <a:spLocks/>
          </p:cNvSpPr>
          <p:nvPr/>
        </p:nvSpPr>
        <p:spPr>
          <a:xfrm>
            <a:off x="666680" y="4483230"/>
            <a:ext cx="10395132" cy="1868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dirty="0"/>
              <a:t>Warren W. Wiersbe: </a:t>
            </a:r>
            <a:r>
              <a:rPr lang="de-DE" dirty="0"/>
              <a:t>"</a:t>
            </a:r>
            <a:r>
              <a:rPr lang="de-CH" dirty="0"/>
              <a:t>Das Neue ohne das Alte ist bloss eine Neuigkeit und nicht von Dauer. Aber das Alte hat keinen Wert, wenn ihm nicht neue Anwendungen für das tägliche Leben gegeben werden. Wir brauchen beides.</a:t>
            </a:r>
            <a:r>
              <a:rPr lang="de-DE" dirty="0"/>
              <a:t>"</a:t>
            </a:r>
            <a:endParaRPr lang="de-CH" dirty="0"/>
          </a:p>
        </p:txBody>
      </p:sp>
      <p:sp>
        <p:nvSpPr>
          <p:cNvPr id="6" name="Titel 1">
            <a:extLst>
              <a:ext uri="{FF2B5EF4-FFF2-40B4-BE49-F238E27FC236}">
                <a16:creationId xmlns:a16="http://schemas.microsoft.com/office/drawing/2014/main" id="{7116EBF1-6BA8-DAAB-8C2F-9941EABFA1A2}"/>
              </a:ext>
            </a:extLst>
          </p:cNvPr>
          <p:cNvSpPr>
            <a:spLocks noGrp="1"/>
          </p:cNvSpPr>
          <p:nvPr>
            <p:ph type="title"/>
          </p:nvPr>
        </p:nvSpPr>
        <p:spPr>
          <a:xfrm>
            <a:off x="637319" y="365126"/>
            <a:ext cx="3960377" cy="817130"/>
          </a:xfrm>
        </p:spPr>
        <p:txBody>
          <a:bodyPr>
            <a:normAutofit/>
          </a:bodyPr>
          <a:lstStyle/>
          <a:p>
            <a:r>
              <a:rPr lang="de-CH" sz="3000" b="1" dirty="0">
                <a:latin typeface="+mn-lt"/>
              </a:rPr>
              <a:t>Die Gleichnisse</a:t>
            </a:r>
          </a:p>
        </p:txBody>
      </p:sp>
      <p:sp>
        <p:nvSpPr>
          <p:cNvPr id="9" name="Inhaltsplatzhalter 4">
            <a:extLst>
              <a:ext uri="{FF2B5EF4-FFF2-40B4-BE49-F238E27FC236}">
                <a16:creationId xmlns:a16="http://schemas.microsoft.com/office/drawing/2014/main" id="{0FFFB882-B710-1FCC-221D-19C0E422F9D4}"/>
              </a:ext>
            </a:extLst>
          </p:cNvPr>
          <p:cNvSpPr txBox="1">
            <a:spLocks/>
          </p:cNvSpPr>
          <p:nvPr/>
        </p:nvSpPr>
        <p:spPr>
          <a:xfrm>
            <a:off x="637319" y="1182256"/>
            <a:ext cx="8409577"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Verantwortung jedes Einzelnen</a:t>
            </a:r>
          </a:p>
        </p:txBody>
      </p:sp>
    </p:spTree>
    <p:extLst>
      <p:ext uri="{BB962C8B-B14F-4D97-AF65-F5344CB8AC3E}">
        <p14:creationId xmlns:p14="http://schemas.microsoft.com/office/powerpoint/2010/main" val="12589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AA21DF5-A536-C706-06E7-02C8CA998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Grafik 2">
            <a:extLst>
              <a:ext uri="{FF2B5EF4-FFF2-40B4-BE49-F238E27FC236}">
                <a16:creationId xmlns:a16="http://schemas.microsoft.com/office/drawing/2014/main" id="{C60483E6-D01B-92C1-0970-40022FDF418F}"/>
              </a:ext>
            </a:extLst>
          </p:cNvPr>
          <p:cNvPicPr>
            <a:picLocks noChangeAspect="1"/>
          </p:cNvPicPr>
          <p:nvPr/>
        </p:nvPicPr>
        <p:blipFill>
          <a:blip r:embed="rId3"/>
          <a:stretch>
            <a:fillRect/>
          </a:stretch>
        </p:blipFill>
        <p:spPr>
          <a:xfrm>
            <a:off x="0" y="0"/>
            <a:ext cx="12192000" cy="6858000"/>
          </a:xfrm>
          <a:prstGeom prst="rect">
            <a:avLst/>
          </a:prstGeom>
        </p:spPr>
      </p:pic>
      <p:pic>
        <p:nvPicPr>
          <p:cNvPr id="6" name="Grafik 5">
            <a:extLst>
              <a:ext uri="{FF2B5EF4-FFF2-40B4-BE49-F238E27FC236}">
                <a16:creationId xmlns:a16="http://schemas.microsoft.com/office/drawing/2014/main" id="{2EAFBD5F-2007-8A7C-6993-FC26699D8771}"/>
              </a:ext>
            </a:extLst>
          </p:cNvPr>
          <p:cNvPicPr>
            <a:picLocks noChangeAspect="1"/>
          </p:cNvPicPr>
          <p:nvPr/>
        </p:nvPicPr>
        <p:blipFill>
          <a:blip r:embed="rId4"/>
          <a:stretch>
            <a:fillRect/>
          </a:stretch>
        </p:blipFill>
        <p:spPr>
          <a:xfrm>
            <a:off x="0" y="0"/>
            <a:ext cx="12192000" cy="6858000"/>
          </a:xfrm>
          <a:prstGeom prst="rect">
            <a:avLst/>
          </a:prstGeom>
        </p:spPr>
      </p:pic>
      <p:pic>
        <p:nvPicPr>
          <p:cNvPr id="8" name="Grafik 7">
            <a:extLst>
              <a:ext uri="{FF2B5EF4-FFF2-40B4-BE49-F238E27FC236}">
                <a16:creationId xmlns:a16="http://schemas.microsoft.com/office/drawing/2014/main" id="{079B5B46-1CA9-0847-88B9-D3190707C463}"/>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272785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B801587C-444C-273B-A40F-08557DC3E9A4}"/>
              </a:ext>
            </a:extLst>
          </p:cNvPr>
          <p:cNvSpPr txBox="1"/>
          <p:nvPr/>
        </p:nvSpPr>
        <p:spPr>
          <a:xfrm>
            <a:off x="668504" y="1295351"/>
            <a:ext cx="8971046" cy="553998"/>
          </a:xfrm>
          <a:prstGeom prst="rect">
            <a:avLst/>
          </a:prstGeom>
          <a:noFill/>
        </p:spPr>
        <p:txBody>
          <a:bodyPr wrap="none" rtlCol="0">
            <a:spAutoFit/>
          </a:bodyPr>
          <a:lstStyle/>
          <a:p>
            <a:r>
              <a:rPr lang="de-CH" sz="3000" dirty="0">
                <a:sym typeface="Wingdings" panose="05000000000000000000" pitchFamily="2" charset="2"/>
              </a:rPr>
              <a:t> Das Reich wird von den Juden zur Zeit Jesu </a:t>
            </a:r>
            <a:r>
              <a:rPr lang="de-CH" sz="3000" b="1" dirty="0">
                <a:sym typeface="Wingdings" panose="05000000000000000000" pitchFamily="2" charset="2"/>
              </a:rPr>
              <a:t>verworfen</a:t>
            </a:r>
            <a:endParaRPr lang="de-CH" sz="3000" b="1" dirty="0"/>
          </a:p>
        </p:txBody>
      </p:sp>
      <p:sp>
        <p:nvSpPr>
          <p:cNvPr id="2" name="Textfeld 1">
            <a:extLst>
              <a:ext uri="{FF2B5EF4-FFF2-40B4-BE49-F238E27FC236}">
                <a16:creationId xmlns:a16="http://schemas.microsoft.com/office/drawing/2014/main" id="{F687E3FC-B58C-66CA-07B0-CAF8F9E0659E}"/>
              </a:ext>
            </a:extLst>
          </p:cNvPr>
          <p:cNvSpPr txBox="1"/>
          <p:nvPr/>
        </p:nvSpPr>
        <p:spPr>
          <a:xfrm>
            <a:off x="668504" y="2213307"/>
            <a:ext cx="963725" cy="553998"/>
          </a:xfrm>
          <a:prstGeom prst="rect">
            <a:avLst/>
          </a:prstGeom>
          <a:noFill/>
        </p:spPr>
        <p:txBody>
          <a:bodyPr wrap="none" rtlCol="0">
            <a:spAutoFit/>
          </a:bodyPr>
          <a:lstStyle/>
          <a:p>
            <a:r>
              <a:rPr lang="de-DE" sz="3000" dirty="0">
                <a:sym typeface="Wingdings" panose="05000000000000000000" pitchFamily="2" charset="2"/>
              </a:rPr>
              <a:t>         </a:t>
            </a:r>
            <a:endParaRPr lang="de-CH" sz="3000" b="1" dirty="0"/>
          </a:p>
        </p:txBody>
      </p:sp>
      <p:sp>
        <p:nvSpPr>
          <p:cNvPr id="4" name="Textfeld 3">
            <a:extLst>
              <a:ext uri="{FF2B5EF4-FFF2-40B4-BE49-F238E27FC236}">
                <a16:creationId xmlns:a16="http://schemas.microsoft.com/office/drawing/2014/main" id="{257C7B93-A1C5-CEF9-BC0C-41ED9407430E}"/>
              </a:ext>
            </a:extLst>
          </p:cNvPr>
          <p:cNvSpPr txBox="1"/>
          <p:nvPr/>
        </p:nvSpPr>
        <p:spPr>
          <a:xfrm>
            <a:off x="668504" y="4934767"/>
            <a:ext cx="10610643" cy="1477328"/>
          </a:xfrm>
          <a:prstGeom prst="rect">
            <a:avLst/>
          </a:prstGeom>
          <a:noFill/>
        </p:spPr>
        <p:txBody>
          <a:bodyPr wrap="square" rtlCol="0">
            <a:spAutoFit/>
          </a:bodyPr>
          <a:lstStyle/>
          <a:p>
            <a:r>
              <a:rPr lang="de-CH" sz="3000" dirty="0">
                <a:sym typeface="Wingdings" panose="05000000000000000000" pitchFamily="2" charset="2"/>
              </a:rPr>
              <a:t>"</a:t>
            </a:r>
            <a:r>
              <a:rPr lang="de-DE" sz="3000" dirty="0">
                <a:sym typeface="Wingdings" panose="05000000000000000000" pitchFamily="2" charset="2"/>
              </a:rPr>
              <a:t>Sie aber schrien: Weg, weg! Kreuzige ihn! Pilatus spricht zu ihnen: Euren König soll ich kreuzigen? Die Hohen Priester antworteten: Wir haben keinen König außer dem Kaiser.</a:t>
            </a:r>
            <a:r>
              <a:rPr lang="de-CH" sz="3000" dirty="0">
                <a:sym typeface="Wingdings" panose="05000000000000000000" pitchFamily="2" charset="2"/>
              </a:rPr>
              <a:t>" </a:t>
            </a:r>
            <a:r>
              <a:rPr lang="de-CH" sz="3000" b="1" dirty="0">
                <a:sym typeface="Wingdings" panose="05000000000000000000" pitchFamily="2" charset="2"/>
              </a:rPr>
              <a:t>(Joh 19,15)</a:t>
            </a:r>
            <a:endParaRPr lang="de-CH" sz="3000" b="1" dirty="0"/>
          </a:p>
        </p:txBody>
      </p:sp>
      <p:sp>
        <p:nvSpPr>
          <p:cNvPr id="3" name="Textfeld 2">
            <a:extLst>
              <a:ext uri="{FF2B5EF4-FFF2-40B4-BE49-F238E27FC236}">
                <a16:creationId xmlns:a16="http://schemas.microsoft.com/office/drawing/2014/main" id="{DD65FB27-8AA9-952E-3C00-1E0FB938B29A}"/>
              </a:ext>
            </a:extLst>
          </p:cNvPr>
          <p:cNvSpPr txBox="1"/>
          <p:nvPr/>
        </p:nvSpPr>
        <p:spPr>
          <a:xfrm>
            <a:off x="668504" y="445905"/>
            <a:ext cx="4739503" cy="553998"/>
          </a:xfrm>
          <a:prstGeom prst="rect">
            <a:avLst/>
          </a:prstGeom>
          <a:noFill/>
        </p:spPr>
        <p:txBody>
          <a:bodyPr wrap="none" rtlCol="0">
            <a:spAutoFit/>
          </a:bodyPr>
          <a:lstStyle/>
          <a:p>
            <a:r>
              <a:rPr lang="de-DE" sz="3000" b="1" dirty="0"/>
              <a:t>Das messianische Königreich</a:t>
            </a:r>
            <a:endParaRPr lang="de-CH" sz="3000" b="1" dirty="0"/>
          </a:p>
        </p:txBody>
      </p:sp>
      <p:sp>
        <p:nvSpPr>
          <p:cNvPr id="8" name="Textfeld 7">
            <a:extLst>
              <a:ext uri="{FF2B5EF4-FFF2-40B4-BE49-F238E27FC236}">
                <a16:creationId xmlns:a16="http://schemas.microsoft.com/office/drawing/2014/main" id="{C631A0E9-DA05-B963-BD5C-04532A3D5F45}"/>
              </a:ext>
            </a:extLst>
          </p:cNvPr>
          <p:cNvSpPr txBox="1"/>
          <p:nvPr/>
        </p:nvSpPr>
        <p:spPr>
          <a:xfrm>
            <a:off x="668504" y="2144797"/>
            <a:ext cx="10304296" cy="1477328"/>
          </a:xfrm>
          <a:prstGeom prst="rect">
            <a:avLst/>
          </a:prstGeom>
          <a:noFill/>
        </p:spPr>
        <p:txBody>
          <a:bodyPr wrap="square" rtlCol="0">
            <a:spAutoFit/>
          </a:bodyPr>
          <a:lstStyle/>
          <a:p>
            <a:pPr marL="457200" indent="-457200">
              <a:buFontTx/>
              <a:buChar char="-"/>
            </a:pPr>
            <a:r>
              <a:rPr lang="de-DE" sz="3000" dirty="0">
                <a:sym typeface="Wingdings" panose="05000000000000000000" pitchFamily="2" charset="2"/>
              </a:rPr>
              <a:t>Heilung eines Besessenen der blind und stumm war</a:t>
            </a:r>
            <a:endParaRPr lang="de-CH" sz="3000" b="1" dirty="0">
              <a:sym typeface="Wingdings" panose="05000000000000000000" pitchFamily="2" charset="2"/>
            </a:endParaRPr>
          </a:p>
          <a:p>
            <a:pPr marL="457200" indent="-457200">
              <a:buFontTx/>
              <a:buChar char="-"/>
            </a:pPr>
            <a:r>
              <a:rPr lang="de-CH" sz="3000" dirty="0">
                <a:sym typeface="Wingdings" panose="05000000000000000000" pitchFamily="2" charset="2"/>
              </a:rPr>
              <a:t>Vorwurf der Leiterschaft, dass Jesus den Dämonen mit Hilfe des Obersten der Dämonen austrieb</a:t>
            </a:r>
            <a:endParaRPr lang="de-DE" sz="3000" dirty="0">
              <a:sym typeface="Wingdings" panose="05000000000000000000" pitchFamily="2" charset="2"/>
            </a:endParaRPr>
          </a:p>
        </p:txBody>
      </p:sp>
      <p:sp>
        <p:nvSpPr>
          <p:cNvPr id="9" name="Textfeld 8">
            <a:extLst>
              <a:ext uri="{FF2B5EF4-FFF2-40B4-BE49-F238E27FC236}">
                <a16:creationId xmlns:a16="http://schemas.microsoft.com/office/drawing/2014/main" id="{C0ED4943-A8D7-4E34-55B0-9F6D7040FE38}"/>
              </a:ext>
            </a:extLst>
          </p:cNvPr>
          <p:cNvSpPr txBox="1"/>
          <p:nvPr/>
        </p:nvSpPr>
        <p:spPr>
          <a:xfrm>
            <a:off x="668504" y="3770614"/>
            <a:ext cx="10134363" cy="1015663"/>
          </a:xfrm>
          <a:prstGeom prst="rect">
            <a:avLst/>
          </a:prstGeom>
          <a:noFill/>
        </p:spPr>
        <p:txBody>
          <a:bodyPr wrap="square" rtlCol="0">
            <a:spAutoFit/>
          </a:bodyPr>
          <a:lstStyle/>
          <a:p>
            <a:r>
              <a:rPr lang="de-CH" sz="3000" dirty="0">
                <a:sym typeface="Wingdings" panose="05000000000000000000" pitchFamily="2" charset="2"/>
              </a:rPr>
              <a:t> Ab hier ändert sich die Art und das Zielpublikum der Botschaft von Jesus (Gleichnisse und an die Heiden).</a:t>
            </a:r>
          </a:p>
        </p:txBody>
      </p:sp>
    </p:spTree>
    <p:extLst>
      <p:ext uri="{BB962C8B-B14F-4D97-AF65-F5344CB8AC3E}">
        <p14:creationId xmlns:p14="http://schemas.microsoft.com/office/powerpoint/2010/main" val="379905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2" name="Grafik 3221">
            <a:extLst>
              <a:ext uri="{FF2B5EF4-FFF2-40B4-BE49-F238E27FC236}">
                <a16:creationId xmlns:a16="http://schemas.microsoft.com/office/drawing/2014/main" id="{E02FC4F9-AFC8-A477-AC9A-7EC24AA90BA0}"/>
              </a:ext>
            </a:extLst>
          </p:cNvPr>
          <p:cNvPicPr>
            <a:picLocks noChangeAspect="1"/>
          </p:cNvPicPr>
          <p:nvPr/>
        </p:nvPicPr>
        <p:blipFill rotWithShape="1">
          <a:blip r:embed="rId2"/>
          <a:srcRect b="47847"/>
          <a:stretch/>
        </p:blipFill>
        <p:spPr>
          <a:xfrm>
            <a:off x="452009" y="308234"/>
            <a:ext cx="10067636" cy="6241532"/>
          </a:xfrm>
          <a:prstGeom prst="rect">
            <a:avLst/>
          </a:prstGeom>
        </p:spPr>
      </p:pic>
      <p:sp>
        <p:nvSpPr>
          <p:cNvPr id="3228" name="Textfeld 43">
            <a:extLst>
              <a:ext uri="{FF2B5EF4-FFF2-40B4-BE49-F238E27FC236}">
                <a16:creationId xmlns:a16="http://schemas.microsoft.com/office/drawing/2014/main" id="{AEDB1559-22EE-5D91-68D0-225EE828F1F4}"/>
              </a:ext>
            </a:extLst>
          </p:cNvPr>
          <p:cNvSpPr txBox="1">
            <a:spLocks/>
          </p:cNvSpPr>
          <p:nvPr/>
        </p:nvSpPr>
        <p:spPr>
          <a:xfrm>
            <a:off x="631178" y="2387150"/>
            <a:ext cx="2006825" cy="493614"/>
          </a:xfrm>
          <a:prstGeom prst="rect">
            <a:avLst/>
          </a:prstGeom>
          <a:pattFill prst="openDmnd">
            <a:fgClr>
              <a:schemeClr val="accent1">
                <a:lumMod val="20000"/>
                <a:lumOff val="80000"/>
              </a:schemeClr>
            </a:fgClr>
            <a:bgClr>
              <a:schemeClr val="bg1"/>
            </a:bgClr>
          </a:patt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DE" sz="1200" b="1" dirty="0">
                <a:effectLst/>
                <a:latin typeface="Calibri" panose="020F0502020204030204" pitchFamily="34" charset="0"/>
                <a:ea typeface="Calibri" panose="020F0502020204030204" pitchFamily="34" charset="0"/>
                <a:cs typeface="Times New Roman" panose="02020603050405020304" pitchFamily="18" charset="0"/>
              </a:rPr>
              <a:t>Theokratisches – Königreich über die ganze Erde</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29" name="Gerade Verbindung mit Pfeil 3228">
            <a:extLst>
              <a:ext uri="{FF2B5EF4-FFF2-40B4-BE49-F238E27FC236}">
                <a16:creationId xmlns:a16="http://schemas.microsoft.com/office/drawing/2014/main" id="{5B7D6A06-A87A-6779-4662-E4725E375FE2}"/>
              </a:ext>
            </a:extLst>
          </p:cNvPr>
          <p:cNvCxnSpPr>
            <a:cxnSpLocks/>
          </p:cNvCxnSpPr>
          <p:nvPr/>
        </p:nvCxnSpPr>
        <p:spPr>
          <a:xfrm>
            <a:off x="1848019" y="2840043"/>
            <a:ext cx="51797" cy="606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24" name="Rechteck 3223">
            <a:extLst>
              <a:ext uri="{FF2B5EF4-FFF2-40B4-BE49-F238E27FC236}">
                <a16:creationId xmlns:a16="http://schemas.microsoft.com/office/drawing/2014/main" id="{F16650AD-B9F3-86DB-75C0-826F44F85C6E}"/>
              </a:ext>
            </a:extLst>
          </p:cNvPr>
          <p:cNvSpPr>
            <a:spLocks/>
          </p:cNvSpPr>
          <p:nvPr/>
        </p:nvSpPr>
        <p:spPr>
          <a:xfrm>
            <a:off x="5314571" y="2314954"/>
            <a:ext cx="2963933" cy="295182"/>
          </a:xfrm>
          <a:prstGeom prst="rect">
            <a:avLst/>
          </a:prstGeom>
          <a:solidFill>
            <a:schemeClr val="accent1">
              <a:lumMod val="60000"/>
              <a:lumOff val="40000"/>
            </a:schemeClr>
          </a:solidFill>
          <a:ln>
            <a:solidFill>
              <a:schemeClr val="tx1"/>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de-DE" sz="1200" b="1" dirty="0">
                <a:solidFill>
                  <a:srgbClr val="000000"/>
                </a:solidFill>
                <a:effectLst/>
                <a:ea typeface="Calibri" panose="020F0502020204030204" pitchFamily="34" charset="0"/>
                <a:cs typeface="Times New Roman" panose="02020603050405020304" pitchFamily="18" charset="0"/>
              </a:rPr>
              <a:t>     Geheimnis – Reich Mt 13,11</a:t>
            </a:r>
            <a:endParaRPr lang="de-CH" sz="1100" dirty="0">
              <a:effectLst/>
              <a:ea typeface="Calibri" panose="020F0502020204030204" pitchFamily="34" charset="0"/>
              <a:cs typeface="Times New Roman" panose="02020603050405020304" pitchFamily="18" charset="0"/>
            </a:endParaRPr>
          </a:p>
        </p:txBody>
      </p:sp>
      <p:sp>
        <p:nvSpPr>
          <p:cNvPr id="3223" name="Rechteck 3222">
            <a:extLst>
              <a:ext uri="{FF2B5EF4-FFF2-40B4-BE49-F238E27FC236}">
                <a16:creationId xmlns:a16="http://schemas.microsoft.com/office/drawing/2014/main" id="{9B60A1B9-F621-C800-4CD3-7628237AD528}"/>
              </a:ext>
            </a:extLst>
          </p:cNvPr>
          <p:cNvSpPr>
            <a:spLocks/>
          </p:cNvSpPr>
          <p:nvPr/>
        </p:nvSpPr>
        <p:spPr>
          <a:xfrm>
            <a:off x="8254228" y="1918621"/>
            <a:ext cx="1698991" cy="691515"/>
          </a:xfrm>
          <a:prstGeom prst="rect">
            <a:avLst/>
          </a:prstGeom>
          <a:solidFill>
            <a:schemeClr val="accent1">
              <a:lumMod val="60000"/>
              <a:lumOff val="40000"/>
            </a:schemeClr>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de-DE" sz="12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Messianisches – Königreich</a:t>
            </a:r>
            <a:endParaRPr kumimoji="0" lang="de-CH"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3226" name="Grafik 3225">
            <a:extLst>
              <a:ext uri="{FF2B5EF4-FFF2-40B4-BE49-F238E27FC236}">
                <a16:creationId xmlns:a16="http://schemas.microsoft.com/office/drawing/2014/main" id="{3DDE87DC-38F7-1851-1B11-CFFC4BA6BF41}"/>
              </a:ext>
            </a:extLst>
          </p:cNvPr>
          <p:cNvPicPr>
            <a:picLocks noChangeAspect="1"/>
          </p:cNvPicPr>
          <p:nvPr/>
        </p:nvPicPr>
        <p:blipFill>
          <a:blip r:embed="rId3"/>
          <a:stretch>
            <a:fillRect/>
          </a:stretch>
        </p:blipFill>
        <p:spPr>
          <a:xfrm>
            <a:off x="2571723" y="2322414"/>
            <a:ext cx="2184787" cy="1585042"/>
          </a:xfrm>
          <a:prstGeom prst="rect">
            <a:avLst/>
          </a:prstGeom>
        </p:spPr>
      </p:pic>
      <p:sp>
        <p:nvSpPr>
          <p:cNvPr id="3227" name="Rechteck 3226">
            <a:extLst>
              <a:ext uri="{FF2B5EF4-FFF2-40B4-BE49-F238E27FC236}">
                <a16:creationId xmlns:a16="http://schemas.microsoft.com/office/drawing/2014/main" id="{13559F39-6617-0606-7D5F-A9A7539F73AF}"/>
              </a:ext>
            </a:extLst>
          </p:cNvPr>
          <p:cNvSpPr>
            <a:spLocks/>
          </p:cNvSpPr>
          <p:nvPr/>
        </p:nvSpPr>
        <p:spPr>
          <a:xfrm>
            <a:off x="1724152" y="3501609"/>
            <a:ext cx="279338" cy="29400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de-DE" sz="1200" b="1">
                <a:solidFill>
                  <a:srgbClr val="000000"/>
                </a:solidFill>
                <a:effectLst/>
                <a:ea typeface="Calibri" panose="020F0502020204030204" pitchFamily="34" charset="0"/>
                <a:cs typeface="Times New Roman" panose="02020603050405020304" pitchFamily="18" charset="0"/>
              </a:rPr>
              <a:t> </a:t>
            </a:r>
            <a:endParaRPr lang="de-CH" sz="1100">
              <a:effectLst/>
              <a:ea typeface="Calibri" panose="020F0502020204030204" pitchFamily="34" charset="0"/>
              <a:cs typeface="Times New Roman" panose="02020603050405020304" pitchFamily="18" charset="0"/>
            </a:endParaRPr>
          </a:p>
        </p:txBody>
      </p:sp>
      <p:sp>
        <p:nvSpPr>
          <p:cNvPr id="3232" name="Rechteck 3231">
            <a:extLst>
              <a:ext uri="{FF2B5EF4-FFF2-40B4-BE49-F238E27FC236}">
                <a16:creationId xmlns:a16="http://schemas.microsoft.com/office/drawing/2014/main" id="{D7A0FA58-AB1C-83B8-4933-9A63B6D61095}"/>
              </a:ext>
            </a:extLst>
          </p:cNvPr>
          <p:cNvSpPr>
            <a:spLocks/>
          </p:cNvSpPr>
          <p:nvPr/>
        </p:nvSpPr>
        <p:spPr>
          <a:xfrm>
            <a:off x="1724152" y="1472159"/>
            <a:ext cx="8248288" cy="29400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de-DE" sz="1200" b="1" dirty="0">
                <a:solidFill>
                  <a:srgbClr val="000000"/>
                </a:solidFill>
                <a:effectLst/>
                <a:ea typeface="Calibri" panose="020F0502020204030204" pitchFamily="34" charset="0"/>
                <a:cs typeface="Times New Roman" panose="02020603050405020304" pitchFamily="18" charset="0"/>
              </a:rPr>
              <a:t>      Geistliches – Königreich</a:t>
            </a:r>
            <a:endParaRPr lang="de-CH" sz="1100" dirty="0">
              <a:effectLst/>
              <a:ea typeface="Calibri" panose="020F0502020204030204" pitchFamily="34" charset="0"/>
              <a:cs typeface="Times New Roman" panose="02020603050405020304" pitchFamily="18" charset="0"/>
            </a:endParaRPr>
          </a:p>
        </p:txBody>
      </p:sp>
      <p:sp>
        <p:nvSpPr>
          <p:cNvPr id="3235" name="Rectangle 199">
            <a:extLst>
              <a:ext uri="{FF2B5EF4-FFF2-40B4-BE49-F238E27FC236}">
                <a16:creationId xmlns:a16="http://schemas.microsoft.com/office/drawing/2014/main" id="{E07EDA2A-8416-53F3-B5D4-3580C2E721CA}"/>
              </a:ext>
            </a:extLst>
          </p:cNvPr>
          <p:cNvSpPr>
            <a:spLocks noChangeArrowheads="1"/>
          </p:cNvSpPr>
          <p:nvPr/>
        </p:nvSpPr>
        <p:spPr bwMode="auto">
          <a:xfrm>
            <a:off x="874643" y="55775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sp>
        <p:nvSpPr>
          <p:cNvPr id="3237" name="Rechteck 3236">
            <a:extLst>
              <a:ext uri="{FF2B5EF4-FFF2-40B4-BE49-F238E27FC236}">
                <a16:creationId xmlns:a16="http://schemas.microsoft.com/office/drawing/2014/main" id="{2D2DACF3-5404-4454-F215-F2FF8C83ADF8}"/>
              </a:ext>
            </a:extLst>
          </p:cNvPr>
          <p:cNvSpPr/>
          <p:nvPr/>
        </p:nvSpPr>
        <p:spPr>
          <a:xfrm rot="16200000">
            <a:off x="4791894" y="-3972804"/>
            <a:ext cx="468159" cy="86654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236" name="Rectangle 200">
            <a:extLst>
              <a:ext uri="{FF2B5EF4-FFF2-40B4-BE49-F238E27FC236}">
                <a16:creationId xmlns:a16="http://schemas.microsoft.com/office/drawing/2014/main" id="{AEC2F477-BE4A-C54C-0230-F8800B8FD3C4}"/>
              </a:ext>
            </a:extLst>
          </p:cNvPr>
          <p:cNvSpPr>
            <a:spLocks noChangeArrowheads="1"/>
          </p:cNvSpPr>
          <p:nvPr/>
        </p:nvSpPr>
        <p:spPr bwMode="auto">
          <a:xfrm>
            <a:off x="631178" y="203471"/>
            <a:ext cx="77803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de-DE"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Die fünf Facetten des Reiches Gottes</a:t>
            </a:r>
            <a:r>
              <a:rPr kumimoji="0" lang="de-CH" altLang="de-DE"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(nach A. Fruchtenbaum und Andrew M. Woods)</a:t>
            </a:r>
            <a:endParaRPr kumimoji="0" lang="de-CH" altLang="de-DE" sz="2000" b="0" i="0" u="none" strike="noStrike" cap="none" normalizeH="0" baseline="0" dirty="0">
              <a:ln>
                <a:noFill/>
              </a:ln>
              <a:solidFill>
                <a:schemeClr val="tx1"/>
              </a:solidFill>
              <a:effectLst/>
              <a:latin typeface="Arial" panose="020B0604020202020204" pitchFamily="34" charset="0"/>
            </a:endParaRPr>
          </a:p>
        </p:txBody>
      </p:sp>
      <p:sp>
        <p:nvSpPr>
          <p:cNvPr id="2" name="Rechteck 1">
            <a:extLst>
              <a:ext uri="{FF2B5EF4-FFF2-40B4-BE49-F238E27FC236}">
                <a16:creationId xmlns:a16="http://schemas.microsoft.com/office/drawing/2014/main" id="{88D7CF4C-71BA-98E4-868E-6DD452566339}"/>
              </a:ext>
            </a:extLst>
          </p:cNvPr>
          <p:cNvSpPr>
            <a:spLocks/>
          </p:cNvSpPr>
          <p:nvPr/>
        </p:nvSpPr>
        <p:spPr>
          <a:xfrm>
            <a:off x="1998848" y="1180381"/>
            <a:ext cx="7968950" cy="17961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b="1" dirty="0">
                <a:solidFill>
                  <a:srgbClr val="000000"/>
                </a:solidFill>
                <a:effectLst/>
                <a:ea typeface="Calibri" panose="020F0502020204030204" pitchFamily="34" charset="0"/>
                <a:cs typeface="Times New Roman" panose="02020603050405020304" pitchFamily="18" charset="0"/>
                <a:sym typeface="Wingdings" panose="05000000000000000000" pitchFamily="2" charset="2"/>
              </a:rPr>
              <a:t>                                                  </a:t>
            </a:r>
            <a:r>
              <a:rPr lang="de-DE" sz="1400" b="1" dirty="0">
                <a:solidFill>
                  <a:srgbClr val="000000"/>
                </a:solidFill>
                <a:effectLst/>
                <a:ea typeface="Calibri" panose="020F0502020204030204" pitchFamily="34" charset="0"/>
                <a:cs typeface="Times New Roman" panose="02020603050405020304" pitchFamily="18" charset="0"/>
              </a:rPr>
              <a:t>Gen 4 – Offb 22                               </a:t>
            </a:r>
            <a:r>
              <a:rPr lang="de-DE" sz="1400" b="1" dirty="0">
                <a:solidFill>
                  <a:srgbClr val="000000"/>
                </a:solidFill>
                <a:effectLst/>
                <a:ea typeface="Calibri" panose="020F0502020204030204" pitchFamily="34" charset="0"/>
                <a:cs typeface="Times New Roman" panose="02020603050405020304" pitchFamily="18" charset="0"/>
                <a:sym typeface="Wingdings" panose="05000000000000000000" pitchFamily="2" charset="2"/>
              </a:rPr>
              <a:t> </a:t>
            </a:r>
            <a:endParaRPr lang="de-CH" sz="1200" dirty="0">
              <a:effectLst/>
              <a:ea typeface="Calibri" panose="020F0502020204030204" pitchFamily="34" charset="0"/>
              <a:cs typeface="Times New Roman" panose="02020603050405020304" pitchFamily="18" charset="0"/>
            </a:endParaRPr>
          </a:p>
        </p:txBody>
      </p:sp>
      <p:pic>
        <p:nvPicPr>
          <p:cNvPr id="3" name="Picture 2" descr="Ein halbes Jahrhundert Tag der Erde – besserhaushalten.de">
            <a:extLst>
              <a:ext uri="{FF2B5EF4-FFF2-40B4-BE49-F238E27FC236}">
                <a16:creationId xmlns:a16="http://schemas.microsoft.com/office/drawing/2014/main" id="{7FF44987-D9B8-9BB4-EB5B-5564C41579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86" t="9008" r="47599"/>
          <a:stretch/>
        </p:blipFill>
        <p:spPr bwMode="auto">
          <a:xfrm>
            <a:off x="410234" y="3032831"/>
            <a:ext cx="1044141" cy="10992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Gewitterblitz 3">
            <a:extLst>
              <a:ext uri="{FF2B5EF4-FFF2-40B4-BE49-F238E27FC236}">
                <a16:creationId xmlns:a16="http://schemas.microsoft.com/office/drawing/2014/main" id="{B602FF93-CCFD-EADE-1060-7214E42B4037}"/>
              </a:ext>
            </a:extLst>
          </p:cNvPr>
          <p:cNvSpPr>
            <a:spLocks/>
          </p:cNvSpPr>
          <p:nvPr/>
        </p:nvSpPr>
        <p:spPr>
          <a:xfrm>
            <a:off x="1187475" y="3803068"/>
            <a:ext cx="134620" cy="198755"/>
          </a:xfrm>
          <a:prstGeom prst="lightningBol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5" name="Gewitterblitz 4">
            <a:extLst>
              <a:ext uri="{FF2B5EF4-FFF2-40B4-BE49-F238E27FC236}">
                <a16:creationId xmlns:a16="http://schemas.microsoft.com/office/drawing/2014/main" id="{54FD472F-6D6A-1A0B-8A74-3B2867807FC7}"/>
              </a:ext>
            </a:extLst>
          </p:cNvPr>
          <p:cNvSpPr>
            <a:spLocks/>
          </p:cNvSpPr>
          <p:nvPr/>
        </p:nvSpPr>
        <p:spPr>
          <a:xfrm flipH="1">
            <a:off x="1192117" y="3806933"/>
            <a:ext cx="152400" cy="198755"/>
          </a:xfrm>
          <a:prstGeom prst="lightningBol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pic>
        <p:nvPicPr>
          <p:cNvPr id="7" name="Grafik 6">
            <a:extLst>
              <a:ext uri="{FF2B5EF4-FFF2-40B4-BE49-F238E27FC236}">
                <a16:creationId xmlns:a16="http://schemas.microsoft.com/office/drawing/2014/main" id="{6C17478E-857A-F021-DE5E-07BA411FF181}"/>
              </a:ext>
            </a:extLst>
          </p:cNvPr>
          <p:cNvPicPr>
            <a:picLocks noChangeAspect="1"/>
          </p:cNvPicPr>
          <p:nvPr/>
        </p:nvPicPr>
        <p:blipFill>
          <a:blip r:embed="rId5"/>
          <a:stretch>
            <a:fillRect/>
          </a:stretch>
        </p:blipFill>
        <p:spPr>
          <a:xfrm>
            <a:off x="8447239" y="4941215"/>
            <a:ext cx="1436548" cy="224914"/>
          </a:xfrm>
          <a:prstGeom prst="rect">
            <a:avLst/>
          </a:prstGeom>
        </p:spPr>
      </p:pic>
    </p:spTree>
    <p:extLst>
      <p:ext uri="{BB962C8B-B14F-4D97-AF65-F5344CB8AC3E}">
        <p14:creationId xmlns:p14="http://schemas.microsoft.com/office/powerpoint/2010/main" val="2243288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 name="Rectangle 199">
            <a:extLst>
              <a:ext uri="{FF2B5EF4-FFF2-40B4-BE49-F238E27FC236}">
                <a16:creationId xmlns:a16="http://schemas.microsoft.com/office/drawing/2014/main" id="{E07EDA2A-8416-53F3-B5D4-3580C2E721CA}"/>
              </a:ext>
            </a:extLst>
          </p:cNvPr>
          <p:cNvSpPr>
            <a:spLocks noChangeArrowheads="1"/>
          </p:cNvSpPr>
          <p:nvPr/>
        </p:nvSpPr>
        <p:spPr bwMode="auto">
          <a:xfrm>
            <a:off x="874643" y="55775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sp>
        <p:nvSpPr>
          <p:cNvPr id="3237" name="Rechteck 3236">
            <a:extLst>
              <a:ext uri="{FF2B5EF4-FFF2-40B4-BE49-F238E27FC236}">
                <a16:creationId xmlns:a16="http://schemas.microsoft.com/office/drawing/2014/main" id="{2D2DACF3-5404-4454-F215-F2FF8C83ADF8}"/>
              </a:ext>
            </a:extLst>
          </p:cNvPr>
          <p:cNvSpPr/>
          <p:nvPr/>
        </p:nvSpPr>
        <p:spPr>
          <a:xfrm rot="16200000">
            <a:off x="4791894" y="-3972804"/>
            <a:ext cx="468159" cy="86654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Grafik 2">
            <a:extLst>
              <a:ext uri="{FF2B5EF4-FFF2-40B4-BE49-F238E27FC236}">
                <a16:creationId xmlns:a16="http://schemas.microsoft.com/office/drawing/2014/main" id="{1A6A1C7A-A5D7-497B-6790-B57D17F09343}"/>
              </a:ext>
            </a:extLst>
          </p:cNvPr>
          <p:cNvPicPr>
            <a:picLocks noChangeAspect="1"/>
          </p:cNvPicPr>
          <p:nvPr/>
        </p:nvPicPr>
        <p:blipFill>
          <a:blip r:embed="rId2"/>
          <a:stretch>
            <a:fillRect/>
          </a:stretch>
        </p:blipFill>
        <p:spPr>
          <a:xfrm>
            <a:off x="2103928" y="987113"/>
            <a:ext cx="5170812" cy="5313128"/>
          </a:xfrm>
          <a:prstGeom prst="rect">
            <a:avLst/>
          </a:prstGeom>
          <a:ln>
            <a:noFill/>
          </a:ln>
          <a:effectLst>
            <a:softEdge rad="112500"/>
          </a:effectLst>
        </p:spPr>
      </p:pic>
      <p:sp>
        <p:nvSpPr>
          <p:cNvPr id="2" name="Textfeld 1">
            <a:extLst>
              <a:ext uri="{FF2B5EF4-FFF2-40B4-BE49-F238E27FC236}">
                <a16:creationId xmlns:a16="http://schemas.microsoft.com/office/drawing/2014/main" id="{295D60A0-0D41-5A9D-1024-114AE5D293E6}"/>
              </a:ext>
            </a:extLst>
          </p:cNvPr>
          <p:cNvSpPr txBox="1"/>
          <p:nvPr/>
        </p:nvSpPr>
        <p:spPr>
          <a:xfrm>
            <a:off x="7835917" y="1343803"/>
            <a:ext cx="3800636" cy="3323987"/>
          </a:xfrm>
          <a:prstGeom prst="rect">
            <a:avLst/>
          </a:prstGeom>
          <a:noFill/>
        </p:spPr>
        <p:txBody>
          <a:bodyPr wrap="square">
            <a:spAutoFit/>
          </a:bodyPr>
          <a:lstStyle/>
          <a:p>
            <a:r>
              <a:rPr lang="de-DE" sz="3000" dirty="0">
                <a:effectLst/>
                <a:latin typeface="Arial" panose="020B0604020202020204" pitchFamily="34" charset="0"/>
                <a:ea typeface="Times New Roman" panose="02020603050405020304" pitchFamily="18" charset="0"/>
                <a:cs typeface="Times New Roman" panose="02020603050405020304" pitchFamily="18" charset="0"/>
              </a:rPr>
              <a:t>Ein Geheimnis aus biblischer Sicht ist eine Wahrheit, die im </a:t>
            </a:r>
            <a:r>
              <a:rPr lang="de-DE" sz="3000" b="1" dirty="0">
                <a:effectLst/>
                <a:latin typeface="Arial" panose="020B0604020202020204" pitchFamily="34" charset="0"/>
                <a:ea typeface="Times New Roman" panose="02020603050405020304" pitchFamily="18" charset="0"/>
                <a:cs typeface="Times New Roman" panose="02020603050405020304" pitchFamily="18" charset="0"/>
              </a:rPr>
              <a:t>AT noch verborgen</a:t>
            </a:r>
            <a:r>
              <a:rPr lang="de-DE" sz="3000" dirty="0">
                <a:effectLst/>
                <a:latin typeface="Arial" panose="020B0604020202020204" pitchFamily="34" charset="0"/>
                <a:ea typeface="Times New Roman" panose="02020603050405020304" pitchFamily="18" charset="0"/>
                <a:cs typeface="Times New Roman" panose="02020603050405020304" pitchFamily="18" charset="0"/>
              </a:rPr>
              <a:t> war, </a:t>
            </a:r>
            <a:r>
              <a:rPr lang="de-DE" sz="3000" b="1" dirty="0">
                <a:effectLst/>
                <a:latin typeface="Arial" panose="020B0604020202020204" pitchFamily="34" charset="0"/>
                <a:ea typeface="Times New Roman" panose="02020603050405020304" pitchFamily="18" charset="0"/>
                <a:cs typeface="Times New Roman" panose="02020603050405020304" pitchFamily="18" charset="0"/>
              </a:rPr>
              <a:t>nun aber im NT offenbart worden</a:t>
            </a:r>
            <a:r>
              <a:rPr lang="de-DE" sz="3000" dirty="0">
                <a:effectLst/>
                <a:latin typeface="Arial" panose="020B0604020202020204" pitchFamily="34" charset="0"/>
                <a:ea typeface="Times New Roman" panose="02020603050405020304" pitchFamily="18" charset="0"/>
                <a:cs typeface="Times New Roman" panose="02020603050405020304" pitchFamily="18" charset="0"/>
              </a:rPr>
              <a:t> ist. </a:t>
            </a:r>
            <a:endParaRPr lang="de-CH" sz="3000" dirty="0"/>
          </a:p>
        </p:txBody>
      </p:sp>
    </p:spTree>
    <p:extLst>
      <p:ext uri="{BB962C8B-B14F-4D97-AF65-F5344CB8AC3E}">
        <p14:creationId xmlns:p14="http://schemas.microsoft.com/office/powerpoint/2010/main" val="114123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Effect transition="in" filter="fade">
                                      <p:cBhvr>
                                        <p:cTn id="9" dur="12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062EAFB0-F862-4FCA-B054-340C17FABBB2}"/>
              </a:ext>
            </a:extLst>
          </p:cNvPr>
          <p:cNvSpPr txBox="1"/>
          <p:nvPr/>
        </p:nvSpPr>
        <p:spPr>
          <a:xfrm>
            <a:off x="669248" y="525379"/>
            <a:ext cx="3542124" cy="553998"/>
          </a:xfrm>
          <a:prstGeom prst="rect">
            <a:avLst/>
          </a:prstGeom>
          <a:noFill/>
        </p:spPr>
        <p:txBody>
          <a:bodyPr wrap="none" rtlCol="0">
            <a:spAutoFit/>
          </a:bodyPr>
          <a:lstStyle/>
          <a:p>
            <a:r>
              <a:rPr lang="de-DE" sz="3000" b="1" dirty="0"/>
              <a:t>Das Geheimnis-Reich</a:t>
            </a:r>
            <a:endParaRPr lang="de-CH" sz="3000" b="1" dirty="0"/>
          </a:p>
        </p:txBody>
      </p:sp>
      <p:sp>
        <p:nvSpPr>
          <p:cNvPr id="2" name="Textfeld 1">
            <a:extLst>
              <a:ext uri="{FF2B5EF4-FFF2-40B4-BE49-F238E27FC236}">
                <a16:creationId xmlns:a16="http://schemas.microsoft.com/office/drawing/2014/main" id="{C2CD0CD5-AE04-1420-1967-622264781A4D}"/>
              </a:ext>
            </a:extLst>
          </p:cNvPr>
          <p:cNvSpPr txBox="1"/>
          <p:nvPr/>
        </p:nvSpPr>
        <p:spPr>
          <a:xfrm>
            <a:off x="3357253" y="1712286"/>
            <a:ext cx="6724610" cy="1015663"/>
          </a:xfrm>
          <a:prstGeom prst="rect">
            <a:avLst/>
          </a:prstGeom>
          <a:noFill/>
        </p:spPr>
        <p:txBody>
          <a:bodyPr wrap="square" rtlCol="0">
            <a:spAutoFit/>
          </a:bodyPr>
          <a:lstStyle/>
          <a:p>
            <a:r>
              <a:rPr lang="de-DE" sz="3000" dirty="0"/>
              <a:t>"</a:t>
            </a:r>
            <a:r>
              <a:rPr lang="de-DE" sz="3000" b="1" dirty="0"/>
              <a:t>An jenem Tag aber ging Jesus aus dem Haus hinaus </a:t>
            </a:r>
            <a:r>
              <a:rPr lang="de-DE" sz="3000" dirty="0"/>
              <a:t>…" </a:t>
            </a:r>
            <a:r>
              <a:rPr lang="de-DE" sz="3000" b="1" dirty="0"/>
              <a:t>(Mt 13,1)</a:t>
            </a:r>
            <a:endParaRPr lang="de-CH" sz="3000" dirty="0"/>
          </a:p>
        </p:txBody>
      </p:sp>
      <p:pic>
        <p:nvPicPr>
          <p:cNvPr id="5" name="Grafik 4" descr="Start mit einfarbiger Füllung">
            <a:extLst>
              <a:ext uri="{FF2B5EF4-FFF2-40B4-BE49-F238E27FC236}">
                <a16:creationId xmlns:a16="http://schemas.microsoft.com/office/drawing/2014/main" id="{BD51B879-D257-57FB-4319-2E0597E7F6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9248" y="1294228"/>
            <a:ext cx="1653375" cy="1653375"/>
          </a:xfrm>
          <a:prstGeom prst="rect">
            <a:avLst/>
          </a:prstGeom>
        </p:spPr>
      </p:pic>
      <p:cxnSp>
        <p:nvCxnSpPr>
          <p:cNvPr id="7" name="Verbinder: gekrümmt 6">
            <a:extLst>
              <a:ext uri="{FF2B5EF4-FFF2-40B4-BE49-F238E27FC236}">
                <a16:creationId xmlns:a16="http://schemas.microsoft.com/office/drawing/2014/main" id="{E62B4671-B246-B599-518F-DA7A9D228CDE}"/>
              </a:ext>
            </a:extLst>
          </p:cNvPr>
          <p:cNvCxnSpPr/>
          <p:nvPr/>
        </p:nvCxnSpPr>
        <p:spPr>
          <a:xfrm>
            <a:off x="1520733" y="2830226"/>
            <a:ext cx="2128205" cy="530632"/>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17A7AB4E-B2AE-F73A-4393-AFD4954B759F}"/>
              </a:ext>
            </a:extLst>
          </p:cNvPr>
          <p:cNvSpPr txBox="1"/>
          <p:nvPr/>
        </p:nvSpPr>
        <p:spPr>
          <a:xfrm>
            <a:off x="3618411" y="2908544"/>
            <a:ext cx="7707086" cy="1477328"/>
          </a:xfrm>
          <a:prstGeom prst="rect">
            <a:avLst/>
          </a:prstGeom>
          <a:noFill/>
        </p:spPr>
        <p:txBody>
          <a:bodyPr wrap="square">
            <a:spAutoFit/>
          </a:bodyPr>
          <a:lstStyle/>
          <a:p>
            <a:r>
              <a:rPr lang="de-CH" sz="3000" dirty="0"/>
              <a:t>"Und das Haus Israel gab ihm den Namen Man, und es war weiß wie Koriandersamen und sein Geschmack wie Kuchen mit Honig." </a:t>
            </a:r>
            <a:r>
              <a:rPr lang="de-CH" sz="3000" b="1" dirty="0"/>
              <a:t>(Ex 16,31)</a:t>
            </a:r>
            <a:endParaRPr lang="de-CH" sz="3000" dirty="0"/>
          </a:p>
        </p:txBody>
      </p:sp>
      <p:sp>
        <p:nvSpPr>
          <p:cNvPr id="10" name="Textfeld 9">
            <a:extLst>
              <a:ext uri="{FF2B5EF4-FFF2-40B4-BE49-F238E27FC236}">
                <a16:creationId xmlns:a16="http://schemas.microsoft.com/office/drawing/2014/main" id="{6BC483FF-7B04-0F74-E6E3-D4BD278590DF}"/>
              </a:ext>
            </a:extLst>
          </p:cNvPr>
          <p:cNvSpPr txBox="1"/>
          <p:nvPr/>
        </p:nvSpPr>
        <p:spPr>
          <a:xfrm>
            <a:off x="3618411" y="4566467"/>
            <a:ext cx="8003177" cy="1938992"/>
          </a:xfrm>
          <a:prstGeom prst="rect">
            <a:avLst/>
          </a:prstGeom>
          <a:noFill/>
        </p:spPr>
        <p:txBody>
          <a:bodyPr wrap="square">
            <a:spAutoFit/>
          </a:bodyPr>
          <a:lstStyle/>
          <a:p>
            <a:r>
              <a:rPr lang="de-CH" sz="3000" dirty="0"/>
              <a:t>"Das ganze Haus Israel soll nun zuverlässig erkennen, dass Gott ihn sowohl zum Herrn als auch zum Christus gemacht hat, diesen Jesus, den ihr gekreuzigt habt." </a:t>
            </a:r>
            <a:r>
              <a:rPr lang="de-CH" sz="3000" b="1" dirty="0"/>
              <a:t>(Apg 2,36)</a:t>
            </a:r>
            <a:endParaRPr lang="de-CH" sz="3000" dirty="0"/>
          </a:p>
        </p:txBody>
      </p:sp>
    </p:spTree>
    <p:extLst>
      <p:ext uri="{BB962C8B-B14F-4D97-AF65-F5344CB8AC3E}">
        <p14:creationId xmlns:p14="http://schemas.microsoft.com/office/powerpoint/2010/main" val="110209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enschenmenge symbol. gruppe von menschen denken sie anders. firmen- oder  teamperson. | Premium-Vektor">
            <a:extLst>
              <a:ext uri="{FF2B5EF4-FFF2-40B4-BE49-F238E27FC236}">
                <a16:creationId xmlns:a16="http://schemas.microsoft.com/office/drawing/2014/main" id="{708E8F09-D674-F4A6-633D-003B25F56B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6488" y="4817205"/>
            <a:ext cx="2590230" cy="196956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062EAFB0-F862-4FCA-B054-340C17FABBB2}"/>
              </a:ext>
            </a:extLst>
          </p:cNvPr>
          <p:cNvSpPr txBox="1"/>
          <p:nvPr/>
        </p:nvSpPr>
        <p:spPr>
          <a:xfrm>
            <a:off x="669248" y="525379"/>
            <a:ext cx="3542124" cy="553998"/>
          </a:xfrm>
          <a:prstGeom prst="rect">
            <a:avLst/>
          </a:prstGeom>
          <a:noFill/>
        </p:spPr>
        <p:txBody>
          <a:bodyPr wrap="none" rtlCol="0">
            <a:spAutoFit/>
          </a:bodyPr>
          <a:lstStyle/>
          <a:p>
            <a:r>
              <a:rPr lang="de-DE" sz="3000" b="1" dirty="0"/>
              <a:t>Das Geheimnis-Reich</a:t>
            </a:r>
            <a:endParaRPr lang="de-CH" sz="3000" b="1" dirty="0"/>
          </a:p>
        </p:txBody>
      </p:sp>
      <p:sp>
        <p:nvSpPr>
          <p:cNvPr id="2" name="Textfeld 1">
            <a:extLst>
              <a:ext uri="{FF2B5EF4-FFF2-40B4-BE49-F238E27FC236}">
                <a16:creationId xmlns:a16="http://schemas.microsoft.com/office/drawing/2014/main" id="{C2CD0CD5-AE04-1420-1967-622264781A4D}"/>
              </a:ext>
            </a:extLst>
          </p:cNvPr>
          <p:cNvSpPr txBox="1"/>
          <p:nvPr/>
        </p:nvSpPr>
        <p:spPr>
          <a:xfrm>
            <a:off x="669248" y="1549015"/>
            <a:ext cx="10019347" cy="1477328"/>
          </a:xfrm>
          <a:prstGeom prst="rect">
            <a:avLst/>
          </a:prstGeom>
          <a:noFill/>
        </p:spPr>
        <p:txBody>
          <a:bodyPr wrap="square" rtlCol="0">
            <a:spAutoFit/>
          </a:bodyPr>
          <a:lstStyle/>
          <a:p>
            <a:r>
              <a:rPr lang="de-DE" sz="3000" dirty="0"/>
              <a:t>"An jenem Tag aber ging Jesus aus dem Haus hinaus </a:t>
            </a:r>
            <a:r>
              <a:rPr lang="de-DE" sz="3000" b="1" dirty="0"/>
              <a:t>und setzte sich an den See. 2 Und es versammelten sich große Volksmengen um ihn</a:t>
            </a:r>
            <a:r>
              <a:rPr lang="de-DE" sz="3000" dirty="0"/>
              <a:t>, …" </a:t>
            </a:r>
            <a:r>
              <a:rPr lang="de-DE" sz="3000" b="1" dirty="0"/>
              <a:t>(Mt 13,1-3a)</a:t>
            </a:r>
            <a:endParaRPr lang="de-CH" sz="3000" dirty="0"/>
          </a:p>
        </p:txBody>
      </p:sp>
      <p:pic>
        <p:nvPicPr>
          <p:cNvPr id="5" name="Grafik 4" descr="Start mit einfarbiger Füllung">
            <a:extLst>
              <a:ext uri="{FF2B5EF4-FFF2-40B4-BE49-F238E27FC236}">
                <a16:creationId xmlns:a16="http://schemas.microsoft.com/office/drawing/2014/main" id="{BD51B879-D257-57FB-4319-2E0597E7F6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9248" y="5004148"/>
            <a:ext cx="914400" cy="914400"/>
          </a:xfrm>
          <a:prstGeom prst="rect">
            <a:avLst/>
          </a:prstGeom>
        </p:spPr>
      </p:pic>
      <p:cxnSp>
        <p:nvCxnSpPr>
          <p:cNvPr id="7" name="Verbinder: gekrümmt 6">
            <a:extLst>
              <a:ext uri="{FF2B5EF4-FFF2-40B4-BE49-F238E27FC236}">
                <a16:creationId xmlns:a16="http://schemas.microsoft.com/office/drawing/2014/main" id="{E62B4671-B246-B599-518F-DA7A9D228CDE}"/>
              </a:ext>
            </a:extLst>
          </p:cNvPr>
          <p:cNvCxnSpPr/>
          <p:nvPr/>
        </p:nvCxnSpPr>
        <p:spPr>
          <a:xfrm>
            <a:off x="1126448" y="5801989"/>
            <a:ext cx="2128205" cy="530632"/>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4" descr="Beach Icon Element Of Travel Illustration Signs And Symbols Can Be Used For  Web Logo Mobile App Ui Ux Stock Illustration - Download Image Now - iStock">
            <a:extLst>
              <a:ext uri="{FF2B5EF4-FFF2-40B4-BE49-F238E27FC236}">
                <a16:creationId xmlns:a16="http://schemas.microsoft.com/office/drawing/2014/main" id="{3E8FEE5E-34E7-E419-1603-7A1EA8F6C75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403" t="24765" r="20912" b="28457"/>
          <a:stretch/>
        </p:blipFill>
        <p:spPr bwMode="auto">
          <a:xfrm>
            <a:off x="4718841" y="4866963"/>
            <a:ext cx="1317211" cy="10870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E2C67C70-B500-A4D5-897D-AD9D11744649}"/>
              </a:ext>
            </a:extLst>
          </p:cNvPr>
          <p:cNvSpPr txBox="1"/>
          <p:nvPr/>
        </p:nvSpPr>
        <p:spPr>
          <a:xfrm>
            <a:off x="6254713" y="3346970"/>
            <a:ext cx="5196174" cy="2862322"/>
          </a:xfrm>
          <a:prstGeom prst="rect">
            <a:avLst/>
          </a:prstGeom>
          <a:noFill/>
        </p:spPr>
        <p:txBody>
          <a:bodyPr wrap="square" rtlCol="0">
            <a:spAutoFit/>
          </a:bodyPr>
          <a:lstStyle/>
          <a:p>
            <a:r>
              <a:rPr lang="de-DE" sz="3000" dirty="0"/>
              <a:t>"Wehe, ein Getöse vieler Völker; wie das Tosen der Meere tosen sie; und ein Rauschen von Völkerschaften; wie das Rauschen gewaltiger Wasser rauschen sie." </a:t>
            </a:r>
            <a:r>
              <a:rPr lang="de-DE" sz="3000" b="1" dirty="0"/>
              <a:t>(Jes 17,12)</a:t>
            </a:r>
            <a:endParaRPr lang="de-CH" sz="3000" dirty="0"/>
          </a:p>
        </p:txBody>
      </p:sp>
    </p:spTree>
    <p:extLst>
      <p:ext uri="{BB962C8B-B14F-4D97-AF65-F5344CB8AC3E}">
        <p14:creationId xmlns:p14="http://schemas.microsoft.com/office/powerpoint/2010/main" val="325584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1999"/>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enschenmenge symbol. gruppe von menschen denken sie anders. firmen- oder  teamperson. | Premium-Vektor">
            <a:extLst>
              <a:ext uri="{FF2B5EF4-FFF2-40B4-BE49-F238E27FC236}">
                <a16:creationId xmlns:a16="http://schemas.microsoft.com/office/drawing/2014/main" id="{708E8F09-D674-F4A6-633D-003B25F56B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6488" y="4817205"/>
            <a:ext cx="2590230" cy="196956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062EAFB0-F862-4FCA-B054-340C17FABBB2}"/>
              </a:ext>
            </a:extLst>
          </p:cNvPr>
          <p:cNvSpPr txBox="1"/>
          <p:nvPr/>
        </p:nvSpPr>
        <p:spPr>
          <a:xfrm>
            <a:off x="669248" y="525379"/>
            <a:ext cx="3542124" cy="553998"/>
          </a:xfrm>
          <a:prstGeom prst="rect">
            <a:avLst/>
          </a:prstGeom>
          <a:noFill/>
        </p:spPr>
        <p:txBody>
          <a:bodyPr wrap="none" rtlCol="0">
            <a:spAutoFit/>
          </a:bodyPr>
          <a:lstStyle/>
          <a:p>
            <a:r>
              <a:rPr lang="de-DE" sz="3000" b="1" dirty="0"/>
              <a:t>Das Geheimnis-Reich</a:t>
            </a:r>
            <a:endParaRPr lang="de-CH" sz="3000" b="1" dirty="0"/>
          </a:p>
        </p:txBody>
      </p:sp>
      <p:sp>
        <p:nvSpPr>
          <p:cNvPr id="2" name="Textfeld 1">
            <a:extLst>
              <a:ext uri="{FF2B5EF4-FFF2-40B4-BE49-F238E27FC236}">
                <a16:creationId xmlns:a16="http://schemas.microsoft.com/office/drawing/2014/main" id="{C2CD0CD5-AE04-1420-1967-622264781A4D}"/>
              </a:ext>
            </a:extLst>
          </p:cNvPr>
          <p:cNvSpPr txBox="1"/>
          <p:nvPr/>
        </p:nvSpPr>
        <p:spPr>
          <a:xfrm>
            <a:off x="669248" y="1549015"/>
            <a:ext cx="10019347" cy="1477328"/>
          </a:xfrm>
          <a:prstGeom prst="rect">
            <a:avLst/>
          </a:prstGeom>
          <a:noFill/>
        </p:spPr>
        <p:txBody>
          <a:bodyPr wrap="square" rtlCol="0">
            <a:spAutoFit/>
          </a:bodyPr>
          <a:lstStyle/>
          <a:p>
            <a:r>
              <a:rPr lang="de-DE" sz="3000" dirty="0"/>
              <a:t>"An jenem Tag aber ging Jesus aus dem Haus hinaus </a:t>
            </a:r>
            <a:r>
              <a:rPr lang="de-DE" sz="3000" b="1" dirty="0"/>
              <a:t>und setzte sich an den See. 2 Und es versammelten sich große Volksmengen um ihn</a:t>
            </a:r>
            <a:r>
              <a:rPr lang="de-DE" sz="3000" dirty="0"/>
              <a:t>, …" </a:t>
            </a:r>
            <a:r>
              <a:rPr lang="de-DE" sz="3000" b="1" dirty="0"/>
              <a:t>(Mt 13,1-3a)</a:t>
            </a:r>
            <a:endParaRPr lang="de-CH" sz="3000" dirty="0"/>
          </a:p>
        </p:txBody>
      </p:sp>
      <p:pic>
        <p:nvPicPr>
          <p:cNvPr id="5" name="Grafik 4" descr="Start mit einfarbiger Füllung">
            <a:extLst>
              <a:ext uri="{FF2B5EF4-FFF2-40B4-BE49-F238E27FC236}">
                <a16:creationId xmlns:a16="http://schemas.microsoft.com/office/drawing/2014/main" id="{BD51B879-D257-57FB-4319-2E0597E7F6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9248" y="5004148"/>
            <a:ext cx="914400" cy="914400"/>
          </a:xfrm>
          <a:prstGeom prst="rect">
            <a:avLst/>
          </a:prstGeom>
        </p:spPr>
      </p:pic>
      <p:cxnSp>
        <p:nvCxnSpPr>
          <p:cNvPr id="7" name="Verbinder: gekrümmt 6">
            <a:extLst>
              <a:ext uri="{FF2B5EF4-FFF2-40B4-BE49-F238E27FC236}">
                <a16:creationId xmlns:a16="http://schemas.microsoft.com/office/drawing/2014/main" id="{E62B4671-B246-B599-518F-DA7A9D228CDE}"/>
              </a:ext>
            </a:extLst>
          </p:cNvPr>
          <p:cNvCxnSpPr/>
          <p:nvPr/>
        </p:nvCxnSpPr>
        <p:spPr>
          <a:xfrm>
            <a:off x="1126448" y="5801989"/>
            <a:ext cx="2128205" cy="530632"/>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4" descr="Beach Icon Element Of Travel Illustration Signs And Symbols Can Be Used For  Web Logo Mobile App Ui Ux Stock Illustration - Download Image Now - iStock">
            <a:extLst>
              <a:ext uri="{FF2B5EF4-FFF2-40B4-BE49-F238E27FC236}">
                <a16:creationId xmlns:a16="http://schemas.microsoft.com/office/drawing/2014/main" id="{3E8FEE5E-34E7-E419-1603-7A1EA8F6C75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403" t="24765" r="20912" b="28457"/>
          <a:stretch/>
        </p:blipFill>
        <p:spPr bwMode="auto">
          <a:xfrm>
            <a:off x="4718841" y="4866963"/>
            <a:ext cx="1317211" cy="10870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79645446-FCF2-007B-6E7D-89C832FAC162}"/>
              </a:ext>
            </a:extLst>
          </p:cNvPr>
          <p:cNvSpPr txBox="1"/>
          <p:nvPr/>
        </p:nvSpPr>
        <p:spPr>
          <a:xfrm>
            <a:off x="6304745" y="3264697"/>
            <a:ext cx="4965120" cy="2862322"/>
          </a:xfrm>
          <a:prstGeom prst="rect">
            <a:avLst/>
          </a:prstGeom>
          <a:noFill/>
        </p:spPr>
        <p:txBody>
          <a:bodyPr wrap="square">
            <a:spAutoFit/>
          </a:bodyPr>
          <a:lstStyle/>
          <a:p>
            <a:r>
              <a:rPr lang="de-CH" sz="3000" dirty="0"/>
              <a:t>"Und er spricht zu mir: Die Wasser, die du gesehen hast, wo die Hure sitzt, sind Völker und Völkerscharen und Nationen und Sprachen;" </a:t>
            </a:r>
            <a:r>
              <a:rPr lang="de-CH" sz="3000" b="1" dirty="0"/>
              <a:t>(Offb 17,15)</a:t>
            </a:r>
            <a:endParaRPr lang="de-CH" sz="3000" dirty="0"/>
          </a:p>
        </p:txBody>
      </p:sp>
    </p:spTree>
    <p:extLst>
      <p:ext uri="{BB962C8B-B14F-4D97-AF65-F5344CB8AC3E}">
        <p14:creationId xmlns:p14="http://schemas.microsoft.com/office/powerpoint/2010/main" val="2391103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Seite 27 | Menschen Piktogramm Bilder - Kostenloser Download auf Freepik">
            <a:extLst>
              <a:ext uri="{FF2B5EF4-FFF2-40B4-BE49-F238E27FC236}">
                <a16:creationId xmlns:a16="http://schemas.microsoft.com/office/drawing/2014/main" id="{4E7DDA4B-88B0-9490-DFE1-F0E11BB948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652" t="4562" b="52824"/>
          <a:stretch/>
        </p:blipFill>
        <p:spPr bwMode="auto">
          <a:xfrm>
            <a:off x="3149010" y="4939630"/>
            <a:ext cx="1816176" cy="16345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gelschiffikonenvektor, Solides Logo Des Segelboots, Piktogramm Einer  Yacht Lokalisiert Auf Weiß, Perfekte Illustration Des Pixels Lizenzfrei  Nutzbare SVG, Vektorgrafiken, Clip Arts, Illustrationen. Image 76442375.">
            <a:extLst>
              <a:ext uri="{FF2B5EF4-FFF2-40B4-BE49-F238E27FC236}">
                <a16:creationId xmlns:a16="http://schemas.microsoft.com/office/drawing/2014/main" id="{BB6307D5-EFD1-A23F-F722-981DBACB4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690015" y="4604955"/>
            <a:ext cx="2110538" cy="20547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Seite 27 | Menschen Piktogramm Bilder - Kostenloser Download auf Freepik">
            <a:extLst>
              <a:ext uri="{FF2B5EF4-FFF2-40B4-BE49-F238E27FC236}">
                <a16:creationId xmlns:a16="http://schemas.microsoft.com/office/drawing/2014/main" id="{4966564A-5CA6-1FC3-199B-35E7EE338C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62" t="5656" r="71833" b="86492"/>
          <a:stretch/>
        </p:blipFill>
        <p:spPr bwMode="auto">
          <a:xfrm>
            <a:off x="6335050" y="5293119"/>
            <a:ext cx="375948" cy="46816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062EAFB0-F862-4FCA-B054-340C17FABBB2}"/>
              </a:ext>
            </a:extLst>
          </p:cNvPr>
          <p:cNvSpPr txBox="1"/>
          <p:nvPr/>
        </p:nvSpPr>
        <p:spPr>
          <a:xfrm>
            <a:off x="669248" y="525379"/>
            <a:ext cx="3542124" cy="553998"/>
          </a:xfrm>
          <a:prstGeom prst="rect">
            <a:avLst/>
          </a:prstGeom>
          <a:noFill/>
        </p:spPr>
        <p:txBody>
          <a:bodyPr wrap="none" rtlCol="0">
            <a:spAutoFit/>
          </a:bodyPr>
          <a:lstStyle/>
          <a:p>
            <a:r>
              <a:rPr lang="de-DE" sz="3000" b="1" dirty="0"/>
              <a:t>Das Geheimnis-Reich</a:t>
            </a:r>
            <a:endParaRPr lang="de-CH" sz="3000" b="1" dirty="0"/>
          </a:p>
        </p:txBody>
      </p:sp>
      <p:sp>
        <p:nvSpPr>
          <p:cNvPr id="2" name="Textfeld 1">
            <a:extLst>
              <a:ext uri="{FF2B5EF4-FFF2-40B4-BE49-F238E27FC236}">
                <a16:creationId xmlns:a16="http://schemas.microsoft.com/office/drawing/2014/main" id="{C2CD0CD5-AE04-1420-1967-622264781A4D}"/>
              </a:ext>
            </a:extLst>
          </p:cNvPr>
          <p:cNvSpPr txBox="1"/>
          <p:nvPr/>
        </p:nvSpPr>
        <p:spPr>
          <a:xfrm>
            <a:off x="669248" y="1609284"/>
            <a:ext cx="10019347" cy="2400657"/>
          </a:xfrm>
          <a:prstGeom prst="rect">
            <a:avLst/>
          </a:prstGeom>
          <a:noFill/>
        </p:spPr>
        <p:txBody>
          <a:bodyPr wrap="square" rtlCol="0">
            <a:spAutoFit/>
          </a:bodyPr>
          <a:lstStyle/>
          <a:p>
            <a:r>
              <a:rPr lang="de-DE" sz="3000" dirty="0"/>
              <a:t>"An jenem Tag aber ging Jesus aus dem Haus hinaus und setzte sich an den See. 2 Und es versammelten sich große Volksmengen um ihn, </a:t>
            </a:r>
            <a:r>
              <a:rPr lang="de-DE" sz="3000" b="1" dirty="0"/>
              <a:t>sodass er in ein Boot stieg und sich setzte; und die ganze Volksmenge stand am Ufer. 3 Und er redete vieles in Gleichnissen zu ihnen</a:t>
            </a:r>
            <a:r>
              <a:rPr lang="de-DE" sz="3000" dirty="0"/>
              <a:t> …" </a:t>
            </a:r>
            <a:r>
              <a:rPr lang="de-DE" sz="3000" b="1" dirty="0"/>
              <a:t>(Mt 13,1-3a)</a:t>
            </a:r>
            <a:endParaRPr lang="de-CH" sz="3000" dirty="0"/>
          </a:p>
        </p:txBody>
      </p:sp>
      <p:pic>
        <p:nvPicPr>
          <p:cNvPr id="5" name="Grafik 4" descr="Start mit einfarbiger Füllung">
            <a:extLst>
              <a:ext uri="{FF2B5EF4-FFF2-40B4-BE49-F238E27FC236}">
                <a16:creationId xmlns:a16="http://schemas.microsoft.com/office/drawing/2014/main" id="{BD51B879-D257-57FB-4319-2E0597E7F6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9248" y="5004148"/>
            <a:ext cx="914400" cy="914400"/>
          </a:xfrm>
          <a:prstGeom prst="rect">
            <a:avLst/>
          </a:prstGeom>
        </p:spPr>
      </p:pic>
      <p:cxnSp>
        <p:nvCxnSpPr>
          <p:cNvPr id="7" name="Verbinder: gekrümmt 6">
            <a:extLst>
              <a:ext uri="{FF2B5EF4-FFF2-40B4-BE49-F238E27FC236}">
                <a16:creationId xmlns:a16="http://schemas.microsoft.com/office/drawing/2014/main" id="{E62B4671-B246-B599-518F-DA7A9D228CDE}"/>
              </a:ext>
            </a:extLst>
          </p:cNvPr>
          <p:cNvCxnSpPr/>
          <p:nvPr/>
        </p:nvCxnSpPr>
        <p:spPr>
          <a:xfrm>
            <a:off x="1140977" y="5801989"/>
            <a:ext cx="2128205" cy="530632"/>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4" descr="Beach Icon Element Of Travel Illustration Signs And Symbols Can Be Used For  Web Logo Mobile App Ui Ux Stock Illustration - Download Image Now - iStock">
            <a:extLst>
              <a:ext uri="{FF2B5EF4-FFF2-40B4-BE49-F238E27FC236}">
                <a16:creationId xmlns:a16="http://schemas.microsoft.com/office/drawing/2014/main" id="{3E8FEE5E-34E7-E419-1603-7A1EA8F6C75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403" t="24765" r="20912" b="28457"/>
          <a:stretch/>
        </p:blipFill>
        <p:spPr bwMode="auto">
          <a:xfrm>
            <a:off x="4718841" y="4866963"/>
            <a:ext cx="1317211" cy="10870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8" name="Verbinder: gekrümmt 7">
            <a:extLst>
              <a:ext uri="{FF2B5EF4-FFF2-40B4-BE49-F238E27FC236}">
                <a16:creationId xmlns:a16="http://schemas.microsoft.com/office/drawing/2014/main" id="{7392D5F8-ABCC-70A9-3576-00429A6806FE}"/>
              </a:ext>
            </a:extLst>
          </p:cNvPr>
          <p:cNvCxnSpPr>
            <a:cxnSpLocks/>
          </p:cNvCxnSpPr>
          <p:nvPr/>
        </p:nvCxnSpPr>
        <p:spPr>
          <a:xfrm flipV="1">
            <a:off x="4933027" y="5801989"/>
            <a:ext cx="1162973" cy="202427"/>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241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2312</Words>
  <Application>Microsoft Office PowerPoint</Application>
  <PresentationFormat>Breitbild</PresentationFormat>
  <Paragraphs>195</Paragraphs>
  <Slides>28</Slides>
  <Notes>15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28</vt:i4>
      </vt:variant>
    </vt:vector>
  </HeadingPairs>
  <TitlesOfParts>
    <vt:vector size="33" baseType="lpstr">
      <vt:lpstr>Arial</vt:lpstr>
      <vt:lpstr>Calibri</vt:lpstr>
      <vt:lpstr>Calibri Light</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Die Gleichnisse</vt:lpstr>
      <vt:lpstr>Die Gleichnisse</vt:lpstr>
      <vt:lpstr>Die Gleichnisse</vt:lpstr>
      <vt:lpstr>Die Gleichnisse</vt:lpstr>
      <vt:lpstr>Die Gleichnisse</vt:lpstr>
      <vt:lpstr>Die Gleichnisse</vt:lpstr>
      <vt:lpstr>Die Gleichnisse</vt:lpstr>
      <vt:lpstr>Die Gleichnisse</vt:lpstr>
      <vt:lpstr>Die Gleichnisse</vt:lpstr>
      <vt:lpstr>Die Gleichnisse</vt:lpstr>
      <vt:lpstr>Die Gleichnisse</vt:lpstr>
      <vt:lpstr>PowerPoint-Präsentation</vt:lpstr>
      <vt:lpstr>Die Gleichnisse</vt:lpstr>
      <vt:lpstr>Die Gleichnisse</vt:lpstr>
      <vt:lpstr>Die Gleichnisse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Geheimnis Reich</dc:title>
  <dc:creator>Reinhard</dc:creator>
  <cp:keywords>Bibel</cp:keywords>
  <cp:lastModifiedBy>Mätthu</cp:lastModifiedBy>
  <cp:revision>211</cp:revision>
  <dcterms:created xsi:type="dcterms:W3CDTF">2018-05-19T05:14:58Z</dcterms:created>
  <dcterms:modified xsi:type="dcterms:W3CDTF">2023-07-13T21:22:42Z</dcterms:modified>
</cp:coreProperties>
</file>