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653" r:id="rId2"/>
    <p:sldId id="362" r:id="rId3"/>
    <p:sldId id="823" r:id="rId4"/>
    <p:sldId id="825" r:id="rId5"/>
    <p:sldId id="850" r:id="rId6"/>
    <p:sldId id="826" r:id="rId7"/>
    <p:sldId id="827" r:id="rId8"/>
    <p:sldId id="828" r:id="rId9"/>
    <p:sldId id="851" r:id="rId10"/>
    <p:sldId id="829" r:id="rId11"/>
    <p:sldId id="831" r:id="rId12"/>
    <p:sldId id="832" r:id="rId13"/>
    <p:sldId id="833" r:id="rId14"/>
    <p:sldId id="834" r:id="rId15"/>
    <p:sldId id="835" r:id="rId16"/>
    <p:sldId id="830" r:id="rId17"/>
    <p:sldId id="836" r:id="rId18"/>
    <p:sldId id="837" r:id="rId19"/>
    <p:sldId id="857" r:id="rId20"/>
    <p:sldId id="838" r:id="rId21"/>
    <p:sldId id="853" r:id="rId22"/>
    <p:sldId id="855" r:id="rId23"/>
    <p:sldId id="854" r:id="rId24"/>
    <p:sldId id="852" r:id="rId25"/>
    <p:sldId id="840" r:id="rId26"/>
    <p:sldId id="841" r:id="rId27"/>
    <p:sldId id="842" r:id="rId28"/>
    <p:sldId id="843" r:id="rId29"/>
    <p:sldId id="844" r:id="rId30"/>
    <p:sldId id="845" r:id="rId31"/>
    <p:sldId id="824" r:id="rId32"/>
  </p:sldIdLst>
  <p:sldSz cx="12192000" cy="6858000"/>
  <p:notesSz cx="6742113" cy="987266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BA3"/>
    <a:srgbClr val="D5F7FF"/>
    <a:srgbClr val="FAE9CD"/>
    <a:srgbClr val="FFFFFF"/>
    <a:srgbClr val="FFFF00"/>
    <a:srgbClr val="A4EDFE"/>
    <a:srgbClr val="000000"/>
    <a:srgbClr val="FFFBB3"/>
    <a:srgbClr val="3B3838"/>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autoAdjust="0"/>
  </p:normalViewPr>
  <p:slideViewPr>
    <p:cSldViewPr snapToGrid="0">
      <p:cViewPr varScale="1">
        <p:scale>
          <a:sx n="112" d="100"/>
          <a:sy n="112" d="100"/>
        </p:scale>
        <p:origin x="68" y="864"/>
      </p:cViewPr>
      <p:guideLst>
        <p:guide orient="horz" pos="2160"/>
        <p:guide pos="3840"/>
      </p:guideLst>
    </p:cSldViewPr>
  </p:slideViewPr>
  <p:outlineViewPr>
    <p:cViewPr>
      <p:scale>
        <a:sx n="33" d="100"/>
        <a:sy n="33" d="100"/>
      </p:scale>
      <p:origin x="0" y="2898"/>
    </p:cViewPr>
  </p:outlin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21000" cy="495300"/>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19525" y="0"/>
            <a:ext cx="2921000" cy="495300"/>
          </a:xfrm>
          <a:prstGeom prst="rect">
            <a:avLst/>
          </a:prstGeom>
        </p:spPr>
        <p:txBody>
          <a:bodyPr vert="horz" lIns="91440" tIns="45720" rIns="91440" bIns="45720" rtlCol="0"/>
          <a:lstStyle>
            <a:lvl1pPr algn="r">
              <a:defRPr sz="1200"/>
            </a:lvl1pPr>
          </a:lstStyle>
          <a:p>
            <a:fld id="{377469CB-D146-4A8B-8DD8-8603CDDCA31F}" type="datetimeFigureOut">
              <a:rPr lang="de-CH" smtClean="0"/>
              <a:t>12.04.2024</a:t>
            </a:fld>
            <a:endParaRPr lang="de-CH"/>
          </a:p>
        </p:txBody>
      </p:sp>
      <p:sp>
        <p:nvSpPr>
          <p:cNvPr id="4" name="Folienbildplatzhalter 3"/>
          <p:cNvSpPr>
            <a:spLocks noGrp="1" noRot="1" noChangeAspect="1"/>
          </p:cNvSpPr>
          <p:nvPr>
            <p:ph type="sldImg" idx="2"/>
          </p:nvPr>
        </p:nvSpPr>
        <p:spPr>
          <a:xfrm>
            <a:off x="409575" y="1233488"/>
            <a:ext cx="5922963" cy="3332162"/>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74688" y="4751388"/>
            <a:ext cx="5392737" cy="3887787"/>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9377363"/>
            <a:ext cx="2921000" cy="495300"/>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19525" y="9377363"/>
            <a:ext cx="2921000" cy="495300"/>
          </a:xfrm>
          <a:prstGeom prst="rect">
            <a:avLst/>
          </a:prstGeom>
        </p:spPr>
        <p:txBody>
          <a:bodyPr vert="horz" lIns="91440" tIns="45720" rIns="91440" bIns="45720" rtlCol="0" anchor="b"/>
          <a:lstStyle>
            <a:lvl1pPr algn="r">
              <a:defRPr sz="1200"/>
            </a:lvl1pPr>
          </a:lstStyle>
          <a:p>
            <a:fld id="{E7824923-CBAD-4009-B21A-CD2C1100E2A5}" type="slidenum">
              <a:rPr lang="de-CH" smtClean="0"/>
              <a:t>‹Nr.›</a:t>
            </a:fld>
            <a:endParaRPr lang="de-CH"/>
          </a:p>
        </p:txBody>
      </p:sp>
    </p:spTree>
    <p:extLst>
      <p:ext uri="{BB962C8B-B14F-4D97-AF65-F5344CB8AC3E}">
        <p14:creationId xmlns:p14="http://schemas.microsoft.com/office/powerpoint/2010/main" val="1882292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BD7CE7-2DB1-4AF6-A0CF-700C2A751B25}"/>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CH"/>
          </a:p>
        </p:txBody>
      </p:sp>
      <p:sp>
        <p:nvSpPr>
          <p:cNvPr id="3" name="Untertitel 2">
            <a:extLst>
              <a:ext uri="{FF2B5EF4-FFF2-40B4-BE49-F238E27FC236}">
                <a16:creationId xmlns:a16="http://schemas.microsoft.com/office/drawing/2014/main" id="{91D32DCB-3ED5-406E-A743-AE4A913841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CH"/>
          </a:p>
        </p:txBody>
      </p:sp>
      <p:sp>
        <p:nvSpPr>
          <p:cNvPr id="4" name="Datumsplatzhalter 3">
            <a:extLst>
              <a:ext uri="{FF2B5EF4-FFF2-40B4-BE49-F238E27FC236}">
                <a16:creationId xmlns:a16="http://schemas.microsoft.com/office/drawing/2014/main" id="{BEF23B1A-96F3-4F0F-BFD2-4C84241104C1}"/>
              </a:ext>
            </a:extLst>
          </p:cNvPr>
          <p:cNvSpPr>
            <a:spLocks noGrp="1"/>
          </p:cNvSpPr>
          <p:nvPr>
            <p:ph type="dt" sz="half" idx="10"/>
          </p:nvPr>
        </p:nvSpPr>
        <p:spPr/>
        <p:txBody>
          <a:bodyPr/>
          <a:lstStyle/>
          <a:p>
            <a:fld id="{F933B1AF-C5F1-46A7-8E1D-2AF154C39C49}" type="datetimeFigureOut">
              <a:rPr lang="de-CH" smtClean="0"/>
              <a:t>12.04.2024</a:t>
            </a:fld>
            <a:endParaRPr lang="de-CH" dirty="0"/>
          </a:p>
        </p:txBody>
      </p:sp>
      <p:sp>
        <p:nvSpPr>
          <p:cNvPr id="5" name="Fußzeilenplatzhalter 4">
            <a:extLst>
              <a:ext uri="{FF2B5EF4-FFF2-40B4-BE49-F238E27FC236}">
                <a16:creationId xmlns:a16="http://schemas.microsoft.com/office/drawing/2014/main" id="{2E05BB20-5DCD-4760-9D5E-988C0503BB5C}"/>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27BB85F7-8805-41EF-A275-7C0285D50BE4}"/>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260168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6D30CB-1657-4FA1-903F-161524140F17}"/>
              </a:ext>
            </a:extLst>
          </p:cNvPr>
          <p:cNvSpPr>
            <a:spLocks noGrp="1"/>
          </p:cNvSpPr>
          <p:nvPr>
            <p:ph type="title"/>
          </p:nvPr>
        </p:nvSpPr>
        <p:spPr/>
        <p:txBody>
          <a:bodyPr/>
          <a:lstStyle/>
          <a:p>
            <a:r>
              <a:rPr lang="de-DE"/>
              <a:t>Mastertitelformat bearbeiten</a:t>
            </a:r>
            <a:endParaRPr lang="de-CH"/>
          </a:p>
        </p:txBody>
      </p:sp>
      <p:sp>
        <p:nvSpPr>
          <p:cNvPr id="3" name="Vertikaler Textplatzhalter 2">
            <a:extLst>
              <a:ext uri="{FF2B5EF4-FFF2-40B4-BE49-F238E27FC236}">
                <a16:creationId xmlns:a16="http://schemas.microsoft.com/office/drawing/2014/main" id="{51A94D06-4036-4BF4-ACEB-4528D840FE9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92E8DDB8-B72D-46C5-9063-3BDE6D2862AD}"/>
              </a:ext>
            </a:extLst>
          </p:cNvPr>
          <p:cNvSpPr>
            <a:spLocks noGrp="1"/>
          </p:cNvSpPr>
          <p:nvPr>
            <p:ph type="dt" sz="half" idx="10"/>
          </p:nvPr>
        </p:nvSpPr>
        <p:spPr/>
        <p:txBody>
          <a:bodyPr/>
          <a:lstStyle/>
          <a:p>
            <a:fld id="{F933B1AF-C5F1-46A7-8E1D-2AF154C39C49}" type="datetimeFigureOut">
              <a:rPr lang="de-CH" smtClean="0"/>
              <a:t>12.04.2024</a:t>
            </a:fld>
            <a:endParaRPr lang="de-CH" dirty="0"/>
          </a:p>
        </p:txBody>
      </p:sp>
      <p:sp>
        <p:nvSpPr>
          <p:cNvPr id="5" name="Fußzeilenplatzhalter 4">
            <a:extLst>
              <a:ext uri="{FF2B5EF4-FFF2-40B4-BE49-F238E27FC236}">
                <a16:creationId xmlns:a16="http://schemas.microsoft.com/office/drawing/2014/main" id="{F6542659-DAC6-4426-B04C-9806088DA22C}"/>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87F2D852-73B3-4FA5-9623-1E47AB4FB7E5}"/>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3733694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43E65004-336F-44A3-84A8-5BD8175DF612}"/>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CH"/>
          </a:p>
        </p:txBody>
      </p:sp>
      <p:sp>
        <p:nvSpPr>
          <p:cNvPr id="3" name="Vertikaler Textplatzhalter 2">
            <a:extLst>
              <a:ext uri="{FF2B5EF4-FFF2-40B4-BE49-F238E27FC236}">
                <a16:creationId xmlns:a16="http://schemas.microsoft.com/office/drawing/2014/main" id="{40EA1F4F-7F10-4E0A-93CD-3C363B727A43}"/>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E9E2BEBF-AAC5-4D43-B70E-A04EEF2F7A7F}"/>
              </a:ext>
            </a:extLst>
          </p:cNvPr>
          <p:cNvSpPr>
            <a:spLocks noGrp="1"/>
          </p:cNvSpPr>
          <p:nvPr>
            <p:ph type="dt" sz="half" idx="10"/>
          </p:nvPr>
        </p:nvSpPr>
        <p:spPr/>
        <p:txBody>
          <a:bodyPr/>
          <a:lstStyle/>
          <a:p>
            <a:fld id="{F933B1AF-C5F1-46A7-8E1D-2AF154C39C49}" type="datetimeFigureOut">
              <a:rPr lang="de-CH" smtClean="0"/>
              <a:t>12.04.2024</a:t>
            </a:fld>
            <a:endParaRPr lang="de-CH" dirty="0"/>
          </a:p>
        </p:txBody>
      </p:sp>
      <p:sp>
        <p:nvSpPr>
          <p:cNvPr id="5" name="Fußzeilenplatzhalter 4">
            <a:extLst>
              <a:ext uri="{FF2B5EF4-FFF2-40B4-BE49-F238E27FC236}">
                <a16:creationId xmlns:a16="http://schemas.microsoft.com/office/drawing/2014/main" id="{48B2E89A-CF8F-4D6D-AF35-EB171072BA42}"/>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4FAB6095-5F4C-42A4-80F1-F4051660D9F5}"/>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1369504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6DEDF089-39DA-47E3-A74C-E64C6DBBD5AE}" type="datetimeFigureOut">
              <a:rPr lang="de-CH" smtClean="0"/>
              <a:t>12.04.2024</a:t>
            </a:fld>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7D2E9142-EC7B-4178-ABB6-310B1AAD4A55}" type="slidenum">
              <a:rPr lang="de-CH" smtClean="0"/>
              <a:t>‹Nr.›</a:t>
            </a:fld>
            <a:endParaRPr lang="de-CH" dirty="0"/>
          </a:p>
        </p:txBody>
      </p:sp>
    </p:spTree>
    <p:extLst>
      <p:ext uri="{BB962C8B-B14F-4D97-AF65-F5344CB8AC3E}">
        <p14:creationId xmlns:p14="http://schemas.microsoft.com/office/powerpoint/2010/main" val="209730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8CD364-4700-4021-8F2E-36B088308AA3}"/>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31206AB2-998A-4A8A-BB3F-E86453B83336}"/>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2D6E1858-1D4C-4ADD-B509-1F04E75243FE}"/>
              </a:ext>
            </a:extLst>
          </p:cNvPr>
          <p:cNvSpPr>
            <a:spLocks noGrp="1"/>
          </p:cNvSpPr>
          <p:nvPr>
            <p:ph type="dt" sz="half" idx="10"/>
          </p:nvPr>
        </p:nvSpPr>
        <p:spPr/>
        <p:txBody>
          <a:bodyPr/>
          <a:lstStyle/>
          <a:p>
            <a:fld id="{F933B1AF-C5F1-46A7-8E1D-2AF154C39C49}" type="datetimeFigureOut">
              <a:rPr lang="de-CH" smtClean="0"/>
              <a:t>12.04.2024</a:t>
            </a:fld>
            <a:endParaRPr lang="de-CH" dirty="0"/>
          </a:p>
        </p:txBody>
      </p:sp>
      <p:sp>
        <p:nvSpPr>
          <p:cNvPr id="5" name="Fußzeilenplatzhalter 4">
            <a:extLst>
              <a:ext uri="{FF2B5EF4-FFF2-40B4-BE49-F238E27FC236}">
                <a16:creationId xmlns:a16="http://schemas.microsoft.com/office/drawing/2014/main" id="{95C59EC5-C91E-46FC-8100-8D0AB9B55B1C}"/>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25601D86-82B7-4B9B-912E-5DEABD9852ED}"/>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4171221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DFF81D-87E6-41EC-A954-ACA41584E5E4}"/>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CH"/>
          </a:p>
        </p:txBody>
      </p:sp>
      <p:sp>
        <p:nvSpPr>
          <p:cNvPr id="3" name="Textplatzhalter 2">
            <a:extLst>
              <a:ext uri="{FF2B5EF4-FFF2-40B4-BE49-F238E27FC236}">
                <a16:creationId xmlns:a16="http://schemas.microsoft.com/office/drawing/2014/main" id="{982A3BA4-578F-4055-B266-4B992E82B1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88409907-D7A5-4B12-B3C9-2AA2CE918A2D}"/>
              </a:ext>
            </a:extLst>
          </p:cNvPr>
          <p:cNvSpPr>
            <a:spLocks noGrp="1"/>
          </p:cNvSpPr>
          <p:nvPr>
            <p:ph type="dt" sz="half" idx="10"/>
          </p:nvPr>
        </p:nvSpPr>
        <p:spPr/>
        <p:txBody>
          <a:bodyPr/>
          <a:lstStyle/>
          <a:p>
            <a:fld id="{F933B1AF-C5F1-46A7-8E1D-2AF154C39C49}" type="datetimeFigureOut">
              <a:rPr lang="de-CH" smtClean="0"/>
              <a:t>12.04.2024</a:t>
            </a:fld>
            <a:endParaRPr lang="de-CH" dirty="0"/>
          </a:p>
        </p:txBody>
      </p:sp>
      <p:sp>
        <p:nvSpPr>
          <p:cNvPr id="5" name="Fußzeilenplatzhalter 4">
            <a:extLst>
              <a:ext uri="{FF2B5EF4-FFF2-40B4-BE49-F238E27FC236}">
                <a16:creationId xmlns:a16="http://schemas.microsoft.com/office/drawing/2014/main" id="{B1C82FC5-7446-4D67-9B17-F0C553B5CB7A}"/>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41F5F2E0-2353-473D-A61F-F4EF6B54E071}"/>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2630088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E4132A-EE5A-488A-9B3D-340F9899BB5D}"/>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6965D868-C7E8-49B4-A02B-D4CCC5B6F655}"/>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id="{DE501BB0-9E49-46B0-9901-FC42B12B7767}"/>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a:extLst>
              <a:ext uri="{FF2B5EF4-FFF2-40B4-BE49-F238E27FC236}">
                <a16:creationId xmlns:a16="http://schemas.microsoft.com/office/drawing/2014/main" id="{46FD0CDA-4EBC-4AF5-9AA0-9D5E46821411}"/>
              </a:ext>
            </a:extLst>
          </p:cNvPr>
          <p:cNvSpPr>
            <a:spLocks noGrp="1"/>
          </p:cNvSpPr>
          <p:nvPr>
            <p:ph type="dt" sz="half" idx="10"/>
          </p:nvPr>
        </p:nvSpPr>
        <p:spPr/>
        <p:txBody>
          <a:bodyPr/>
          <a:lstStyle/>
          <a:p>
            <a:fld id="{F933B1AF-C5F1-46A7-8E1D-2AF154C39C49}" type="datetimeFigureOut">
              <a:rPr lang="de-CH" smtClean="0"/>
              <a:t>12.04.2024</a:t>
            </a:fld>
            <a:endParaRPr lang="de-CH" dirty="0"/>
          </a:p>
        </p:txBody>
      </p:sp>
      <p:sp>
        <p:nvSpPr>
          <p:cNvPr id="6" name="Fußzeilenplatzhalter 5">
            <a:extLst>
              <a:ext uri="{FF2B5EF4-FFF2-40B4-BE49-F238E27FC236}">
                <a16:creationId xmlns:a16="http://schemas.microsoft.com/office/drawing/2014/main" id="{8811F98A-9D23-49CA-956E-38001D1AF024}"/>
              </a:ext>
            </a:extLst>
          </p:cNvPr>
          <p:cNvSpPr>
            <a:spLocks noGrp="1"/>
          </p:cNvSpPr>
          <p:nvPr>
            <p:ph type="ftr" sz="quarter" idx="11"/>
          </p:nvPr>
        </p:nvSpPr>
        <p:spPr/>
        <p:txBody>
          <a:bodyPr/>
          <a:lstStyle/>
          <a:p>
            <a:endParaRPr lang="de-CH" dirty="0"/>
          </a:p>
        </p:txBody>
      </p:sp>
      <p:sp>
        <p:nvSpPr>
          <p:cNvPr id="7" name="Foliennummernplatzhalter 6">
            <a:extLst>
              <a:ext uri="{FF2B5EF4-FFF2-40B4-BE49-F238E27FC236}">
                <a16:creationId xmlns:a16="http://schemas.microsoft.com/office/drawing/2014/main" id="{AEDF1F2D-2700-4CE5-874E-E7647953A703}"/>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3421654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F36BBD-C2D6-4AFA-A9A8-03B1E2C6CB19}"/>
              </a:ext>
            </a:extLst>
          </p:cNvPr>
          <p:cNvSpPr>
            <a:spLocks noGrp="1"/>
          </p:cNvSpPr>
          <p:nvPr>
            <p:ph type="title"/>
          </p:nvPr>
        </p:nvSpPr>
        <p:spPr>
          <a:xfrm>
            <a:off x="839788" y="365125"/>
            <a:ext cx="10515600" cy="1325563"/>
          </a:xfrm>
        </p:spPr>
        <p:txBody>
          <a:bodyPr/>
          <a:lstStyle/>
          <a:p>
            <a:r>
              <a:rPr lang="de-DE"/>
              <a:t>Mastertitelformat bearbeiten</a:t>
            </a:r>
            <a:endParaRPr lang="de-CH"/>
          </a:p>
        </p:txBody>
      </p:sp>
      <p:sp>
        <p:nvSpPr>
          <p:cNvPr id="3" name="Textplatzhalter 2">
            <a:extLst>
              <a:ext uri="{FF2B5EF4-FFF2-40B4-BE49-F238E27FC236}">
                <a16:creationId xmlns:a16="http://schemas.microsoft.com/office/drawing/2014/main" id="{E910BEDD-D6C3-40E8-954B-EC17C8D8A4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0C77C37-93CC-45A8-8BAC-5855B8F7C46E}"/>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id="{8DEDC76C-9014-405D-AD19-5DC13A1DE4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E48BB4DE-4C7B-4716-A81B-B57C41815951}"/>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a:extLst>
              <a:ext uri="{FF2B5EF4-FFF2-40B4-BE49-F238E27FC236}">
                <a16:creationId xmlns:a16="http://schemas.microsoft.com/office/drawing/2014/main" id="{482359C6-AEA3-4B63-8993-CB4563C1AD24}"/>
              </a:ext>
            </a:extLst>
          </p:cNvPr>
          <p:cNvSpPr>
            <a:spLocks noGrp="1"/>
          </p:cNvSpPr>
          <p:nvPr>
            <p:ph type="dt" sz="half" idx="10"/>
          </p:nvPr>
        </p:nvSpPr>
        <p:spPr/>
        <p:txBody>
          <a:bodyPr/>
          <a:lstStyle/>
          <a:p>
            <a:fld id="{F933B1AF-C5F1-46A7-8E1D-2AF154C39C49}" type="datetimeFigureOut">
              <a:rPr lang="de-CH" smtClean="0"/>
              <a:t>12.04.2024</a:t>
            </a:fld>
            <a:endParaRPr lang="de-CH" dirty="0"/>
          </a:p>
        </p:txBody>
      </p:sp>
      <p:sp>
        <p:nvSpPr>
          <p:cNvPr id="8" name="Fußzeilenplatzhalter 7">
            <a:extLst>
              <a:ext uri="{FF2B5EF4-FFF2-40B4-BE49-F238E27FC236}">
                <a16:creationId xmlns:a16="http://schemas.microsoft.com/office/drawing/2014/main" id="{320B9363-56C1-41C6-9A23-DEA4A69272D3}"/>
              </a:ext>
            </a:extLst>
          </p:cNvPr>
          <p:cNvSpPr>
            <a:spLocks noGrp="1"/>
          </p:cNvSpPr>
          <p:nvPr>
            <p:ph type="ftr" sz="quarter" idx="11"/>
          </p:nvPr>
        </p:nvSpPr>
        <p:spPr/>
        <p:txBody>
          <a:bodyPr/>
          <a:lstStyle/>
          <a:p>
            <a:endParaRPr lang="de-CH" dirty="0"/>
          </a:p>
        </p:txBody>
      </p:sp>
      <p:sp>
        <p:nvSpPr>
          <p:cNvPr id="9" name="Foliennummernplatzhalter 8">
            <a:extLst>
              <a:ext uri="{FF2B5EF4-FFF2-40B4-BE49-F238E27FC236}">
                <a16:creationId xmlns:a16="http://schemas.microsoft.com/office/drawing/2014/main" id="{2C01CC76-0673-4BF6-A7CE-998944A28D9E}"/>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1860243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D4ED79-DC66-4940-8719-19CC1329C9C8}"/>
              </a:ext>
            </a:extLst>
          </p:cNvPr>
          <p:cNvSpPr>
            <a:spLocks noGrp="1"/>
          </p:cNvSpPr>
          <p:nvPr>
            <p:ph type="title"/>
          </p:nvPr>
        </p:nvSpPr>
        <p:spPr/>
        <p:txBody>
          <a:bodyPr/>
          <a:lstStyle/>
          <a:p>
            <a:r>
              <a:rPr lang="de-DE"/>
              <a:t>Mastertitelformat bearbeiten</a:t>
            </a:r>
            <a:endParaRPr lang="de-CH"/>
          </a:p>
        </p:txBody>
      </p:sp>
      <p:sp>
        <p:nvSpPr>
          <p:cNvPr id="3" name="Datumsplatzhalter 2">
            <a:extLst>
              <a:ext uri="{FF2B5EF4-FFF2-40B4-BE49-F238E27FC236}">
                <a16:creationId xmlns:a16="http://schemas.microsoft.com/office/drawing/2014/main" id="{9A08B6F9-0046-400B-B7DE-E02781BD3544}"/>
              </a:ext>
            </a:extLst>
          </p:cNvPr>
          <p:cNvSpPr>
            <a:spLocks noGrp="1"/>
          </p:cNvSpPr>
          <p:nvPr>
            <p:ph type="dt" sz="half" idx="10"/>
          </p:nvPr>
        </p:nvSpPr>
        <p:spPr/>
        <p:txBody>
          <a:bodyPr/>
          <a:lstStyle/>
          <a:p>
            <a:fld id="{F933B1AF-C5F1-46A7-8E1D-2AF154C39C49}" type="datetimeFigureOut">
              <a:rPr lang="de-CH" smtClean="0"/>
              <a:t>12.04.2024</a:t>
            </a:fld>
            <a:endParaRPr lang="de-CH" dirty="0"/>
          </a:p>
        </p:txBody>
      </p:sp>
      <p:sp>
        <p:nvSpPr>
          <p:cNvPr id="4" name="Fußzeilenplatzhalter 3">
            <a:extLst>
              <a:ext uri="{FF2B5EF4-FFF2-40B4-BE49-F238E27FC236}">
                <a16:creationId xmlns:a16="http://schemas.microsoft.com/office/drawing/2014/main" id="{6F19CFC8-DB1C-4D03-9B72-4747664E3732}"/>
              </a:ext>
            </a:extLst>
          </p:cNvPr>
          <p:cNvSpPr>
            <a:spLocks noGrp="1"/>
          </p:cNvSpPr>
          <p:nvPr>
            <p:ph type="ftr" sz="quarter" idx="11"/>
          </p:nvPr>
        </p:nvSpPr>
        <p:spPr/>
        <p:txBody>
          <a:bodyPr/>
          <a:lstStyle/>
          <a:p>
            <a:endParaRPr lang="de-CH" dirty="0"/>
          </a:p>
        </p:txBody>
      </p:sp>
      <p:sp>
        <p:nvSpPr>
          <p:cNvPr id="5" name="Foliennummernplatzhalter 4">
            <a:extLst>
              <a:ext uri="{FF2B5EF4-FFF2-40B4-BE49-F238E27FC236}">
                <a16:creationId xmlns:a16="http://schemas.microsoft.com/office/drawing/2014/main" id="{F1498AED-C42A-4C99-AC5C-48A9537F60C8}"/>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714284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4BF38C16-A59E-407F-A95C-C6905CB042E3}"/>
              </a:ext>
            </a:extLst>
          </p:cNvPr>
          <p:cNvSpPr>
            <a:spLocks noGrp="1"/>
          </p:cNvSpPr>
          <p:nvPr>
            <p:ph type="dt" sz="half" idx="10"/>
          </p:nvPr>
        </p:nvSpPr>
        <p:spPr/>
        <p:txBody>
          <a:bodyPr/>
          <a:lstStyle/>
          <a:p>
            <a:fld id="{F933B1AF-C5F1-46A7-8E1D-2AF154C39C49}" type="datetimeFigureOut">
              <a:rPr lang="de-CH" smtClean="0"/>
              <a:t>12.04.2024</a:t>
            </a:fld>
            <a:endParaRPr lang="de-CH" dirty="0"/>
          </a:p>
        </p:txBody>
      </p:sp>
      <p:sp>
        <p:nvSpPr>
          <p:cNvPr id="3" name="Fußzeilenplatzhalter 2">
            <a:extLst>
              <a:ext uri="{FF2B5EF4-FFF2-40B4-BE49-F238E27FC236}">
                <a16:creationId xmlns:a16="http://schemas.microsoft.com/office/drawing/2014/main" id="{8F9EE877-C1C5-4795-8461-AD707E5B4C61}"/>
              </a:ext>
            </a:extLst>
          </p:cNvPr>
          <p:cNvSpPr>
            <a:spLocks noGrp="1"/>
          </p:cNvSpPr>
          <p:nvPr>
            <p:ph type="ftr" sz="quarter" idx="11"/>
          </p:nvPr>
        </p:nvSpPr>
        <p:spPr/>
        <p:txBody>
          <a:bodyPr/>
          <a:lstStyle/>
          <a:p>
            <a:endParaRPr lang="de-CH" dirty="0"/>
          </a:p>
        </p:txBody>
      </p:sp>
      <p:sp>
        <p:nvSpPr>
          <p:cNvPr id="4" name="Foliennummernplatzhalter 3">
            <a:extLst>
              <a:ext uri="{FF2B5EF4-FFF2-40B4-BE49-F238E27FC236}">
                <a16:creationId xmlns:a16="http://schemas.microsoft.com/office/drawing/2014/main" id="{FCC84BEF-EBCD-4583-AB65-42AF29F8E87F}"/>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465463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4F4727-1538-439D-84A0-A54F00A4C93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Inhaltsplatzhalter 2">
            <a:extLst>
              <a:ext uri="{FF2B5EF4-FFF2-40B4-BE49-F238E27FC236}">
                <a16:creationId xmlns:a16="http://schemas.microsoft.com/office/drawing/2014/main" id="{5A7B8EF9-A9C2-424D-89BA-FC57AA77FA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id="{FABF0ACE-E9BE-492C-BD12-28E61284A1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E0D299D-222D-44B7-8E23-A1D3F7591BF0}"/>
              </a:ext>
            </a:extLst>
          </p:cNvPr>
          <p:cNvSpPr>
            <a:spLocks noGrp="1"/>
          </p:cNvSpPr>
          <p:nvPr>
            <p:ph type="dt" sz="half" idx="10"/>
          </p:nvPr>
        </p:nvSpPr>
        <p:spPr/>
        <p:txBody>
          <a:bodyPr/>
          <a:lstStyle/>
          <a:p>
            <a:fld id="{F933B1AF-C5F1-46A7-8E1D-2AF154C39C49}" type="datetimeFigureOut">
              <a:rPr lang="de-CH" smtClean="0"/>
              <a:t>12.04.2024</a:t>
            </a:fld>
            <a:endParaRPr lang="de-CH" dirty="0"/>
          </a:p>
        </p:txBody>
      </p:sp>
      <p:sp>
        <p:nvSpPr>
          <p:cNvPr id="6" name="Fußzeilenplatzhalter 5">
            <a:extLst>
              <a:ext uri="{FF2B5EF4-FFF2-40B4-BE49-F238E27FC236}">
                <a16:creationId xmlns:a16="http://schemas.microsoft.com/office/drawing/2014/main" id="{BDDF0475-7058-4858-B2E6-5AD06A6440B6}"/>
              </a:ext>
            </a:extLst>
          </p:cNvPr>
          <p:cNvSpPr>
            <a:spLocks noGrp="1"/>
          </p:cNvSpPr>
          <p:nvPr>
            <p:ph type="ftr" sz="quarter" idx="11"/>
          </p:nvPr>
        </p:nvSpPr>
        <p:spPr/>
        <p:txBody>
          <a:bodyPr/>
          <a:lstStyle/>
          <a:p>
            <a:endParaRPr lang="de-CH" dirty="0"/>
          </a:p>
        </p:txBody>
      </p:sp>
      <p:sp>
        <p:nvSpPr>
          <p:cNvPr id="7" name="Foliennummernplatzhalter 6">
            <a:extLst>
              <a:ext uri="{FF2B5EF4-FFF2-40B4-BE49-F238E27FC236}">
                <a16:creationId xmlns:a16="http://schemas.microsoft.com/office/drawing/2014/main" id="{EE66D134-F535-4DF3-9799-55CD813A0496}"/>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4010699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C2FDA9-B748-416B-BDDB-E384A727D56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Bildplatzhalter 2">
            <a:extLst>
              <a:ext uri="{FF2B5EF4-FFF2-40B4-BE49-F238E27FC236}">
                <a16:creationId xmlns:a16="http://schemas.microsoft.com/office/drawing/2014/main" id="{933A6277-9647-48CE-8F33-88191EF21B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dirty="0"/>
          </a:p>
        </p:txBody>
      </p:sp>
      <p:sp>
        <p:nvSpPr>
          <p:cNvPr id="4" name="Textplatzhalter 3">
            <a:extLst>
              <a:ext uri="{FF2B5EF4-FFF2-40B4-BE49-F238E27FC236}">
                <a16:creationId xmlns:a16="http://schemas.microsoft.com/office/drawing/2014/main" id="{B00A29AF-4245-4E7B-B9BA-7E6BE9F1CE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7F2B3D4-0E4E-455D-BE8A-465AC680EB0E}"/>
              </a:ext>
            </a:extLst>
          </p:cNvPr>
          <p:cNvSpPr>
            <a:spLocks noGrp="1"/>
          </p:cNvSpPr>
          <p:nvPr>
            <p:ph type="dt" sz="half" idx="10"/>
          </p:nvPr>
        </p:nvSpPr>
        <p:spPr/>
        <p:txBody>
          <a:bodyPr/>
          <a:lstStyle/>
          <a:p>
            <a:fld id="{F933B1AF-C5F1-46A7-8E1D-2AF154C39C49}" type="datetimeFigureOut">
              <a:rPr lang="de-CH" smtClean="0"/>
              <a:t>12.04.2024</a:t>
            </a:fld>
            <a:endParaRPr lang="de-CH" dirty="0"/>
          </a:p>
        </p:txBody>
      </p:sp>
      <p:sp>
        <p:nvSpPr>
          <p:cNvPr id="6" name="Fußzeilenplatzhalter 5">
            <a:extLst>
              <a:ext uri="{FF2B5EF4-FFF2-40B4-BE49-F238E27FC236}">
                <a16:creationId xmlns:a16="http://schemas.microsoft.com/office/drawing/2014/main" id="{114A8470-CCF7-4C1E-A4D7-DC0ACDDFBFBF}"/>
              </a:ext>
            </a:extLst>
          </p:cNvPr>
          <p:cNvSpPr>
            <a:spLocks noGrp="1"/>
          </p:cNvSpPr>
          <p:nvPr>
            <p:ph type="ftr" sz="quarter" idx="11"/>
          </p:nvPr>
        </p:nvSpPr>
        <p:spPr/>
        <p:txBody>
          <a:bodyPr/>
          <a:lstStyle/>
          <a:p>
            <a:endParaRPr lang="de-CH" dirty="0"/>
          </a:p>
        </p:txBody>
      </p:sp>
      <p:sp>
        <p:nvSpPr>
          <p:cNvPr id="7" name="Foliennummernplatzhalter 6">
            <a:extLst>
              <a:ext uri="{FF2B5EF4-FFF2-40B4-BE49-F238E27FC236}">
                <a16:creationId xmlns:a16="http://schemas.microsoft.com/office/drawing/2014/main" id="{A43348C7-996C-44CB-B6DA-D3BEC3439BBE}"/>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1191364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B28A8FA9-7037-48E0-87CE-C291E6A32B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CH"/>
          </a:p>
        </p:txBody>
      </p:sp>
      <p:sp>
        <p:nvSpPr>
          <p:cNvPr id="3" name="Textplatzhalter 2">
            <a:extLst>
              <a:ext uri="{FF2B5EF4-FFF2-40B4-BE49-F238E27FC236}">
                <a16:creationId xmlns:a16="http://schemas.microsoft.com/office/drawing/2014/main" id="{D4393CE9-EE60-4605-86E1-70BF199507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D278C31F-EA15-4F46-8119-611DD6A88E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33B1AF-C5F1-46A7-8E1D-2AF154C39C49}" type="datetimeFigureOut">
              <a:rPr lang="de-CH" smtClean="0"/>
              <a:t>12.04.2024</a:t>
            </a:fld>
            <a:endParaRPr lang="de-CH" dirty="0"/>
          </a:p>
        </p:txBody>
      </p:sp>
      <p:sp>
        <p:nvSpPr>
          <p:cNvPr id="5" name="Fußzeilenplatzhalter 4">
            <a:extLst>
              <a:ext uri="{FF2B5EF4-FFF2-40B4-BE49-F238E27FC236}">
                <a16:creationId xmlns:a16="http://schemas.microsoft.com/office/drawing/2014/main" id="{18D171EC-EC57-4628-BB60-D38675B872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dirty="0"/>
          </a:p>
        </p:txBody>
      </p:sp>
      <p:sp>
        <p:nvSpPr>
          <p:cNvPr id="6" name="Foliennummernplatzhalter 5">
            <a:extLst>
              <a:ext uri="{FF2B5EF4-FFF2-40B4-BE49-F238E27FC236}">
                <a16:creationId xmlns:a16="http://schemas.microsoft.com/office/drawing/2014/main" id="{6BBB871B-06C3-4E4B-B98F-5C5099D854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4B4F7E-EA6C-4221-906A-7DBFB559F18F}" type="slidenum">
              <a:rPr lang="de-CH" smtClean="0"/>
              <a:t>‹Nr.›</a:t>
            </a:fld>
            <a:endParaRPr lang="de-CH" dirty="0"/>
          </a:p>
        </p:txBody>
      </p:sp>
    </p:spTree>
    <p:extLst>
      <p:ext uri="{BB962C8B-B14F-4D97-AF65-F5344CB8AC3E}">
        <p14:creationId xmlns:p14="http://schemas.microsoft.com/office/powerpoint/2010/main" val="804326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a:extLst>
              <a:ext uri="{FF2B5EF4-FFF2-40B4-BE49-F238E27FC236}">
                <a16:creationId xmlns:a16="http://schemas.microsoft.com/office/drawing/2014/main" id="{F527BBBE-6FAC-1931-FDF2-98715627DA5B}"/>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sp>
        <p:nvSpPr>
          <p:cNvPr id="4" name="AutoShape 4">
            <a:extLst>
              <a:ext uri="{FF2B5EF4-FFF2-40B4-BE49-F238E27FC236}">
                <a16:creationId xmlns:a16="http://schemas.microsoft.com/office/drawing/2014/main" id="{CC8E016F-20CC-3613-2A39-F861C5542663}"/>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pic>
        <p:nvPicPr>
          <p:cNvPr id="10" name="Grafik 9">
            <a:extLst>
              <a:ext uri="{FF2B5EF4-FFF2-40B4-BE49-F238E27FC236}">
                <a16:creationId xmlns:a16="http://schemas.microsoft.com/office/drawing/2014/main" id="{70F49EB3-8869-6AE8-7568-38122F3D38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400719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792BF2BF-E480-E093-52B1-1CDFB2924495}"/>
              </a:ext>
            </a:extLst>
          </p:cNvPr>
          <p:cNvSpPr txBox="1"/>
          <p:nvPr/>
        </p:nvSpPr>
        <p:spPr>
          <a:xfrm>
            <a:off x="384078" y="401122"/>
            <a:ext cx="6097190" cy="564385"/>
          </a:xfrm>
          <a:prstGeom prst="rect">
            <a:avLst/>
          </a:prstGeom>
          <a:noFill/>
        </p:spPr>
        <p:txBody>
          <a:bodyPr wrap="square">
            <a:spAutoFit/>
          </a:bodyPr>
          <a:lstStyle/>
          <a:p>
            <a:pPr>
              <a:lnSpc>
                <a:spcPct val="107000"/>
              </a:lnSpc>
              <a:spcBef>
                <a:spcPts val="200"/>
              </a:spcBef>
            </a:pPr>
            <a:r>
              <a:rPr lang="de-CH" sz="3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Spaltung in der Gemeinde</a:t>
            </a:r>
          </a:p>
        </p:txBody>
      </p:sp>
      <p:graphicFrame>
        <p:nvGraphicFramePr>
          <p:cNvPr id="2" name="Tabelle 1">
            <a:extLst>
              <a:ext uri="{FF2B5EF4-FFF2-40B4-BE49-F238E27FC236}">
                <a16:creationId xmlns:a16="http://schemas.microsoft.com/office/drawing/2014/main" id="{84F99081-5006-452D-207F-16CBC4440291}"/>
              </a:ext>
            </a:extLst>
          </p:cNvPr>
          <p:cNvGraphicFramePr>
            <a:graphicFrameLocks noGrp="1"/>
          </p:cNvGraphicFramePr>
          <p:nvPr>
            <p:extLst>
              <p:ext uri="{D42A27DB-BD31-4B8C-83A1-F6EECF244321}">
                <p14:modId xmlns:p14="http://schemas.microsoft.com/office/powerpoint/2010/main" val="1505570066"/>
              </p:ext>
            </p:extLst>
          </p:nvPr>
        </p:nvGraphicFramePr>
        <p:xfrm>
          <a:off x="384078" y="1278731"/>
          <a:ext cx="11067353" cy="5136814"/>
        </p:xfrm>
        <a:graphic>
          <a:graphicData uri="http://schemas.openxmlformats.org/drawingml/2006/table">
            <a:tbl>
              <a:tblPr firstRow="1" firstCol="1" bandRow="1"/>
              <a:tblGrid>
                <a:gridCol w="1744760">
                  <a:extLst>
                    <a:ext uri="{9D8B030D-6E8A-4147-A177-3AD203B41FA5}">
                      <a16:colId xmlns:a16="http://schemas.microsoft.com/office/drawing/2014/main" val="2445678778"/>
                    </a:ext>
                  </a:extLst>
                </a:gridCol>
                <a:gridCol w="9322593">
                  <a:extLst>
                    <a:ext uri="{9D8B030D-6E8A-4147-A177-3AD203B41FA5}">
                      <a16:colId xmlns:a16="http://schemas.microsoft.com/office/drawing/2014/main" val="3112083555"/>
                    </a:ext>
                  </a:extLst>
                </a:gridCol>
              </a:tblGrid>
              <a:tr h="692010">
                <a:tc>
                  <a:txBody>
                    <a:bodyPr/>
                    <a:lstStyle/>
                    <a:p>
                      <a:r>
                        <a:rPr lang="de-CH"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1,10-17</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r>
                        <a:rPr lang="de-CH" sz="2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Tatsache der Spaltung</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p>
                      <a:r>
                        <a:rPr lang="de-CH"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 die Gemeinschaft als Einheit berufen!</a:t>
                      </a:r>
                      <a:r>
                        <a:rPr lang="de-CH" sz="2800" dirty="0">
                          <a:effectLst/>
                          <a:latin typeface="Calibri" panose="020F0502020204030204" pitchFamily="34" charset="0"/>
                          <a:ea typeface="Calibri" panose="020F0502020204030204" pitchFamily="34" charset="0"/>
                          <a:cs typeface="Times New Roman" panose="02020603050405020304" pitchFamily="18" charset="0"/>
                        </a:rPr>
                        <a:t> </a:t>
                      </a: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1188618571"/>
                  </a:ext>
                </a:extLst>
              </a:tr>
              <a:tr h="400525">
                <a:tc>
                  <a:txBody>
                    <a:bodyPr/>
                    <a:lstStyle/>
                    <a:p>
                      <a:r>
                        <a:rPr lang="de-CH" sz="2800">
                          <a:effectLst/>
                          <a:latin typeface="Calibri" panose="020F0502020204030204" pitchFamily="34" charset="0"/>
                          <a:ea typeface="Calibri" panose="020F0502020204030204" pitchFamily="34" charset="0"/>
                          <a:cs typeface="Times New Roman" panose="02020603050405020304" pitchFamily="18" charset="0"/>
                        </a:rPr>
                        <a:t>1,18 – 2,16</a:t>
                      </a: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de-CH" sz="2800" b="1" dirty="0">
                          <a:effectLst/>
                          <a:latin typeface="Calibri" panose="020F0502020204030204" pitchFamily="34" charset="0"/>
                          <a:ea typeface="Calibri" panose="020F0502020204030204" pitchFamily="34" charset="0"/>
                          <a:cs typeface="Times New Roman" panose="02020603050405020304" pitchFamily="18" charset="0"/>
                        </a:rPr>
                        <a:t>Gründe für die Spaltung</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45078548"/>
                  </a:ext>
                </a:extLst>
              </a:tr>
              <a:tr h="1268214">
                <a:tc>
                  <a:txBody>
                    <a:bodyPr/>
                    <a:lstStyle/>
                    <a:p>
                      <a:r>
                        <a:rPr lang="de-CH" sz="2800">
                          <a:effectLst/>
                          <a:latin typeface="Calibri" panose="020F0502020204030204" pitchFamily="34" charset="0"/>
                          <a:ea typeface="Calibri" panose="020F0502020204030204" pitchFamily="34" charset="0"/>
                          <a:cs typeface="Times New Roman" panose="02020603050405020304" pitchFamily="18" charset="0"/>
                        </a:rPr>
                        <a:t>1,18 – 2,5 </a:t>
                      </a: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685800" lvl="1"/>
                      <a:r>
                        <a:rPr lang="de-CH" sz="2800" b="0" i="0" dirty="0">
                          <a:effectLst/>
                          <a:latin typeface="Calibri" panose="020F0502020204030204" pitchFamily="34" charset="0"/>
                          <a:ea typeface="Calibri" panose="020F0502020204030204" pitchFamily="34" charset="0"/>
                          <a:cs typeface="Times New Roman" panose="02020603050405020304" pitchFamily="18" charset="0"/>
                        </a:rPr>
                        <a:t>- Missverständnis über die Botschaft vom Kreuz  </a:t>
                      </a:r>
                    </a:p>
                    <a:p>
                      <a:r>
                        <a:rPr lang="de-CH" sz="2800" dirty="0">
                          <a:effectLst/>
                          <a:latin typeface="Calibri" panose="020F0502020204030204" pitchFamily="34" charset="0"/>
                          <a:ea typeface="Calibri" panose="020F0502020204030204" pitchFamily="34" charset="0"/>
                          <a:cs typeface="Times New Roman" panose="02020603050405020304" pitchFamily="18" charset="0"/>
                        </a:rPr>
                        <a:t> "und meine Rede und meine Predigt war nicht in überredenden Worten der Weisheit, sondern in Erweisung des Geistes und der Kraft, damit euer Glaube nicht auf Menschenweisheit beruhe, sondern auf Gottes Kraft." </a:t>
                      </a:r>
                      <a:r>
                        <a:rPr lang="de-CH" sz="2800" b="1" dirty="0">
                          <a:effectLst/>
                          <a:latin typeface="Calibri" panose="020F0502020204030204" pitchFamily="34" charset="0"/>
                          <a:ea typeface="Calibri" panose="020F0502020204030204" pitchFamily="34" charset="0"/>
                          <a:cs typeface="Times New Roman" panose="02020603050405020304" pitchFamily="18" charset="0"/>
                        </a:rPr>
                        <a:t>(2,4-5)</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37194321"/>
                  </a:ext>
                </a:extLst>
              </a:tr>
              <a:tr h="414351">
                <a:tc>
                  <a:txBody>
                    <a:bodyPr/>
                    <a:lstStyle/>
                    <a:p>
                      <a:r>
                        <a:rPr lang="de-CH" sz="2800">
                          <a:effectLst/>
                          <a:latin typeface="Calibri" panose="020F0502020204030204" pitchFamily="34" charset="0"/>
                          <a:ea typeface="Calibri" panose="020F0502020204030204" pitchFamily="34" charset="0"/>
                          <a:cs typeface="Times New Roman" panose="02020603050405020304" pitchFamily="18" charset="0"/>
                        </a:rPr>
                        <a:t>2,6-16</a:t>
                      </a: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685800" lvl="1"/>
                      <a:r>
                        <a:rPr lang="de-CH" sz="2800" b="0" i="0" dirty="0">
                          <a:effectLst/>
                          <a:latin typeface="Calibri" panose="020F0502020204030204" pitchFamily="34" charset="0"/>
                          <a:ea typeface="Calibri" panose="020F0502020204030204" pitchFamily="34" charset="0"/>
                          <a:cs typeface="Times New Roman" panose="02020603050405020304" pitchFamily="18" charset="0"/>
                        </a:rPr>
                        <a:t>- Missverständnis über den Dienst des Heiligen Geist </a:t>
                      </a: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69147191"/>
                  </a:ext>
                </a:extLst>
              </a:tr>
              <a:tr h="442894">
                <a:tc>
                  <a:txBody>
                    <a:bodyPr/>
                    <a:lstStyle/>
                    <a:p>
                      <a:r>
                        <a:rPr lang="de-CH" sz="2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3,1 – 4,5</a:t>
                      </a:r>
                      <a:endParaRPr lang="de-CH" sz="280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r>
                        <a:rPr lang="de-CH" sz="2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Folgen der Spaltung</a:t>
                      </a:r>
                      <a:endParaRPr lang="de-CH" sz="280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2334616978"/>
                  </a:ext>
                </a:extLst>
              </a:tr>
              <a:tr h="408998">
                <a:tc>
                  <a:txBody>
                    <a:bodyPr/>
                    <a:lstStyle/>
                    <a:p>
                      <a:r>
                        <a:rPr lang="de-CH" sz="2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3,1-9</a:t>
                      </a:r>
                      <a:endParaRPr lang="de-CH" sz="280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449580"/>
                      <a:r>
                        <a:rPr lang="de-CH" sz="2800" b="0" i="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Geistliches Wachstum wird gehemmt</a:t>
                      </a:r>
                      <a:endParaRPr lang="de-CH" sz="2800" b="0" i="0" dirty="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1166665898"/>
                  </a:ext>
                </a:extLst>
              </a:tr>
              <a:tr h="394940">
                <a:tc>
                  <a:txBody>
                    <a:bodyPr/>
                    <a:lstStyle/>
                    <a:p>
                      <a:r>
                        <a:rPr lang="de-CH"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3,10 – 4,5</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449580"/>
                      <a:r>
                        <a:rPr lang="de-CH" sz="2800" b="0" i="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Unsere Talente richtig einsetzten </a:t>
                      </a:r>
                      <a:endParaRPr lang="de-CH" sz="2800" b="0" i="0" dirty="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2952892107"/>
                  </a:ext>
                </a:extLst>
              </a:tr>
            </a:tbl>
          </a:graphicData>
        </a:graphic>
      </p:graphicFrame>
      <p:sp>
        <p:nvSpPr>
          <p:cNvPr id="3" name="Rechteck 2">
            <a:extLst>
              <a:ext uri="{FF2B5EF4-FFF2-40B4-BE49-F238E27FC236}">
                <a16:creationId xmlns:a16="http://schemas.microsoft.com/office/drawing/2014/main" id="{AAEB5BB4-3626-4082-D6A0-F4115A6C11C3}"/>
              </a:ext>
            </a:extLst>
          </p:cNvPr>
          <p:cNvSpPr/>
          <p:nvPr/>
        </p:nvSpPr>
        <p:spPr>
          <a:xfrm>
            <a:off x="264319" y="2135982"/>
            <a:ext cx="11444287" cy="460707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4252926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792BF2BF-E480-E093-52B1-1CDFB2924495}"/>
              </a:ext>
            </a:extLst>
          </p:cNvPr>
          <p:cNvSpPr txBox="1"/>
          <p:nvPr/>
        </p:nvSpPr>
        <p:spPr>
          <a:xfrm>
            <a:off x="384078" y="401122"/>
            <a:ext cx="6097190" cy="564385"/>
          </a:xfrm>
          <a:prstGeom prst="rect">
            <a:avLst/>
          </a:prstGeom>
          <a:noFill/>
        </p:spPr>
        <p:txBody>
          <a:bodyPr wrap="square">
            <a:spAutoFit/>
          </a:bodyPr>
          <a:lstStyle/>
          <a:p>
            <a:pPr>
              <a:lnSpc>
                <a:spcPct val="107000"/>
              </a:lnSpc>
              <a:spcBef>
                <a:spcPts val="200"/>
              </a:spcBef>
            </a:pPr>
            <a:r>
              <a:rPr lang="de-CH" sz="3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Spaltung in der Gemeinde</a:t>
            </a:r>
          </a:p>
        </p:txBody>
      </p:sp>
      <p:graphicFrame>
        <p:nvGraphicFramePr>
          <p:cNvPr id="2" name="Tabelle 1">
            <a:extLst>
              <a:ext uri="{FF2B5EF4-FFF2-40B4-BE49-F238E27FC236}">
                <a16:creationId xmlns:a16="http://schemas.microsoft.com/office/drawing/2014/main" id="{84F99081-5006-452D-207F-16CBC4440291}"/>
              </a:ext>
            </a:extLst>
          </p:cNvPr>
          <p:cNvGraphicFramePr>
            <a:graphicFrameLocks noGrp="1"/>
          </p:cNvGraphicFramePr>
          <p:nvPr/>
        </p:nvGraphicFramePr>
        <p:xfrm>
          <a:off x="384078" y="1278731"/>
          <a:ext cx="11067353" cy="5136814"/>
        </p:xfrm>
        <a:graphic>
          <a:graphicData uri="http://schemas.openxmlformats.org/drawingml/2006/table">
            <a:tbl>
              <a:tblPr firstRow="1" firstCol="1" bandRow="1"/>
              <a:tblGrid>
                <a:gridCol w="1744760">
                  <a:extLst>
                    <a:ext uri="{9D8B030D-6E8A-4147-A177-3AD203B41FA5}">
                      <a16:colId xmlns:a16="http://schemas.microsoft.com/office/drawing/2014/main" val="2445678778"/>
                    </a:ext>
                  </a:extLst>
                </a:gridCol>
                <a:gridCol w="9322593">
                  <a:extLst>
                    <a:ext uri="{9D8B030D-6E8A-4147-A177-3AD203B41FA5}">
                      <a16:colId xmlns:a16="http://schemas.microsoft.com/office/drawing/2014/main" val="3112083555"/>
                    </a:ext>
                  </a:extLst>
                </a:gridCol>
              </a:tblGrid>
              <a:tr h="692010">
                <a:tc>
                  <a:txBody>
                    <a:bodyPr/>
                    <a:lstStyle/>
                    <a:p>
                      <a:r>
                        <a:rPr lang="de-CH"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1,10-17</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r>
                        <a:rPr lang="de-CH" sz="2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Tatsache der Spaltung</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p>
                      <a:r>
                        <a:rPr lang="de-CH"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 die Gemeinschaft als Einheit berufen!</a:t>
                      </a:r>
                      <a:r>
                        <a:rPr lang="de-CH" sz="2800" dirty="0">
                          <a:effectLst/>
                          <a:latin typeface="Calibri" panose="020F0502020204030204" pitchFamily="34" charset="0"/>
                          <a:ea typeface="Calibri" panose="020F0502020204030204" pitchFamily="34" charset="0"/>
                          <a:cs typeface="Times New Roman" panose="02020603050405020304" pitchFamily="18" charset="0"/>
                        </a:rPr>
                        <a:t> </a:t>
                      </a: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1188618571"/>
                  </a:ext>
                </a:extLst>
              </a:tr>
              <a:tr h="400525">
                <a:tc>
                  <a:txBody>
                    <a:bodyPr/>
                    <a:lstStyle/>
                    <a:p>
                      <a:r>
                        <a:rPr lang="de-CH" sz="2800">
                          <a:effectLst/>
                          <a:latin typeface="Calibri" panose="020F0502020204030204" pitchFamily="34" charset="0"/>
                          <a:ea typeface="Calibri" panose="020F0502020204030204" pitchFamily="34" charset="0"/>
                          <a:cs typeface="Times New Roman" panose="02020603050405020304" pitchFamily="18" charset="0"/>
                        </a:rPr>
                        <a:t>1,18 – 2,16</a:t>
                      </a: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de-CH" sz="2800" b="1" dirty="0">
                          <a:effectLst/>
                          <a:latin typeface="Calibri" panose="020F0502020204030204" pitchFamily="34" charset="0"/>
                          <a:ea typeface="Calibri" panose="020F0502020204030204" pitchFamily="34" charset="0"/>
                          <a:cs typeface="Times New Roman" panose="02020603050405020304" pitchFamily="18" charset="0"/>
                        </a:rPr>
                        <a:t>Gründe für die Spaltung</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45078548"/>
                  </a:ext>
                </a:extLst>
              </a:tr>
              <a:tr h="1268214">
                <a:tc>
                  <a:txBody>
                    <a:bodyPr/>
                    <a:lstStyle/>
                    <a:p>
                      <a:r>
                        <a:rPr lang="de-CH" sz="2800">
                          <a:effectLst/>
                          <a:latin typeface="Calibri" panose="020F0502020204030204" pitchFamily="34" charset="0"/>
                          <a:ea typeface="Calibri" panose="020F0502020204030204" pitchFamily="34" charset="0"/>
                          <a:cs typeface="Times New Roman" panose="02020603050405020304" pitchFamily="18" charset="0"/>
                        </a:rPr>
                        <a:t>1,18 – 2,5 </a:t>
                      </a: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685800" lvl="1"/>
                      <a:r>
                        <a:rPr lang="de-CH" sz="2800" b="0" i="0" dirty="0">
                          <a:effectLst/>
                          <a:latin typeface="Calibri" panose="020F0502020204030204" pitchFamily="34" charset="0"/>
                          <a:ea typeface="Calibri" panose="020F0502020204030204" pitchFamily="34" charset="0"/>
                          <a:cs typeface="Times New Roman" panose="02020603050405020304" pitchFamily="18" charset="0"/>
                        </a:rPr>
                        <a:t>- Missverständnis über die Botschaft vom Kreuz  </a:t>
                      </a:r>
                    </a:p>
                    <a:p>
                      <a:r>
                        <a:rPr lang="de-CH" sz="2800" dirty="0">
                          <a:effectLst/>
                          <a:latin typeface="Calibri" panose="020F0502020204030204" pitchFamily="34" charset="0"/>
                          <a:ea typeface="Calibri" panose="020F0502020204030204" pitchFamily="34" charset="0"/>
                          <a:cs typeface="Times New Roman" panose="02020603050405020304" pitchFamily="18" charset="0"/>
                        </a:rPr>
                        <a:t> "und meine Rede und meine Predigt war nicht in überredenden Worten der Weisheit, sondern in Erweisung des Geistes und der Kraft, damit euer Glaube nicht auf Menschenweisheit beruhe, sondern auf Gottes Kraft." </a:t>
                      </a:r>
                      <a:r>
                        <a:rPr lang="de-CH" sz="2800" b="1" dirty="0">
                          <a:effectLst/>
                          <a:latin typeface="Calibri" panose="020F0502020204030204" pitchFamily="34" charset="0"/>
                          <a:ea typeface="Calibri" panose="020F0502020204030204" pitchFamily="34" charset="0"/>
                          <a:cs typeface="Times New Roman" panose="02020603050405020304" pitchFamily="18" charset="0"/>
                        </a:rPr>
                        <a:t>(2,4-5)</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37194321"/>
                  </a:ext>
                </a:extLst>
              </a:tr>
              <a:tr h="414351">
                <a:tc>
                  <a:txBody>
                    <a:bodyPr/>
                    <a:lstStyle/>
                    <a:p>
                      <a:r>
                        <a:rPr lang="de-CH" sz="2800">
                          <a:effectLst/>
                          <a:latin typeface="Calibri" panose="020F0502020204030204" pitchFamily="34" charset="0"/>
                          <a:ea typeface="Calibri" panose="020F0502020204030204" pitchFamily="34" charset="0"/>
                          <a:cs typeface="Times New Roman" panose="02020603050405020304" pitchFamily="18" charset="0"/>
                        </a:rPr>
                        <a:t>2,6-16</a:t>
                      </a: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685800" lvl="1"/>
                      <a:r>
                        <a:rPr lang="de-CH" sz="2800" b="0" i="0" dirty="0">
                          <a:effectLst/>
                          <a:latin typeface="Calibri" panose="020F0502020204030204" pitchFamily="34" charset="0"/>
                          <a:ea typeface="Calibri" panose="020F0502020204030204" pitchFamily="34" charset="0"/>
                          <a:cs typeface="Times New Roman" panose="02020603050405020304" pitchFamily="18" charset="0"/>
                        </a:rPr>
                        <a:t>- Missverständnis über den Dienst des Heiligen Geist </a:t>
                      </a: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69147191"/>
                  </a:ext>
                </a:extLst>
              </a:tr>
              <a:tr h="442894">
                <a:tc>
                  <a:txBody>
                    <a:bodyPr/>
                    <a:lstStyle/>
                    <a:p>
                      <a:r>
                        <a:rPr lang="de-CH" sz="2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3,1 – 4,5</a:t>
                      </a:r>
                      <a:endParaRPr lang="de-CH" sz="280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r>
                        <a:rPr lang="de-CH" sz="2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Folgen der Spaltung</a:t>
                      </a:r>
                      <a:endParaRPr lang="de-CH" sz="280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2334616978"/>
                  </a:ext>
                </a:extLst>
              </a:tr>
              <a:tr h="408998">
                <a:tc>
                  <a:txBody>
                    <a:bodyPr/>
                    <a:lstStyle/>
                    <a:p>
                      <a:r>
                        <a:rPr lang="de-CH" sz="2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3,1-9</a:t>
                      </a:r>
                      <a:endParaRPr lang="de-CH" sz="280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449580"/>
                      <a:r>
                        <a:rPr lang="de-CH" sz="2800" b="0" i="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Geistliches Wachstum wird gehemmt</a:t>
                      </a:r>
                      <a:endParaRPr lang="de-CH" sz="2800" b="0" i="0" dirty="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1166665898"/>
                  </a:ext>
                </a:extLst>
              </a:tr>
              <a:tr h="394940">
                <a:tc>
                  <a:txBody>
                    <a:bodyPr/>
                    <a:lstStyle/>
                    <a:p>
                      <a:r>
                        <a:rPr lang="de-CH"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3,10 – 4,5</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449580"/>
                      <a:r>
                        <a:rPr lang="de-CH" sz="2800" b="0" i="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Unsere Talente richtig einsetzten </a:t>
                      </a:r>
                      <a:endParaRPr lang="de-CH" sz="2800" b="0" i="0" dirty="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2952892107"/>
                  </a:ext>
                </a:extLst>
              </a:tr>
            </a:tbl>
          </a:graphicData>
        </a:graphic>
      </p:graphicFrame>
      <p:sp>
        <p:nvSpPr>
          <p:cNvPr id="3" name="Rechteck 2">
            <a:extLst>
              <a:ext uri="{FF2B5EF4-FFF2-40B4-BE49-F238E27FC236}">
                <a16:creationId xmlns:a16="http://schemas.microsoft.com/office/drawing/2014/main" id="{AAEB5BB4-3626-4082-D6A0-F4115A6C11C3}"/>
              </a:ext>
            </a:extLst>
          </p:cNvPr>
          <p:cNvSpPr/>
          <p:nvPr/>
        </p:nvSpPr>
        <p:spPr>
          <a:xfrm>
            <a:off x="264319" y="2564607"/>
            <a:ext cx="11444287" cy="418559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808434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792BF2BF-E480-E093-52B1-1CDFB2924495}"/>
              </a:ext>
            </a:extLst>
          </p:cNvPr>
          <p:cNvSpPr txBox="1"/>
          <p:nvPr/>
        </p:nvSpPr>
        <p:spPr>
          <a:xfrm>
            <a:off x="384078" y="401122"/>
            <a:ext cx="6097190" cy="564385"/>
          </a:xfrm>
          <a:prstGeom prst="rect">
            <a:avLst/>
          </a:prstGeom>
          <a:noFill/>
        </p:spPr>
        <p:txBody>
          <a:bodyPr wrap="square">
            <a:spAutoFit/>
          </a:bodyPr>
          <a:lstStyle/>
          <a:p>
            <a:pPr>
              <a:lnSpc>
                <a:spcPct val="107000"/>
              </a:lnSpc>
              <a:spcBef>
                <a:spcPts val="200"/>
              </a:spcBef>
            </a:pPr>
            <a:r>
              <a:rPr lang="de-CH" sz="3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Spaltung in der Gemeinde</a:t>
            </a:r>
          </a:p>
        </p:txBody>
      </p:sp>
      <p:graphicFrame>
        <p:nvGraphicFramePr>
          <p:cNvPr id="2" name="Tabelle 1">
            <a:extLst>
              <a:ext uri="{FF2B5EF4-FFF2-40B4-BE49-F238E27FC236}">
                <a16:creationId xmlns:a16="http://schemas.microsoft.com/office/drawing/2014/main" id="{84F99081-5006-452D-207F-16CBC4440291}"/>
              </a:ext>
            </a:extLst>
          </p:cNvPr>
          <p:cNvGraphicFramePr>
            <a:graphicFrameLocks noGrp="1"/>
          </p:cNvGraphicFramePr>
          <p:nvPr>
            <p:extLst>
              <p:ext uri="{D42A27DB-BD31-4B8C-83A1-F6EECF244321}">
                <p14:modId xmlns:p14="http://schemas.microsoft.com/office/powerpoint/2010/main" val="2777005726"/>
              </p:ext>
            </p:extLst>
          </p:nvPr>
        </p:nvGraphicFramePr>
        <p:xfrm>
          <a:off x="384078" y="1278731"/>
          <a:ext cx="11067353" cy="5258734"/>
        </p:xfrm>
        <a:graphic>
          <a:graphicData uri="http://schemas.openxmlformats.org/drawingml/2006/table">
            <a:tbl>
              <a:tblPr firstRow="1" firstCol="1" bandRow="1"/>
              <a:tblGrid>
                <a:gridCol w="1744760">
                  <a:extLst>
                    <a:ext uri="{9D8B030D-6E8A-4147-A177-3AD203B41FA5}">
                      <a16:colId xmlns:a16="http://schemas.microsoft.com/office/drawing/2014/main" val="2445678778"/>
                    </a:ext>
                  </a:extLst>
                </a:gridCol>
                <a:gridCol w="9322593">
                  <a:extLst>
                    <a:ext uri="{9D8B030D-6E8A-4147-A177-3AD203B41FA5}">
                      <a16:colId xmlns:a16="http://schemas.microsoft.com/office/drawing/2014/main" val="3112083555"/>
                    </a:ext>
                  </a:extLst>
                </a:gridCol>
              </a:tblGrid>
              <a:tr h="692010">
                <a:tc>
                  <a:txBody>
                    <a:bodyPr/>
                    <a:lstStyle/>
                    <a:p>
                      <a:r>
                        <a:rPr lang="de-CH"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1,10-17</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r>
                        <a:rPr lang="de-CH" sz="2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Tatsache der Spaltung</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p>
                      <a:r>
                        <a:rPr lang="de-CH"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 die Gemeinschaft als Einheit berufen!</a:t>
                      </a:r>
                      <a:r>
                        <a:rPr lang="de-CH" sz="2800" dirty="0">
                          <a:effectLst/>
                          <a:latin typeface="Calibri" panose="020F0502020204030204" pitchFamily="34" charset="0"/>
                          <a:ea typeface="Calibri" panose="020F0502020204030204" pitchFamily="34" charset="0"/>
                          <a:cs typeface="Times New Roman" panose="02020603050405020304" pitchFamily="18" charset="0"/>
                        </a:rPr>
                        <a:t> </a:t>
                      </a: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1188618571"/>
                  </a:ext>
                </a:extLst>
              </a:tr>
              <a:tr h="400525">
                <a:tc>
                  <a:txBody>
                    <a:bodyPr/>
                    <a:lstStyle/>
                    <a:p>
                      <a:r>
                        <a:rPr lang="de-CH" sz="2800">
                          <a:effectLst/>
                          <a:latin typeface="Calibri" panose="020F0502020204030204" pitchFamily="34" charset="0"/>
                          <a:ea typeface="Calibri" panose="020F0502020204030204" pitchFamily="34" charset="0"/>
                          <a:cs typeface="Times New Roman" panose="02020603050405020304" pitchFamily="18" charset="0"/>
                        </a:rPr>
                        <a:t>1,18 – 2,16</a:t>
                      </a: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de-CH" sz="2800" b="1" dirty="0">
                          <a:effectLst/>
                          <a:latin typeface="Calibri" panose="020F0502020204030204" pitchFamily="34" charset="0"/>
                          <a:ea typeface="Calibri" panose="020F0502020204030204" pitchFamily="34" charset="0"/>
                          <a:cs typeface="Times New Roman" panose="02020603050405020304" pitchFamily="18" charset="0"/>
                        </a:rPr>
                        <a:t>Gründe für die Spaltung</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45078548"/>
                  </a:ext>
                </a:extLst>
              </a:tr>
              <a:tr h="1268214">
                <a:tc>
                  <a:txBody>
                    <a:bodyPr/>
                    <a:lstStyle/>
                    <a:p>
                      <a:r>
                        <a:rPr lang="de-CH" sz="2800">
                          <a:effectLst/>
                          <a:latin typeface="Calibri" panose="020F0502020204030204" pitchFamily="34" charset="0"/>
                          <a:ea typeface="Calibri" panose="020F0502020204030204" pitchFamily="34" charset="0"/>
                          <a:cs typeface="Times New Roman" panose="02020603050405020304" pitchFamily="18" charset="0"/>
                        </a:rPr>
                        <a:t>1,18 – 2,5 </a:t>
                      </a: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685800" lvl="1"/>
                      <a:r>
                        <a:rPr lang="de-CH" sz="2800" b="0" i="0" dirty="0">
                          <a:effectLst/>
                          <a:latin typeface="Calibri" panose="020F0502020204030204" pitchFamily="34" charset="0"/>
                          <a:ea typeface="Calibri" panose="020F0502020204030204" pitchFamily="34" charset="0"/>
                          <a:cs typeface="Times New Roman" panose="02020603050405020304" pitchFamily="18" charset="0"/>
                        </a:rPr>
                        <a:t>- Missverständnis über die Botschaft vom Kreuz  </a:t>
                      </a:r>
                    </a:p>
                    <a:p>
                      <a:pPr marL="0" marR="0" lvl="0" indent="0" algn="l" defTabSz="914400" rtl="0" eaLnBrk="1" fontAlgn="auto" latinLnBrk="0" hangingPunct="1">
                        <a:lnSpc>
                          <a:spcPct val="100000"/>
                        </a:lnSpc>
                        <a:spcBef>
                          <a:spcPts val="0"/>
                        </a:spcBef>
                        <a:spcAft>
                          <a:spcPts val="0"/>
                        </a:spcAft>
                        <a:buClrTx/>
                        <a:buSzTx/>
                        <a:buFontTx/>
                        <a:buNone/>
                        <a:tabLst/>
                        <a:defRPr/>
                      </a:pPr>
                      <a:r>
                        <a:rPr lang="de-CH" sz="2800" dirty="0">
                          <a:effectLst/>
                          <a:latin typeface="Calibri" panose="020F0502020204030204" pitchFamily="34" charset="0"/>
                          <a:ea typeface="Calibri" panose="020F0502020204030204" pitchFamily="34" charset="0"/>
                          <a:cs typeface="Times New Roman" panose="02020603050405020304" pitchFamily="18" charset="0"/>
                        </a:rPr>
                        <a:t> </a:t>
                      </a:r>
                      <a:r>
                        <a:rPr lang="de-CH" sz="3000" kern="1200" dirty="0">
                          <a:solidFill>
                            <a:schemeClr val="tx1"/>
                          </a:solidFill>
                          <a:effectLst/>
                          <a:latin typeface="+mn-lt"/>
                          <a:ea typeface="+mn-ea"/>
                          <a:cs typeface="+mn-cs"/>
                        </a:rPr>
                        <a:t>"Denn das Wort vom Kreuz ist denen, die verloren gehen, Torheit; uns aber, die wir errettet werden, ist es Gottes Kraft." </a:t>
                      </a:r>
                      <a:r>
                        <a:rPr lang="de-CH" sz="3000" b="1" kern="1200" dirty="0">
                          <a:solidFill>
                            <a:schemeClr val="tx1"/>
                          </a:solidFill>
                          <a:effectLst/>
                          <a:latin typeface="+mn-lt"/>
                          <a:ea typeface="+mn-ea"/>
                          <a:cs typeface="+mn-cs"/>
                        </a:rPr>
                        <a:t>(1,18)</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CH" sz="3000" kern="1200" dirty="0">
                        <a:solidFill>
                          <a:schemeClr val="tx1"/>
                        </a:solidFill>
                        <a:effectLst/>
                        <a:latin typeface="+mn-lt"/>
                        <a:ea typeface="+mn-ea"/>
                        <a:cs typeface="+mn-cs"/>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37194321"/>
                  </a:ext>
                </a:extLst>
              </a:tr>
              <a:tr h="414351">
                <a:tc>
                  <a:txBody>
                    <a:bodyPr/>
                    <a:lstStyle/>
                    <a:p>
                      <a:r>
                        <a:rPr lang="de-CH" sz="2800">
                          <a:effectLst/>
                          <a:latin typeface="Calibri" panose="020F0502020204030204" pitchFamily="34" charset="0"/>
                          <a:ea typeface="Calibri" panose="020F0502020204030204" pitchFamily="34" charset="0"/>
                          <a:cs typeface="Times New Roman" panose="02020603050405020304" pitchFamily="18" charset="0"/>
                        </a:rPr>
                        <a:t>2,6-16</a:t>
                      </a: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685800" lvl="1"/>
                      <a:r>
                        <a:rPr lang="de-CH" sz="2800" b="0" i="0" dirty="0">
                          <a:effectLst/>
                          <a:latin typeface="Calibri" panose="020F0502020204030204" pitchFamily="34" charset="0"/>
                          <a:ea typeface="Calibri" panose="020F0502020204030204" pitchFamily="34" charset="0"/>
                          <a:cs typeface="Times New Roman" panose="02020603050405020304" pitchFamily="18" charset="0"/>
                        </a:rPr>
                        <a:t>- Missverständnis über den Dienst des Heiligen Geist </a:t>
                      </a: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69147191"/>
                  </a:ext>
                </a:extLst>
              </a:tr>
              <a:tr h="442894">
                <a:tc>
                  <a:txBody>
                    <a:bodyPr/>
                    <a:lstStyle/>
                    <a:p>
                      <a:r>
                        <a:rPr lang="de-CH" sz="2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3,1 – 4,5</a:t>
                      </a:r>
                      <a:endParaRPr lang="de-CH" sz="280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r>
                        <a:rPr lang="de-CH" sz="2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Folgen der Spaltung</a:t>
                      </a:r>
                      <a:endParaRPr lang="de-CH" sz="280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2334616978"/>
                  </a:ext>
                </a:extLst>
              </a:tr>
              <a:tr h="408998">
                <a:tc>
                  <a:txBody>
                    <a:bodyPr/>
                    <a:lstStyle/>
                    <a:p>
                      <a:r>
                        <a:rPr lang="de-CH" sz="2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3,1-9</a:t>
                      </a:r>
                      <a:endParaRPr lang="de-CH" sz="280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449580"/>
                      <a:r>
                        <a:rPr lang="de-CH" sz="2800" b="0" i="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Geistliches Wachstum wird gehemmt</a:t>
                      </a:r>
                      <a:endParaRPr lang="de-CH" sz="2800" b="0" i="0" dirty="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1166665898"/>
                  </a:ext>
                </a:extLst>
              </a:tr>
              <a:tr h="394940">
                <a:tc>
                  <a:txBody>
                    <a:bodyPr/>
                    <a:lstStyle/>
                    <a:p>
                      <a:r>
                        <a:rPr lang="de-CH"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3,10 – 4,5</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449580"/>
                      <a:r>
                        <a:rPr lang="de-CH" sz="2800" b="0" i="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Unsere Talente richtig einsetzten </a:t>
                      </a:r>
                      <a:endParaRPr lang="de-CH" sz="2800" b="0" i="0" dirty="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2952892107"/>
                  </a:ext>
                </a:extLst>
              </a:tr>
            </a:tbl>
          </a:graphicData>
        </a:graphic>
      </p:graphicFrame>
      <p:sp>
        <p:nvSpPr>
          <p:cNvPr id="3" name="Rechteck 2">
            <a:extLst>
              <a:ext uri="{FF2B5EF4-FFF2-40B4-BE49-F238E27FC236}">
                <a16:creationId xmlns:a16="http://schemas.microsoft.com/office/drawing/2014/main" id="{AAEB5BB4-3626-4082-D6A0-F4115A6C11C3}"/>
              </a:ext>
            </a:extLst>
          </p:cNvPr>
          <p:cNvSpPr/>
          <p:nvPr/>
        </p:nvSpPr>
        <p:spPr>
          <a:xfrm>
            <a:off x="252960" y="4717624"/>
            <a:ext cx="11444287" cy="198532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CH" sz="1800" dirty="0">
                <a:effectLst/>
                <a:latin typeface="Calibri" panose="020F0502020204030204" pitchFamily="34" charset="0"/>
                <a:ea typeface="Calibri" panose="020F0502020204030204" pitchFamily="34" charset="0"/>
                <a:cs typeface="Times New Roman" panose="02020603050405020304" pitchFamily="18" charset="0"/>
              </a:rPr>
              <a:t>"und meine Rede und meine Predigt war nicht in überredenden Worten der Weisheit, sondern in Erweisung des Geistes und der Kraft, damit euer Glaube nicht auf Menschenweisheit beruhe, sondern auf Gottes Kraft." </a:t>
            </a:r>
            <a:r>
              <a:rPr lang="de-CH" sz="1800" b="1" dirty="0">
                <a:effectLst/>
                <a:latin typeface="Calibri" panose="020F0502020204030204" pitchFamily="34" charset="0"/>
                <a:ea typeface="Calibri" panose="020F0502020204030204" pitchFamily="34" charset="0"/>
                <a:cs typeface="Times New Roman" panose="02020603050405020304" pitchFamily="18" charset="0"/>
              </a:rPr>
              <a:t>(2,4-5)</a:t>
            </a:r>
            <a:endParaRPr lang="de-CH" dirty="0"/>
          </a:p>
        </p:txBody>
      </p:sp>
      <p:sp>
        <p:nvSpPr>
          <p:cNvPr id="6" name="Textfeld 5">
            <a:extLst>
              <a:ext uri="{FF2B5EF4-FFF2-40B4-BE49-F238E27FC236}">
                <a16:creationId xmlns:a16="http://schemas.microsoft.com/office/drawing/2014/main" id="{240E5812-0A6A-1988-8880-8F2770C80E97}"/>
              </a:ext>
            </a:extLst>
          </p:cNvPr>
          <p:cNvSpPr txBox="1"/>
          <p:nvPr/>
        </p:nvSpPr>
        <p:spPr>
          <a:xfrm>
            <a:off x="384077" y="4717624"/>
            <a:ext cx="10622799" cy="1938992"/>
          </a:xfrm>
          <a:prstGeom prst="rect">
            <a:avLst/>
          </a:prstGeom>
          <a:noFill/>
        </p:spPr>
        <p:txBody>
          <a:bodyPr wrap="square">
            <a:spAutoFit/>
          </a:bodyPr>
          <a:lstStyle/>
          <a:p>
            <a:r>
              <a:rPr lang="de-CH" sz="3000" dirty="0">
                <a:effectLst/>
                <a:latin typeface="Calibri" panose="020F0502020204030204" pitchFamily="34" charset="0"/>
                <a:ea typeface="Calibri" panose="020F0502020204030204" pitchFamily="34" charset="0"/>
                <a:cs typeface="Times New Roman" panose="02020603050405020304" pitchFamily="18" charset="0"/>
              </a:rPr>
              <a:t>"und meine Rede und meine Predigt war nicht in überredenden Worten der Weisheit, sondern in Erweisung des Geistes und der Kraft, damit euer Glaube nicht auf Menschenweisheit beruhe, sondern auf Gottes Kraft." </a:t>
            </a:r>
            <a:r>
              <a:rPr lang="de-CH" sz="3000" b="1" dirty="0">
                <a:effectLst/>
                <a:latin typeface="Calibri" panose="020F0502020204030204" pitchFamily="34" charset="0"/>
                <a:ea typeface="Calibri" panose="020F0502020204030204" pitchFamily="34" charset="0"/>
                <a:cs typeface="Times New Roman" panose="02020603050405020304" pitchFamily="18" charset="0"/>
              </a:rPr>
              <a:t>(2,4-5)</a:t>
            </a:r>
            <a:endParaRPr lang="de-CH" sz="3000" dirty="0"/>
          </a:p>
        </p:txBody>
      </p:sp>
    </p:spTree>
    <p:extLst>
      <p:ext uri="{BB962C8B-B14F-4D97-AF65-F5344CB8AC3E}">
        <p14:creationId xmlns:p14="http://schemas.microsoft.com/office/powerpoint/2010/main" val="3268177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792BF2BF-E480-E093-52B1-1CDFB2924495}"/>
              </a:ext>
            </a:extLst>
          </p:cNvPr>
          <p:cNvSpPr txBox="1"/>
          <p:nvPr/>
        </p:nvSpPr>
        <p:spPr>
          <a:xfrm>
            <a:off x="384078" y="401122"/>
            <a:ext cx="6097190" cy="564385"/>
          </a:xfrm>
          <a:prstGeom prst="rect">
            <a:avLst/>
          </a:prstGeom>
          <a:noFill/>
        </p:spPr>
        <p:txBody>
          <a:bodyPr wrap="square">
            <a:spAutoFit/>
          </a:bodyPr>
          <a:lstStyle/>
          <a:p>
            <a:pPr>
              <a:lnSpc>
                <a:spcPct val="107000"/>
              </a:lnSpc>
              <a:spcBef>
                <a:spcPts val="200"/>
              </a:spcBef>
            </a:pPr>
            <a:r>
              <a:rPr lang="de-CH" sz="3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Spaltung in der Gemeinde</a:t>
            </a:r>
          </a:p>
        </p:txBody>
      </p:sp>
      <p:graphicFrame>
        <p:nvGraphicFramePr>
          <p:cNvPr id="2" name="Tabelle 1">
            <a:extLst>
              <a:ext uri="{FF2B5EF4-FFF2-40B4-BE49-F238E27FC236}">
                <a16:creationId xmlns:a16="http://schemas.microsoft.com/office/drawing/2014/main" id="{84F99081-5006-452D-207F-16CBC4440291}"/>
              </a:ext>
            </a:extLst>
          </p:cNvPr>
          <p:cNvGraphicFramePr>
            <a:graphicFrameLocks noGrp="1"/>
          </p:cNvGraphicFramePr>
          <p:nvPr/>
        </p:nvGraphicFramePr>
        <p:xfrm>
          <a:off x="384078" y="1278731"/>
          <a:ext cx="11067353" cy="5136814"/>
        </p:xfrm>
        <a:graphic>
          <a:graphicData uri="http://schemas.openxmlformats.org/drawingml/2006/table">
            <a:tbl>
              <a:tblPr firstRow="1" firstCol="1" bandRow="1"/>
              <a:tblGrid>
                <a:gridCol w="1744760">
                  <a:extLst>
                    <a:ext uri="{9D8B030D-6E8A-4147-A177-3AD203B41FA5}">
                      <a16:colId xmlns:a16="http://schemas.microsoft.com/office/drawing/2014/main" val="2445678778"/>
                    </a:ext>
                  </a:extLst>
                </a:gridCol>
                <a:gridCol w="9322593">
                  <a:extLst>
                    <a:ext uri="{9D8B030D-6E8A-4147-A177-3AD203B41FA5}">
                      <a16:colId xmlns:a16="http://schemas.microsoft.com/office/drawing/2014/main" val="3112083555"/>
                    </a:ext>
                  </a:extLst>
                </a:gridCol>
              </a:tblGrid>
              <a:tr h="692010">
                <a:tc>
                  <a:txBody>
                    <a:bodyPr/>
                    <a:lstStyle/>
                    <a:p>
                      <a:r>
                        <a:rPr lang="de-CH"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1,10-17</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r>
                        <a:rPr lang="de-CH" sz="2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Tatsache der Spaltung</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p>
                      <a:r>
                        <a:rPr lang="de-CH"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 die Gemeinschaft als Einheit berufen!</a:t>
                      </a:r>
                      <a:r>
                        <a:rPr lang="de-CH" sz="2800" dirty="0">
                          <a:effectLst/>
                          <a:latin typeface="Calibri" panose="020F0502020204030204" pitchFamily="34" charset="0"/>
                          <a:ea typeface="Calibri" panose="020F0502020204030204" pitchFamily="34" charset="0"/>
                          <a:cs typeface="Times New Roman" panose="02020603050405020304" pitchFamily="18" charset="0"/>
                        </a:rPr>
                        <a:t> </a:t>
                      </a: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1188618571"/>
                  </a:ext>
                </a:extLst>
              </a:tr>
              <a:tr h="400525">
                <a:tc>
                  <a:txBody>
                    <a:bodyPr/>
                    <a:lstStyle/>
                    <a:p>
                      <a:r>
                        <a:rPr lang="de-CH" sz="2800">
                          <a:effectLst/>
                          <a:latin typeface="Calibri" panose="020F0502020204030204" pitchFamily="34" charset="0"/>
                          <a:ea typeface="Calibri" panose="020F0502020204030204" pitchFamily="34" charset="0"/>
                          <a:cs typeface="Times New Roman" panose="02020603050405020304" pitchFamily="18" charset="0"/>
                        </a:rPr>
                        <a:t>1,18 – 2,16</a:t>
                      </a: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de-CH" sz="2800" b="1" dirty="0">
                          <a:effectLst/>
                          <a:latin typeface="Calibri" panose="020F0502020204030204" pitchFamily="34" charset="0"/>
                          <a:ea typeface="Calibri" panose="020F0502020204030204" pitchFamily="34" charset="0"/>
                          <a:cs typeface="Times New Roman" panose="02020603050405020304" pitchFamily="18" charset="0"/>
                        </a:rPr>
                        <a:t>Gründe für die Spaltung</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45078548"/>
                  </a:ext>
                </a:extLst>
              </a:tr>
              <a:tr h="1268214">
                <a:tc>
                  <a:txBody>
                    <a:bodyPr/>
                    <a:lstStyle/>
                    <a:p>
                      <a:r>
                        <a:rPr lang="de-CH" sz="2800">
                          <a:effectLst/>
                          <a:latin typeface="Calibri" panose="020F0502020204030204" pitchFamily="34" charset="0"/>
                          <a:ea typeface="Calibri" panose="020F0502020204030204" pitchFamily="34" charset="0"/>
                          <a:cs typeface="Times New Roman" panose="02020603050405020304" pitchFamily="18" charset="0"/>
                        </a:rPr>
                        <a:t>1,18 – 2,5 </a:t>
                      </a: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685800" lvl="1"/>
                      <a:r>
                        <a:rPr lang="de-CH" sz="2800" b="0" i="0" dirty="0">
                          <a:effectLst/>
                          <a:latin typeface="Calibri" panose="020F0502020204030204" pitchFamily="34" charset="0"/>
                          <a:ea typeface="Calibri" panose="020F0502020204030204" pitchFamily="34" charset="0"/>
                          <a:cs typeface="Times New Roman" panose="02020603050405020304" pitchFamily="18" charset="0"/>
                        </a:rPr>
                        <a:t>- Missverständnis über die Botschaft vom Kreuz  </a:t>
                      </a:r>
                    </a:p>
                    <a:p>
                      <a:r>
                        <a:rPr lang="de-CH" sz="2800" dirty="0">
                          <a:effectLst/>
                          <a:latin typeface="Calibri" panose="020F0502020204030204" pitchFamily="34" charset="0"/>
                          <a:ea typeface="Calibri" panose="020F0502020204030204" pitchFamily="34" charset="0"/>
                          <a:cs typeface="Times New Roman" panose="02020603050405020304" pitchFamily="18" charset="0"/>
                        </a:rPr>
                        <a:t> "und meine Rede und meine Predigt war nicht in überredenden Worten der Weisheit, sondern in Erweisung des Geistes und der Kraft, damit euer Glaube nicht auf Menschenweisheit beruhe, sondern auf Gottes Kraft." </a:t>
                      </a:r>
                      <a:r>
                        <a:rPr lang="de-CH" sz="2800" b="1" dirty="0">
                          <a:effectLst/>
                          <a:latin typeface="Calibri" panose="020F0502020204030204" pitchFamily="34" charset="0"/>
                          <a:ea typeface="Calibri" panose="020F0502020204030204" pitchFamily="34" charset="0"/>
                          <a:cs typeface="Times New Roman" panose="02020603050405020304" pitchFamily="18" charset="0"/>
                        </a:rPr>
                        <a:t>(2,4-5)</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37194321"/>
                  </a:ext>
                </a:extLst>
              </a:tr>
              <a:tr h="414351">
                <a:tc>
                  <a:txBody>
                    <a:bodyPr/>
                    <a:lstStyle/>
                    <a:p>
                      <a:r>
                        <a:rPr lang="de-CH" sz="2800">
                          <a:effectLst/>
                          <a:latin typeface="Calibri" panose="020F0502020204030204" pitchFamily="34" charset="0"/>
                          <a:ea typeface="Calibri" panose="020F0502020204030204" pitchFamily="34" charset="0"/>
                          <a:cs typeface="Times New Roman" panose="02020603050405020304" pitchFamily="18" charset="0"/>
                        </a:rPr>
                        <a:t>2,6-16</a:t>
                      </a: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685800" lvl="1"/>
                      <a:r>
                        <a:rPr lang="de-CH" sz="2800" b="0" i="0" dirty="0">
                          <a:effectLst/>
                          <a:latin typeface="Calibri" panose="020F0502020204030204" pitchFamily="34" charset="0"/>
                          <a:ea typeface="Calibri" panose="020F0502020204030204" pitchFamily="34" charset="0"/>
                          <a:cs typeface="Times New Roman" panose="02020603050405020304" pitchFamily="18" charset="0"/>
                        </a:rPr>
                        <a:t>- Missverständnis über den Dienst des Heiligen Geist </a:t>
                      </a: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69147191"/>
                  </a:ext>
                </a:extLst>
              </a:tr>
              <a:tr h="442894">
                <a:tc>
                  <a:txBody>
                    <a:bodyPr/>
                    <a:lstStyle/>
                    <a:p>
                      <a:r>
                        <a:rPr lang="de-CH" sz="2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3,1 – 4,5</a:t>
                      </a:r>
                      <a:endParaRPr lang="de-CH" sz="280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r>
                        <a:rPr lang="de-CH" sz="2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Folgen der Spaltung</a:t>
                      </a:r>
                      <a:endParaRPr lang="de-CH" sz="280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2334616978"/>
                  </a:ext>
                </a:extLst>
              </a:tr>
              <a:tr h="408998">
                <a:tc>
                  <a:txBody>
                    <a:bodyPr/>
                    <a:lstStyle/>
                    <a:p>
                      <a:r>
                        <a:rPr lang="de-CH" sz="2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3,1-9</a:t>
                      </a:r>
                      <a:endParaRPr lang="de-CH" sz="280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449580"/>
                      <a:r>
                        <a:rPr lang="de-CH" sz="2800" b="0" i="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Geistliches Wachstum wird gehemmt</a:t>
                      </a:r>
                      <a:endParaRPr lang="de-CH" sz="2800" b="0" i="0" dirty="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1166665898"/>
                  </a:ext>
                </a:extLst>
              </a:tr>
              <a:tr h="394940">
                <a:tc>
                  <a:txBody>
                    <a:bodyPr/>
                    <a:lstStyle/>
                    <a:p>
                      <a:r>
                        <a:rPr lang="de-CH"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3,10 – 4,5</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449580"/>
                      <a:r>
                        <a:rPr lang="de-CH" sz="2800" b="0" i="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Unsere Talente richtig einsetzten </a:t>
                      </a:r>
                      <a:endParaRPr lang="de-CH" sz="2800" b="0" i="0" dirty="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2952892107"/>
                  </a:ext>
                </a:extLst>
              </a:tr>
            </a:tbl>
          </a:graphicData>
        </a:graphic>
      </p:graphicFrame>
      <p:sp>
        <p:nvSpPr>
          <p:cNvPr id="3" name="Rechteck 2">
            <a:extLst>
              <a:ext uri="{FF2B5EF4-FFF2-40B4-BE49-F238E27FC236}">
                <a16:creationId xmlns:a16="http://schemas.microsoft.com/office/drawing/2014/main" id="{AAEB5BB4-3626-4082-D6A0-F4115A6C11C3}"/>
              </a:ext>
            </a:extLst>
          </p:cNvPr>
          <p:cNvSpPr/>
          <p:nvPr/>
        </p:nvSpPr>
        <p:spPr>
          <a:xfrm>
            <a:off x="264319" y="5122071"/>
            <a:ext cx="11444287" cy="164241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35533868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792BF2BF-E480-E093-52B1-1CDFB2924495}"/>
              </a:ext>
            </a:extLst>
          </p:cNvPr>
          <p:cNvSpPr txBox="1"/>
          <p:nvPr/>
        </p:nvSpPr>
        <p:spPr>
          <a:xfrm>
            <a:off x="384078" y="401122"/>
            <a:ext cx="6881116" cy="564385"/>
          </a:xfrm>
          <a:prstGeom prst="rect">
            <a:avLst/>
          </a:prstGeom>
          <a:noFill/>
        </p:spPr>
        <p:txBody>
          <a:bodyPr wrap="square">
            <a:spAutoFit/>
          </a:bodyPr>
          <a:lstStyle/>
          <a:p>
            <a:pPr>
              <a:lnSpc>
                <a:spcPct val="107000"/>
              </a:lnSpc>
              <a:spcBef>
                <a:spcPts val="200"/>
              </a:spcBef>
            </a:pPr>
            <a:r>
              <a:rPr lang="de-CH" sz="3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Der Dienst des Heiligen Geistes | 2,6-16</a:t>
            </a:r>
          </a:p>
        </p:txBody>
      </p:sp>
      <p:sp>
        <p:nvSpPr>
          <p:cNvPr id="2" name="Rectangle 1">
            <a:extLst>
              <a:ext uri="{FF2B5EF4-FFF2-40B4-BE49-F238E27FC236}">
                <a16:creationId xmlns:a16="http://schemas.microsoft.com/office/drawing/2014/main" id="{85C13635-62BA-4F14-47DC-99C142B5EBED}"/>
              </a:ext>
            </a:extLst>
          </p:cNvPr>
          <p:cNvSpPr>
            <a:spLocks noChangeArrowheads="1"/>
          </p:cNvSpPr>
          <p:nvPr/>
        </p:nvSpPr>
        <p:spPr bwMode="auto">
          <a:xfrm>
            <a:off x="384078" y="1124516"/>
            <a:ext cx="11245947"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3000" b="0" i="0" u="none" strike="noStrike" cap="none" normalizeH="0" baseline="0" dirty="0">
                <a:ln>
                  <a:noFill/>
                </a:ln>
                <a:solidFill>
                  <a:schemeClr val="tx1"/>
                </a:solidFill>
                <a:effectLst/>
              </a:rPr>
              <a:t>"Wir reden aber Weisheit unter den Vollkommenen, nicht aber Weisheit dieses Zeitlaufs noch der Fürsten dieses Zeitlaufs, die zunichtegemacht werden, 7 sondern wir reden Gottes Weisheit in einem Geheimnis, die verborgene, die Gott vor den Zeitaltern zu unserer Herrlichkeit zuvorbestimmt hat; 8 die keiner von den Fürsten dieses Zeitlaufs erkannt hat (denn wenn sie sie erkannt hätten, so würden sie wohl den Herrn der Herrlichkeit nicht gekreuzigt haben), 9 sondern wie geschrieben steht: „Was kein Auge gesehen und kein Ohr gehört hat und in keines Menschen Herz aufgekommen ist, was Gott bereitet hat denen, die ihn lieben“; …</a:t>
            </a:r>
          </a:p>
        </p:txBody>
      </p:sp>
    </p:spTree>
    <p:extLst>
      <p:ext uri="{BB962C8B-B14F-4D97-AF65-F5344CB8AC3E}">
        <p14:creationId xmlns:p14="http://schemas.microsoft.com/office/powerpoint/2010/main" val="33947000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792BF2BF-E480-E093-52B1-1CDFB2924495}"/>
              </a:ext>
            </a:extLst>
          </p:cNvPr>
          <p:cNvSpPr txBox="1"/>
          <p:nvPr/>
        </p:nvSpPr>
        <p:spPr>
          <a:xfrm>
            <a:off x="384078" y="401122"/>
            <a:ext cx="6881116" cy="564385"/>
          </a:xfrm>
          <a:prstGeom prst="rect">
            <a:avLst/>
          </a:prstGeom>
          <a:noFill/>
        </p:spPr>
        <p:txBody>
          <a:bodyPr wrap="square">
            <a:spAutoFit/>
          </a:bodyPr>
          <a:lstStyle/>
          <a:p>
            <a:pPr>
              <a:lnSpc>
                <a:spcPct val="107000"/>
              </a:lnSpc>
              <a:spcBef>
                <a:spcPts val="200"/>
              </a:spcBef>
            </a:pPr>
            <a:r>
              <a:rPr lang="de-CH" sz="3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Der Dienst des Heiligen Geistes | 2,6-16</a:t>
            </a:r>
          </a:p>
        </p:txBody>
      </p:sp>
      <p:sp>
        <p:nvSpPr>
          <p:cNvPr id="2" name="Rectangle 1">
            <a:extLst>
              <a:ext uri="{FF2B5EF4-FFF2-40B4-BE49-F238E27FC236}">
                <a16:creationId xmlns:a16="http://schemas.microsoft.com/office/drawing/2014/main" id="{85C13635-62BA-4F14-47DC-99C142B5EBED}"/>
              </a:ext>
            </a:extLst>
          </p:cNvPr>
          <p:cNvSpPr>
            <a:spLocks noChangeArrowheads="1"/>
          </p:cNvSpPr>
          <p:nvPr/>
        </p:nvSpPr>
        <p:spPr bwMode="auto">
          <a:xfrm>
            <a:off x="384078" y="965507"/>
            <a:ext cx="11531001"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3000" b="0" u="none" strike="noStrike" cap="none" normalizeH="0" baseline="0" dirty="0">
                <a:ln>
                  <a:noFill/>
                </a:ln>
                <a:solidFill>
                  <a:schemeClr val="tx1"/>
                </a:solidFill>
                <a:effectLst/>
              </a:rPr>
              <a:t>"… uns aber hat Gott es offenbart durch seinen Geist, denn der Geist erforscht alles, auch die Tiefen Gottes. 11 Denn wer von den Menschen weiß, was im Menschen ist, als nur der Geist des Menschen, der in ihm ist? So weiß auch niemand, was in Gott ist, als nur der Geist Gottes. 12 Wir aber haben nicht den Geist der Welt empfangen, sondern den Geist, der aus Gott ist, um die Dinge zu kennen, die uns von Gott geschenkt sind; 13 die wir auch verkündigen, nicht in Worten, gelehrt durch menschliche Weisheit, sondern in Worten, gelehrt durch den Geist, mitteilend geistliche Dinge durch geistliche Mittel." </a:t>
            </a:r>
            <a:r>
              <a:rPr kumimoji="0" lang="de-DE" altLang="de-DE" sz="3000" b="1" u="none" strike="noStrike" cap="none" normalizeH="0" baseline="0" dirty="0">
                <a:ln>
                  <a:noFill/>
                </a:ln>
                <a:solidFill>
                  <a:schemeClr val="tx1"/>
                </a:solidFill>
                <a:effectLst/>
              </a:rPr>
              <a:t>(2,6-13)</a:t>
            </a:r>
            <a:endParaRPr kumimoji="0" lang="de-DE" altLang="de-DE" sz="3000" b="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5503443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792BF2BF-E480-E093-52B1-1CDFB2924495}"/>
              </a:ext>
            </a:extLst>
          </p:cNvPr>
          <p:cNvSpPr txBox="1"/>
          <p:nvPr/>
        </p:nvSpPr>
        <p:spPr>
          <a:xfrm>
            <a:off x="384078" y="401122"/>
            <a:ext cx="6097190" cy="564385"/>
          </a:xfrm>
          <a:prstGeom prst="rect">
            <a:avLst/>
          </a:prstGeom>
          <a:noFill/>
        </p:spPr>
        <p:txBody>
          <a:bodyPr wrap="square">
            <a:spAutoFit/>
          </a:bodyPr>
          <a:lstStyle/>
          <a:p>
            <a:pPr>
              <a:lnSpc>
                <a:spcPct val="107000"/>
              </a:lnSpc>
              <a:spcBef>
                <a:spcPts val="200"/>
              </a:spcBef>
            </a:pPr>
            <a:r>
              <a:rPr lang="de-CH" sz="3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Spaltung in der Gemeinde</a:t>
            </a:r>
          </a:p>
        </p:txBody>
      </p:sp>
      <p:graphicFrame>
        <p:nvGraphicFramePr>
          <p:cNvPr id="2" name="Tabelle 1">
            <a:extLst>
              <a:ext uri="{FF2B5EF4-FFF2-40B4-BE49-F238E27FC236}">
                <a16:creationId xmlns:a16="http://schemas.microsoft.com/office/drawing/2014/main" id="{84F99081-5006-452D-207F-16CBC4440291}"/>
              </a:ext>
            </a:extLst>
          </p:cNvPr>
          <p:cNvGraphicFramePr>
            <a:graphicFrameLocks noGrp="1"/>
          </p:cNvGraphicFramePr>
          <p:nvPr/>
        </p:nvGraphicFramePr>
        <p:xfrm>
          <a:off x="384078" y="1278731"/>
          <a:ext cx="11067353" cy="5136814"/>
        </p:xfrm>
        <a:graphic>
          <a:graphicData uri="http://schemas.openxmlformats.org/drawingml/2006/table">
            <a:tbl>
              <a:tblPr firstRow="1" firstCol="1" bandRow="1"/>
              <a:tblGrid>
                <a:gridCol w="1744760">
                  <a:extLst>
                    <a:ext uri="{9D8B030D-6E8A-4147-A177-3AD203B41FA5}">
                      <a16:colId xmlns:a16="http://schemas.microsoft.com/office/drawing/2014/main" val="2445678778"/>
                    </a:ext>
                  </a:extLst>
                </a:gridCol>
                <a:gridCol w="9322593">
                  <a:extLst>
                    <a:ext uri="{9D8B030D-6E8A-4147-A177-3AD203B41FA5}">
                      <a16:colId xmlns:a16="http://schemas.microsoft.com/office/drawing/2014/main" val="3112083555"/>
                    </a:ext>
                  </a:extLst>
                </a:gridCol>
              </a:tblGrid>
              <a:tr h="692010">
                <a:tc>
                  <a:txBody>
                    <a:bodyPr/>
                    <a:lstStyle/>
                    <a:p>
                      <a:r>
                        <a:rPr lang="de-CH"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1,10-17</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r>
                        <a:rPr lang="de-CH" sz="2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Tatsache der Spaltung</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p>
                      <a:r>
                        <a:rPr lang="de-CH"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 die Gemeinschaft als Einheit berufen!</a:t>
                      </a:r>
                      <a:r>
                        <a:rPr lang="de-CH" sz="2800" dirty="0">
                          <a:effectLst/>
                          <a:latin typeface="Calibri" panose="020F0502020204030204" pitchFamily="34" charset="0"/>
                          <a:ea typeface="Calibri" panose="020F0502020204030204" pitchFamily="34" charset="0"/>
                          <a:cs typeface="Times New Roman" panose="02020603050405020304" pitchFamily="18" charset="0"/>
                        </a:rPr>
                        <a:t> </a:t>
                      </a: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1188618571"/>
                  </a:ext>
                </a:extLst>
              </a:tr>
              <a:tr h="400525">
                <a:tc>
                  <a:txBody>
                    <a:bodyPr/>
                    <a:lstStyle/>
                    <a:p>
                      <a:r>
                        <a:rPr lang="de-CH" sz="2800">
                          <a:effectLst/>
                          <a:latin typeface="Calibri" panose="020F0502020204030204" pitchFamily="34" charset="0"/>
                          <a:ea typeface="Calibri" panose="020F0502020204030204" pitchFamily="34" charset="0"/>
                          <a:cs typeface="Times New Roman" panose="02020603050405020304" pitchFamily="18" charset="0"/>
                        </a:rPr>
                        <a:t>1,18 – 2,16</a:t>
                      </a: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de-CH" sz="2800" b="1" dirty="0">
                          <a:effectLst/>
                          <a:latin typeface="Calibri" panose="020F0502020204030204" pitchFamily="34" charset="0"/>
                          <a:ea typeface="Calibri" panose="020F0502020204030204" pitchFamily="34" charset="0"/>
                          <a:cs typeface="Times New Roman" panose="02020603050405020304" pitchFamily="18" charset="0"/>
                        </a:rPr>
                        <a:t>Gründe für die Spaltung</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45078548"/>
                  </a:ext>
                </a:extLst>
              </a:tr>
              <a:tr h="1268214">
                <a:tc>
                  <a:txBody>
                    <a:bodyPr/>
                    <a:lstStyle/>
                    <a:p>
                      <a:r>
                        <a:rPr lang="de-CH" sz="2800">
                          <a:effectLst/>
                          <a:latin typeface="Calibri" panose="020F0502020204030204" pitchFamily="34" charset="0"/>
                          <a:ea typeface="Calibri" panose="020F0502020204030204" pitchFamily="34" charset="0"/>
                          <a:cs typeface="Times New Roman" panose="02020603050405020304" pitchFamily="18" charset="0"/>
                        </a:rPr>
                        <a:t>1,18 – 2,5 </a:t>
                      </a: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685800" lvl="1"/>
                      <a:r>
                        <a:rPr lang="de-CH" sz="2800" b="0" i="0" dirty="0">
                          <a:effectLst/>
                          <a:latin typeface="Calibri" panose="020F0502020204030204" pitchFamily="34" charset="0"/>
                          <a:ea typeface="Calibri" panose="020F0502020204030204" pitchFamily="34" charset="0"/>
                          <a:cs typeface="Times New Roman" panose="02020603050405020304" pitchFamily="18" charset="0"/>
                        </a:rPr>
                        <a:t>- Missverständnis über die Botschaft vom Kreuz  </a:t>
                      </a:r>
                    </a:p>
                    <a:p>
                      <a:r>
                        <a:rPr lang="de-CH" sz="2800" dirty="0">
                          <a:effectLst/>
                          <a:latin typeface="Calibri" panose="020F0502020204030204" pitchFamily="34" charset="0"/>
                          <a:ea typeface="Calibri" panose="020F0502020204030204" pitchFamily="34" charset="0"/>
                          <a:cs typeface="Times New Roman" panose="02020603050405020304" pitchFamily="18" charset="0"/>
                        </a:rPr>
                        <a:t> "und meine Rede und meine Predigt war nicht in überredenden Worten der Weisheit, sondern in Erweisung des Geistes und der Kraft, damit euer Glaube nicht auf Menschenweisheit beruhe, sondern auf Gottes Kraft." </a:t>
                      </a:r>
                      <a:r>
                        <a:rPr lang="de-CH" sz="2800" b="1" dirty="0">
                          <a:effectLst/>
                          <a:latin typeface="Calibri" panose="020F0502020204030204" pitchFamily="34" charset="0"/>
                          <a:ea typeface="Calibri" panose="020F0502020204030204" pitchFamily="34" charset="0"/>
                          <a:cs typeface="Times New Roman" panose="02020603050405020304" pitchFamily="18" charset="0"/>
                        </a:rPr>
                        <a:t>(2,4-5)</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37194321"/>
                  </a:ext>
                </a:extLst>
              </a:tr>
              <a:tr h="414351">
                <a:tc>
                  <a:txBody>
                    <a:bodyPr/>
                    <a:lstStyle/>
                    <a:p>
                      <a:r>
                        <a:rPr lang="de-CH" sz="2800">
                          <a:effectLst/>
                          <a:latin typeface="Calibri" panose="020F0502020204030204" pitchFamily="34" charset="0"/>
                          <a:ea typeface="Calibri" panose="020F0502020204030204" pitchFamily="34" charset="0"/>
                          <a:cs typeface="Times New Roman" panose="02020603050405020304" pitchFamily="18" charset="0"/>
                        </a:rPr>
                        <a:t>2,6-16</a:t>
                      </a: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685800" lvl="1"/>
                      <a:r>
                        <a:rPr lang="de-CH" sz="2800" b="0" i="0" dirty="0">
                          <a:effectLst/>
                          <a:latin typeface="Calibri" panose="020F0502020204030204" pitchFamily="34" charset="0"/>
                          <a:ea typeface="Calibri" panose="020F0502020204030204" pitchFamily="34" charset="0"/>
                          <a:cs typeface="Times New Roman" panose="02020603050405020304" pitchFamily="18" charset="0"/>
                        </a:rPr>
                        <a:t>- Missverständnis über den Dienst des Heiligen Geist </a:t>
                      </a: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69147191"/>
                  </a:ext>
                </a:extLst>
              </a:tr>
              <a:tr h="442894">
                <a:tc>
                  <a:txBody>
                    <a:bodyPr/>
                    <a:lstStyle/>
                    <a:p>
                      <a:r>
                        <a:rPr lang="de-CH" sz="2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3,1 – 4,5</a:t>
                      </a:r>
                      <a:endParaRPr lang="de-CH" sz="280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r>
                        <a:rPr lang="de-CH" sz="2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Folgen der Spaltung</a:t>
                      </a:r>
                      <a:endParaRPr lang="de-CH" sz="280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2334616978"/>
                  </a:ext>
                </a:extLst>
              </a:tr>
              <a:tr h="408998">
                <a:tc>
                  <a:txBody>
                    <a:bodyPr/>
                    <a:lstStyle/>
                    <a:p>
                      <a:r>
                        <a:rPr lang="de-CH" sz="2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3,1-9</a:t>
                      </a:r>
                      <a:endParaRPr lang="de-CH" sz="280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449580"/>
                      <a:r>
                        <a:rPr lang="de-CH" sz="2800" b="0" i="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Geistliches Wachstum wird gehemmt</a:t>
                      </a:r>
                      <a:endParaRPr lang="de-CH" sz="2800" b="0" i="0" dirty="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1166665898"/>
                  </a:ext>
                </a:extLst>
              </a:tr>
              <a:tr h="394940">
                <a:tc>
                  <a:txBody>
                    <a:bodyPr/>
                    <a:lstStyle/>
                    <a:p>
                      <a:r>
                        <a:rPr lang="de-CH"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3,10 – 4,5</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449580"/>
                      <a:r>
                        <a:rPr lang="de-CH" sz="2800" b="0" i="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Unsere Talente richtig einsetzten </a:t>
                      </a:r>
                      <a:endParaRPr lang="de-CH" sz="2800" b="0" i="0" dirty="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2952892107"/>
                  </a:ext>
                </a:extLst>
              </a:tr>
            </a:tbl>
          </a:graphicData>
        </a:graphic>
      </p:graphicFrame>
      <p:sp>
        <p:nvSpPr>
          <p:cNvPr id="3" name="Rechteck 2">
            <a:extLst>
              <a:ext uri="{FF2B5EF4-FFF2-40B4-BE49-F238E27FC236}">
                <a16:creationId xmlns:a16="http://schemas.microsoft.com/office/drawing/2014/main" id="{8638ACA4-D70D-1B3E-31A1-D18F83935B84}"/>
              </a:ext>
            </a:extLst>
          </p:cNvPr>
          <p:cNvSpPr/>
          <p:nvPr/>
        </p:nvSpPr>
        <p:spPr>
          <a:xfrm>
            <a:off x="264319" y="5572125"/>
            <a:ext cx="11444287" cy="118521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30056519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792BF2BF-E480-E093-52B1-1CDFB2924495}"/>
              </a:ext>
            </a:extLst>
          </p:cNvPr>
          <p:cNvSpPr txBox="1"/>
          <p:nvPr/>
        </p:nvSpPr>
        <p:spPr>
          <a:xfrm>
            <a:off x="384078" y="401122"/>
            <a:ext cx="6097190" cy="564385"/>
          </a:xfrm>
          <a:prstGeom prst="rect">
            <a:avLst/>
          </a:prstGeom>
          <a:noFill/>
        </p:spPr>
        <p:txBody>
          <a:bodyPr wrap="square">
            <a:spAutoFit/>
          </a:bodyPr>
          <a:lstStyle/>
          <a:p>
            <a:pPr>
              <a:lnSpc>
                <a:spcPct val="107000"/>
              </a:lnSpc>
              <a:spcBef>
                <a:spcPts val="200"/>
              </a:spcBef>
            </a:pPr>
            <a:r>
              <a:rPr lang="de-CH" sz="3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Spaltung in der Gemeinde</a:t>
            </a:r>
          </a:p>
        </p:txBody>
      </p:sp>
      <p:graphicFrame>
        <p:nvGraphicFramePr>
          <p:cNvPr id="2" name="Tabelle 1">
            <a:extLst>
              <a:ext uri="{FF2B5EF4-FFF2-40B4-BE49-F238E27FC236}">
                <a16:creationId xmlns:a16="http://schemas.microsoft.com/office/drawing/2014/main" id="{84F99081-5006-452D-207F-16CBC4440291}"/>
              </a:ext>
            </a:extLst>
          </p:cNvPr>
          <p:cNvGraphicFramePr>
            <a:graphicFrameLocks noGrp="1"/>
          </p:cNvGraphicFramePr>
          <p:nvPr>
            <p:extLst>
              <p:ext uri="{D42A27DB-BD31-4B8C-83A1-F6EECF244321}">
                <p14:modId xmlns:p14="http://schemas.microsoft.com/office/powerpoint/2010/main" val="3730744257"/>
              </p:ext>
            </p:extLst>
          </p:nvPr>
        </p:nvGraphicFramePr>
        <p:xfrm>
          <a:off x="384078" y="1278731"/>
          <a:ext cx="11067353" cy="5136814"/>
        </p:xfrm>
        <a:graphic>
          <a:graphicData uri="http://schemas.openxmlformats.org/drawingml/2006/table">
            <a:tbl>
              <a:tblPr firstRow="1" firstCol="1" bandRow="1"/>
              <a:tblGrid>
                <a:gridCol w="1744760">
                  <a:extLst>
                    <a:ext uri="{9D8B030D-6E8A-4147-A177-3AD203B41FA5}">
                      <a16:colId xmlns:a16="http://schemas.microsoft.com/office/drawing/2014/main" val="2445678778"/>
                    </a:ext>
                  </a:extLst>
                </a:gridCol>
                <a:gridCol w="9322593">
                  <a:extLst>
                    <a:ext uri="{9D8B030D-6E8A-4147-A177-3AD203B41FA5}">
                      <a16:colId xmlns:a16="http://schemas.microsoft.com/office/drawing/2014/main" val="3112083555"/>
                    </a:ext>
                  </a:extLst>
                </a:gridCol>
              </a:tblGrid>
              <a:tr h="692010">
                <a:tc>
                  <a:txBody>
                    <a:bodyPr/>
                    <a:lstStyle/>
                    <a:p>
                      <a:r>
                        <a:rPr lang="de-CH"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1,10-17</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r>
                        <a:rPr lang="de-CH" sz="2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Tatsache der Spaltung</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p>
                      <a:r>
                        <a:rPr lang="de-CH"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 die Gemeinschaft als Einheit berufen!</a:t>
                      </a:r>
                      <a:r>
                        <a:rPr lang="de-CH" sz="2800" dirty="0">
                          <a:effectLst/>
                          <a:latin typeface="Calibri" panose="020F0502020204030204" pitchFamily="34" charset="0"/>
                          <a:ea typeface="Calibri" panose="020F0502020204030204" pitchFamily="34" charset="0"/>
                          <a:cs typeface="Times New Roman" panose="02020603050405020304" pitchFamily="18" charset="0"/>
                        </a:rPr>
                        <a:t> </a:t>
                      </a: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1188618571"/>
                  </a:ext>
                </a:extLst>
              </a:tr>
              <a:tr h="400525">
                <a:tc>
                  <a:txBody>
                    <a:bodyPr/>
                    <a:lstStyle/>
                    <a:p>
                      <a:r>
                        <a:rPr lang="de-CH" sz="2800">
                          <a:effectLst/>
                          <a:latin typeface="Calibri" panose="020F0502020204030204" pitchFamily="34" charset="0"/>
                          <a:ea typeface="Calibri" panose="020F0502020204030204" pitchFamily="34" charset="0"/>
                          <a:cs typeface="Times New Roman" panose="02020603050405020304" pitchFamily="18" charset="0"/>
                        </a:rPr>
                        <a:t>1,18 – 2,16</a:t>
                      </a: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de-CH" sz="2800" b="1" dirty="0">
                          <a:effectLst/>
                          <a:latin typeface="Calibri" panose="020F0502020204030204" pitchFamily="34" charset="0"/>
                          <a:ea typeface="Calibri" panose="020F0502020204030204" pitchFamily="34" charset="0"/>
                          <a:cs typeface="Times New Roman" panose="02020603050405020304" pitchFamily="18" charset="0"/>
                        </a:rPr>
                        <a:t>Gründe für die Spaltung</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45078548"/>
                  </a:ext>
                </a:extLst>
              </a:tr>
              <a:tr h="1268214">
                <a:tc>
                  <a:txBody>
                    <a:bodyPr/>
                    <a:lstStyle/>
                    <a:p>
                      <a:r>
                        <a:rPr lang="de-CH" sz="2800">
                          <a:effectLst/>
                          <a:latin typeface="Calibri" panose="020F0502020204030204" pitchFamily="34" charset="0"/>
                          <a:ea typeface="Calibri" panose="020F0502020204030204" pitchFamily="34" charset="0"/>
                          <a:cs typeface="Times New Roman" panose="02020603050405020304" pitchFamily="18" charset="0"/>
                        </a:rPr>
                        <a:t>1,18 – 2,5 </a:t>
                      </a: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685800" lvl="1"/>
                      <a:r>
                        <a:rPr lang="de-CH" sz="2800" b="0" i="0" dirty="0">
                          <a:effectLst/>
                          <a:latin typeface="Calibri" panose="020F0502020204030204" pitchFamily="34" charset="0"/>
                          <a:ea typeface="Calibri" panose="020F0502020204030204" pitchFamily="34" charset="0"/>
                          <a:cs typeface="Times New Roman" panose="02020603050405020304" pitchFamily="18" charset="0"/>
                        </a:rPr>
                        <a:t>- Missverständnis über die Botschaft vom Kreuz  </a:t>
                      </a:r>
                    </a:p>
                    <a:p>
                      <a:r>
                        <a:rPr lang="de-CH" sz="2800" dirty="0">
                          <a:effectLst/>
                          <a:latin typeface="Calibri" panose="020F0502020204030204" pitchFamily="34" charset="0"/>
                          <a:ea typeface="Calibri" panose="020F0502020204030204" pitchFamily="34" charset="0"/>
                          <a:cs typeface="Times New Roman" panose="02020603050405020304" pitchFamily="18" charset="0"/>
                        </a:rPr>
                        <a:t> "und meine Rede und meine Predigt war nicht in überredenden Worten der Weisheit, sondern in Erweisung des Geistes und der Kraft, damit euer Glaube nicht auf Menschenweisheit beruhe, sondern auf Gottes Kraft." </a:t>
                      </a:r>
                      <a:r>
                        <a:rPr lang="de-CH" sz="2800" b="1" dirty="0">
                          <a:effectLst/>
                          <a:latin typeface="Calibri" panose="020F0502020204030204" pitchFamily="34" charset="0"/>
                          <a:ea typeface="Calibri" panose="020F0502020204030204" pitchFamily="34" charset="0"/>
                          <a:cs typeface="Times New Roman" panose="02020603050405020304" pitchFamily="18" charset="0"/>
                        </a:rPr>
                        <a:t>(2,4-5)</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37194321"/>
                  </a:ext>
                </a:extLst>
              </a:tr>
              <a:tr h="414351">
                <a:tc>
                  <a:txBody>
                    <a:bodyPr/>
                    <a:lstStyle/>
                    <a:p>
                      <a:r>
                        <a:rPr lang="de-CH" sz="2800">
                          <a:effectLst/>
                          <a:latin typeface="Calibri" panose="020F0502020204030204" pitchFamily="34" charset="0"/>
                          <a:ea typeface="Calibri" panose="020F0502020204030204" pitchFamily="34" charset="0"/>
                          <a:cs typeface="Times New Roman" panose="02020603050405020304" pitchFamily="18" charset="0"/>
                        </a:rPr>
                        <a:t>2,6-16</a:t>
                      </a: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685800" lvl="1"/>
                      <a:r>
                        <a:rPr lang="de-CH" sz="2800" b="0" i="0" dirty="0">
                          <a:effectLst/>
                          <a:latin typeface="Calibri" panose="020F0502020204030204" pitchFamily="34" charset="0"/>
                          <a:ea typeface="Calibri" panose="020F0502020204030204" pitchFamily="34" charset="0"/>
                          <a:cs typeface="Times New Roman" panose="02020603050405020304" pitchFamily="18" charset="0"/>
                        </a:rPr>
                        <a:t>- Missverständnis über den Dienst des Heiligen Geist </a:t>
                      </a: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69147191"/>
                  </a:ext>
                </a:extLst>
              </a:tr>
              <a:tr h="442894">
                <a:tc>
                  <a:txBody>
                    <a:bodyPr/>
                    <a:lstStyle/>
                    <a:p>
                      <a:r>
                        <a:rPr lang="de-CH" sz="2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3,1 – 4,5</a:t>
                      </a:r>
                      <a:endParaRPr lang="de-CH" sz="280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r>
                        <a:rPr lang="de-CH" sz="2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Folgen der Spaltung</a:t>
                      </a:r>
                      <a:endParaRPr lang="de-CH" sz="280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2334616978"/>
                  </a:ext>
                </a:extLst>
              </a:tr>
              <a:tr h="408998">
                <a:tc>
                  <a:txBody>
                    <a:bodyPr/>
                    <a:lstStyle/>
                    <a:p>
                      <a:r>
                        <a:rPr lang="de-CH" sz="2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3,1-9</a:t>
                      </a:r>
                      <a:endParaRPr lang="de-CH" sz="280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449580"/>
                      <a:r>
                        <a:rPr lang="de-CH" sz="2800" b="0" i="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 Geistliches Wachstum wird gehemmt</a:t>
                      </a:r>
                      <a:endParaRPr lang="de-CH" sz="2800" b="0" i="0" dirty="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1166665898"/>
                  </a:ext>
                </a:extLst>
              </a:tr>
              <a:tr h="394940">
                <a:tc>
                  <a:txBody>
                    <a:bodyPr/>
                    <a:lstStyle/>
                    <a:p>
                      <a:r>
                        <a:rPr lang="de-CH"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3,10 – 4,5</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449580"/>
                      <a:r>
                        <a:rPr lang="de-CH" sz="2800" b="0" i="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de-CH" sz="2800" b="0" i="0" dirty="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2952892107"/>
                  </a:ext>
                </a:extLst>
              </a:tr>
            </a:tbl>
          </a:graphicData>
        </a:graphic>
      </p:graphicFrame>
      <p:sp>
        <p:nvSpPr>
          <p:cNvPr id="3" name="Rechteck 2">
            <a:extLst>
              <a:ext uri="{FF2B5EF4-FFF2-40B4-BE49-F238E27FC236}">
                <a16:creationId xmlns:a16="http://schemas.microsoft.com/office/drawing/2014/main" id="{8638ACA4-D70D-1B3E-31A1-D18F83935B84}"/>
              </a:ext>
            </a:extLst>
          </p:cNvPr>
          <p:cNvSpPr/>
          <p:nvPr/>
        </p:nvSpPr>
        <p:spPr>
          <a:xfrm>
            <a:off x="264319" y="5993606"/>
            <a:ext cx="11444287" cy="763738"/>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12026973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792BF2BF-E480-E093-52B1-1CDFB2924495}"/>
              </a:ext>
            </a:extLst>
          </p:cNvPr>
          <p:cNvSpPr txBox="1"/>
          <p:nvPr/>
        </p:nvSpPr>
        <p:spPr>
          <a:xfrm>
            <a:off x="384078" y="401122"/>
            <a:ext cx="6097190" cy="564385"/>
          </a:xfrm>
          <a:prstGeom prst="rect">
            <a:avLst/>
          </a:prstGeom>
          <a:noFill/>
        </p:spPr>
        <p:txBody>
          <a:bodyPr wrap="square">
            <a:spAutoFit/>
          </a:bodyPr>
          <a:lstStyle/>
          <a:p>
            <a:pPr>
              <a:lnSpc>
                <a:spcPct val="107000"/>
              </a:lnSpc>
              <a:spcBef>
                <a:spcPts val="200"/>
              </a:spcBef>
            </a:pPr>
            <a:r>
              <a:rPr lang="de-CH" sz="3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Spaltung in der Gemeinde</a:t>
            </a:r>
          </a:p>
        </p:txBody>
      </p:sp>
      <p:graphicFrame>
        <p:nvGraphicFramePr>
          <p:cNvPr id="2" name="Tabelle 1">
            <a:extLst>
              <a:ext uri="{FF2B5EF4-FFF2-40B4-BE49-F238E27FC236}">
                <a16:creationId xmlns:a16="http://schemas.microsoft.com/office/drawing/2014/main" id="{84F99081-5006-452D-207F-16CBC4440291}"/>
              </a:ext>
            </a:extLst>
          </p:cNvPr>
          <p:cNvGraphicFramePr>
            <a:graphicFrameLocks noGrp="1"/>
          </p:cNvGraphicFramePr>
          <p:nvPr>
            <p:extLst>
              <p:ext uri="{D42A27DB-BD31-4B8C-83A1-F6EECF244321}">
                <p14:modId xmlns:p14="http://schemas.microsoft.com/office/powerpoint/2010/main" val="1502579884"/>
              </p:ext>
            </p:extLst>
          </p:nvPr>
        </p:nvGraphicFramePr>
        <p:xfrm>
          <a:off x="384078" y="1278731"/>
          <a:ext cx="11067353" cy="5136814"/>
        </p:xfrm>
        <a:graphic>
          <a:graphicData uri="http://schemas.openxmlformats.org/drawingml/2006/table">
            <a:tbl>
              <a:tblPr firstRow="1" firstCol="1" bandRow="1"/>
              <a:tblGrid>
                <a:gridCol w="1744760">
                  <a:extLst>
                    <a:ext uri="{9D8B030D-6E8A-4147-A177-3AD203B41FA5}">
                      <a16:colId xmlns:a16="http://schemas.microsoft.com/office/drawing/2014/main" val="2445678778"/>
                    </a:ext>
                  </a:extLst>
                </a:gridCol>
                <a:gridCol w="9322593">
                  <a:extLst>
                    <a:ext uri="{9D8B030D-6E8A-4147-A177-3AD203B41FA5}">
                      <a16:colId xmlns:a16="http://schemas.microsoft.com/office/drawing/2014/main" val="3112083555"/>
                    </a:ext>
                  </a:extLst>
                </a:gridCol>
              </a:tblGrid>
              <a:tr h="692010">
                <a:tc>
                  <a:txBody>
                    <a:bodyPr/>
                    <a:lstStyle/>
                    <a:p>
                      <a:r>
                        <a:rPr lang="de-CH"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1,10-17</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r>
                        <a:rPr lang="de-CH" sz="2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Tatsache der Spaltung</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p>
                      <a:r>
                        <a:rPr lang="de-CH"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 die Gemeinschaft als Einheit berufen!</a:t>
                      </a:r>
                      <a:r>
                        <a:rPr lang="de-CH" sz="2800" dirty="0">
                          <a:effectLst/>
                          <a:latin typeface="Calibri" panose="020F0502020204030204" pitchFamily="34" charset="0"/>
                          <a:ea typeface="Calibri" panose="020F0502020204030204" pitchFamily="34" charset="0"/>
                          <a:cs typeface="Times New Roman" panose="02020603050405020304" pitchFamily="18" charset="0"/>
                        </a:rPr>
                        <a:t> </a:t>
                      </a: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1188618571"/>
                  </a:ext>
                </a:extLst>
              </a:tr>
              <a:tr h="400525">
                <a:tc>
                  <a:txBody>
                    <a:bodyPr/>
                    <a:lstStyle/>
                    <a:p>
                      <a:r>
                        <a:rPr lang="de-CH" sz="2800">
                          <a:effectLst/>
                          <a:latin typeface="Calibri" panose="020F0502020204030204" pitchFamily="34" charset="0"/>
                          <a:ea typeface="Calibri" panose="020F0502020204030204" pitchFamily="34" charset="0"/>
                          <a:cs typeface="Times New Roman" panose="02020603050405020304" pitchFamily="18" charset="0"/>
                        </a:rPr>
                        <a:t>1,18 – 2,16</a:t>
                      </a: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de-CH" sz="2800" b="1" dirty="0">
                          <a:effectLst/>
                          <a:latin typeface="Calibri" panose="020F0502020204030204" pitchFamily="34" charset="0"/>
                          <a:ea typeface="Calibri" panose="020F0502020204030204" pitchFamily="34" charset="0"/>
                          <a:cs typeface="Times New Roman" panose="02020603050405020304" pitchFamily="18" charset="0"/>
                        </a:rPr>
                        <a:t>Gründe für die Spaltung</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45078548"/>
                  </a:ext>
                </a:extLst>
              </a:tr>
              <a:tr h="1268214">
                <a:tc>
                  <a:txBody>
                    <a:bodyPr/>
                    <a:lstStyle/>
                    <a:p>
                      <a:r>
                        <a:rPr lang="de-CH" sz="2800">
                          <a:effectLst/>
                          <a:latin typeface="Calibri" panose="020F0502020204030204" pitchFamily="34" charset="0"/>
                          <a:ea typeface="Calibri" panose="020F0502020204030204" pitchFamily="34" charset="0"/>
                          <a:cs typeface="Times New Roman" panose="02020603050405020304" pitchFamily="18" charset="0"/>
                        </a:rPr>
                        <a:t>1,18 – 2,5 </a:t>
                      </a: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685800" lvl="1"/>
                      <a:r>
                        <a:rPr lang="de-CH" sz="2800" b="0" i="0" dirty="0">
                          <a:effectLst/>
                          <a:latin typeface="Calibri" panose="020F0502020204030204" pitchFamily="34" charset="0"/>
                          <a:ea typeface="Calibri" panose="020F0502020204030204" pitchFamily="34" charset="0"/>
                          <a:cs typeface="Times New Roman" panose="02020603050405020304" pitchFamily="18" charset="0"/>
                        </a:rPr>
                        <a:t>- Missverständnis über die Botschaft vom Kreuz  </a:t>
                      </a:r>
                    </a:p>
                    <a:p>
                      <a:r>
                        <a:rPr lang="de-CH" sz="2800" dirty="0">
                          <a:effectLst/>
                          <a:latin typeface="Calibri" panose="020F0502020204030204" pitchFamily="34" charset="0"/>
                          <a:ea typeface="Calibri" panose="020F0502020204030204" pitchFamily="34" charset="0"/>
                          <a:cs typeface="Times New Roman" panose="02020603050405020304" pitchFamily="18" charset="0"/>
                        </a:rPr>
                        <a:t> "und meine Rede und meine Predigt war nicht in überredenden Worten der Weisheit, sondern in Erweisung des Geistes und der Kraft, damit euer Glaube nicht auf Menschenweisheit beruhe, sondern auf Gottes Kraft." </a:t>
                      </a:r>
                      <a:r>
                        <a:rPr lang="de-CH" sz="2800" b="1" dirty="0">
                          <a:effectLst/>
                          <a:latin typeface="Calibri" panose="020F0502020204030204" pitchFamily="34" charset="0"/>
                          <a:ea typeface="Calibri" panose="020F0502020204030204" pitchFamily="34" charset="0"/>
                          <a:cs typeface="Times New Roman" panose="02020603050405020304" pitchFamily="18" charset="0"/>
                        </a:rPr>
                        <a:t>(2,4-5)</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37194321"/>
                  </a:ext>
                </a:extLst>
              </a:tr>
              <a:tr h="414351">
                <a:tc>
                  <a:txBody>
                    <a:bodyPr/>
                    <a:lstStyle/>
                    <a:p>
                      <a:r>
                        <a:rPr lang="de-CH" sz="2800">
                          <a:effectLst/>
                          <a:latin typeface="Calibri" panose="020F0502020204030204" pitchFamily="34" charset="0"/>
                          <a:ea typeface="Calibri" panose="020F0502020204030204" pitchFamily="34" charset="0"/>
                          <a:cs typeface="Times New Roman" panose="02020603050405020304" pitchFamily="18" charset="0"/>
                        </a:rPr>
                        <a:t>2,6-16</a:t>
                      </a: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685800" lvl="1"/>
                      <a:r>
                        <a:rPr lang="de-CH" sz="2800" b="0" i="0" dirty="0">
                          <a:effectLst/>
                          <a:latin typeface="Calibri" panose="020F0502020204030204" pitchFamily="34" charset="0"/>
                          <a:ea typeface="Calibri" panose="020F0502020204030204" pitchFamily="34" charset="0"/>
                          <a:cs typeface="Times New Roman" panose="02020603050405020304" pitchFamily="18" charset="0"/>
                        </a:rPr>
                        <a:t>- Missverständnis über den Dienst des Heiligen Geist </a:t>
                      </a: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69147191"/>
                  </a:ext>
                </a:extLst>
              </a:tr>
              <a:tr h="442894">
                <a:tc>
                  <a:txBody>
                    <a:bodyPr/>
                    <a:lstStyle/>
                    <a:p>
                      <a:r>
                        <a:rPr lang="de-CH" sz="2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3,1 – 4,5</a:t>
                      </a:r>
                      <a:endParaRPr lang="de-CH" sz="280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r>
                        <a:rPr lang="de-CH" sz="2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Folgen der Spaltung</a:t>
                      </a:r>
                      <a:endParaRPr lang="de-CH" sz="280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2334616978"/>
                  </a:ext>
                </a:extLst>
              </a:tr>
              <a:tr h="408998">
                <a:tc>
                  <a:txBody>
                    <a:bodyPr/>
                    <a:lstStyle/>
                    <a:p>
                      <a:r>
                        <a:rPr lang="de-CH" sz="2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3,1-9</a:t>
                      </a:r>
                      <a:endParaRPr lang="de-CH" sz="280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449580"/>
                      <a:r>
                        <a:rPr lang="de-CH" sz="2800" b="0" i="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 Geistliches Wachstum wird gehemmt</a:t>
                      </a:r>
                      <a:endParaRPr lang="de-CH" sz="2800" b="0" i="0" dirty="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1166665898"/>
                  </a:ext>
                </a:extLst>
              </a:tr>
              <a:tr h="394940">
                <a:tc>
                  <a:txBody>
                    <a:bodyPr/>
                    <a:lstStyle/>
                    <a:p>
                      <a:r>
                        <a:rPr lang="de-CH"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3,10 – 4,5</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449580"/>
                      <a:r>
                        <a:rPr lang="de-CH" sz="2800" b="0" i="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 Unseren Dienst nicht richtig </a:t>
                      </a:r>
                      <a:r>
                        <a:rPr lang="de-CH" sz="2800" b="0" i="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ausüben können</a:t>
                      </a:r>
                      <a:endParaRPr lang="de-CH" sz="2800" b="0" i="0" dirty="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2952892107"/>
                  </a:ext>
                </a:extLst>
              </a:tr>
            </a:tbl>
          </a:graphicData>
        </a:graphic>
      </p:graphicFrame>
    </p:spTree>
    <p:extLst>
      <p:ext uri="{BB962C8B-B14F-4D97-AF65-F5344CB8AC3E}">
        <p14:creationId xmlns:p14="http://schemas.microsoft.com/office/powerpoint/2010/main" val="39763650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792BF2BF-E480-E093-52B1-1CDFB2924495}"/>
              </a:ext>
            </a:extLst>
          </p:cNvPr>
          <p:cNvSpPr txBox="1"/>
          <p:nvPr/>
        </p:nvSpPr>
        <p:spPr>
          <a:xfrm>
            <a:off x="384078" y="401122"/>
            <a:ext cx="6097190" cy="564385"/>
          </a:xfrm>
          <a:prstGeom prst="rect">
            <a:avLst/>
          </a:prstGeom>
          <a:noFill/>
        </p:spPr>
        <p:txBody>
          <a:bodyPr wrap="square">
            <a:spAutoFit/>
          </a:bodyPr>
          <a:lstStyle/>
          <a:p>
            <a:pPr>
              <a:lnSpc>
                <a:spcPct val="107000"/>
              </a:lnSpc>
              <a:spcBef>
                <a:spcPts val="200"/>
              </a:spcBef>
            </a:pPr>
            <a:r>
              <a:rPr lang="de-CH" sz="3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Spaltung in der Gemeinde</a:t>
            </a:r>
          </a:p>
        </p:txBody>
      </p:sp>
      <p:graphicFrame>
        <p:nvGraphicFramePr>
          <p:cNvPr id="2" name="Tabelle 1">
            <a:extLst>
              <a:ext uri="{FF2B5EF4-FFF2-40B4-BE49-F238E27FC236}">
                <a16:creationId xmlns:a16="http://schemas.microsoft.com/office/drawing/2014/main" id="{84F99081-5006-452D-207F-16CBC4440291}"/>
              </a:ext>
            </a:extLst>
          </p:cNvPr>
          <p:cNvGraphicFramePr>
            <a:graphicFrameLocks noGrp="1"/>
          </p:cNvGraphicFramePr>
          <p:nvPr/>
        </p:nvGraphicFramePr>
        <p:xfrm>
          <a:off x="384078" y="1278731"/>
          <a:ext cx="11067353" cy="5136814"/>
        </p:xfrm>
        <a:graphic>
          <a:graphicData uri="http://schemas.openxmlformats.org/drawingml/2006/table">
            <a:tbl>
              <a:tblPr firstRow="1" firstCol="1" bandRow="1"/>
              <a:tblGrid>
                <a:gridCol w="1744760">
                  <a:extLst>
                    <a:ext uri="{9D8B030D-6E8A-4147-A177-3AD203B41FA5}">
                      <a16:colId xmlns:a16="http://schemas.microsoft.com/office/drawing/2014/main" val="2445678778"/>
                    </a:ext>
                  </a:extLst>
                </a:gridCol>
                <a:gridCol w="9322593">
                  <a:extLst>
                    <a:ext uri="{9D8B030D-6E8A-4147-A177-3AD203B41FA5}">
                      <a16:colId xmlns:a16="http://schemas.microsoft.com/office/drawing/2014/main" val="3112083555"/>
                    </a:ext>
                  </a:extLst>
                </a:gridCol>
              </a:tblGrid>
              <a:tr h="692010">
                <a:tc>
                  <a:txBody>
                    <a:bodyPr/>
                    <a:lstStyle/>
                    <a:p>
                      <a:r>
                        <a:rPr lang="de-CH"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1,10-17</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r>
                        <a:rPr lang="de-CH" sz="2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Tatsache der Spaltung</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p>
                      <a:r>
                        <a:rPr lang="de-CH"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 die Gemeinschaft als Einheit berufen!</a:t>
                      </a:r>
                      <a:r>
                        <a:rPr lang="de-CH" sz="2800" dirty="0">
                          <a:effectLst/>
                          <a:latin typeface="Calibri" panose="020F0502020204030204" pitchFamily="34" charset="0"/>
                          <a:ea typeface="Calibri" panose="020F0502020204030204" pitchFamily="34" charset="0"/>
                          <a:cs typeface="Times New Roman" panose="02020603050405020304" pitchFamily="18" charset="0"/>
                        </a:rPr>
                        <a:t> </a:t>
                      </a: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1188618571"/>
                  </a:ext>
                </a:extLst>
              </a:tr>
              <a:tr h="400525">
                <a:tc>
                  <a:txBody>
                    <a:bodyPr/>
                    <a:lstStyle/>
                    <a:p>
                      <a:r>
                        <a:rPr lang="de-CH" sz="2800">
                          <a:effectLst/>
                          <a:latin typeface="Calibri" panose="020F0502020204030204" pitchFamily="34" charset="0"/>
                          <a:ea typeface="Calibri" panose="020F0502020204030204" pitchFamily="34" charset="0"/>
                          <a:cs typeface="Times New Roman" panose="02020603050405020304" pitchFamily="18" charset="0"/>
                        </a:rPr>
                        <a:t>1,18 – 2,16</a:t>
                      </a: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de-CH" sz="2800" b="1" dirty="0">
                          <a:effectLst/>
                          <a:latin typeface="Calibri" panose="020F0502020204030204" pitchFamily="34" charset="0"/>
                          <a:ea typeface="Calibri" panose="020F0502020204030204" pitchFamily="34" charset="0"/>
                          <a:cs typeface="Times New Roman" panose="02020603050405020304" pitchFamily="18" charset="0"/>
                        </a:rPr>
                        <a:t>Gründe für die Spaltung</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45078548"/>
                  </a:ext>
                </a:extLst>
              </a:tr>
              <a:tr h="1268214">
                <a:tc>
                  <a:txBody>
                    <a:bodyPr/>
                    <a:lstStyle/>
                    <a:p>
                      <a:r>
                        <a:rPr lang="de-CH" sz="2800">
                          <a:effectLst/>
                          <a:latin typeface="Calibri" panose="020F0502020204030204" pitchFamily="34" charset="0"/>
                          <a:ea typeface="Calibri" panose="020F0502020204030204" pitchFamily="34" charset="0"/>
                          <a:cs typeface="Times New Roman" panose="02020603050405020304" pitchFamily="18" charset="0"/>
                        </a:rPr>
                        <a:t>1,18 – 2,5 </a:t>
                      </a: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685800" lvl="1"/>
                      <a:r>
                        <a:rPr lang="de-CH" sz="2800" b="0" i="0" dirty="0">
                          <a:effectLst/>
                          <a:latin typeface="Calibri" panose="020F0502020204030204" pitchFamily="34" charset="0"/>
                          <a:ea typeface="Calibri" panose="020F0502020204030204" pitchFamily="34" charset="0"/>
                          <a:cs typeface="Times New Roman" panose="02020603050405020304" pitchFamily="18" charset="0"/>
                        </a:rPr>
                        <a:t>- Missverständnis über die Botschaft vom Kreuz  </a:t>
                      </a:r>
                    </a:p>
                    <a:p>
                      <a:r>
                        <a:rPr lang="de-CH" sz="2800" dirty="0">
                          <a:effectLst/>
                          <a:latin typeface="Calibri" panose="020F0502020204030204" pitchFamily="34" charset="0"/>
                          <a:ea typeface="Calibri" panose="020F0502020204030204" pitchFamily="34" charset="0"/>
                          <a:cs typeface="Times New Roman" panose="02020603050405020304" pitchFamily="18" charset="0"/>
                        </a:rPr>
                        <a:t> "und meine Rede und meine Predigt war nicht in überredenden Worten der Weisheit, sondern in Erweisung des Geistes und der Kraft, damit euer Glaube nicht auf Menschenweisheit beruhe, sondern auf Gottes Kraft." </a:t>
                      </a:r>
                      <a:r>
                        <a:rPr lang="de-CH" sz="2800" b="1" dirty="0">
                          <a:effectLst/>
                          <a:latin typeface="Calibri" panose="020F0502020204030204" pitchFamily="34" charset="0"/>
                          <a:ea typeface="Calibri" panose="020F0502020204030204" pitchFamily="34" charset="0"/>
                          <a:cs typeface="Times New Roman" panose="02020603050405020304" pitchFamily="18" charset="0"/>
                        </a:rPr>
                        <a:t>(2,4-5)</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37194321"/>
                  </a:ext>
                </a:extLst>
              </a:tr>
              <a:tr h="414351">
                <a:tc>
                  <a:txBody>
                    <a:bodyPr/>
                    <a:lstStyle/>
                    <a:p>
                      <a:r>
                        <a:rPr lang="de-CH" sz="2800">
                          <a:effectLst/>
                          <a:latin typeface="Calibri" panose="020F0502020204030204" pitchFamily="34" charset="0"/>
                          <a:ea typeface="Calibri" panose="020F0502020204030204" pitchFamily="34" charset="0"/>
                          <a:cs typeface="Times New Roman" panose="02020603050405020304" pitchFamily="18" charset="0"/>
                        </a:rPr>
                        <a:t>2,6-16</a:t>
                      </a: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685800" lvl="1"/>
                      <a:r>
                        <a:rPr lang="de-CH" sz="2800" b="0" i="0" dirty="0">
                          <a:effectLst/>
                          <a:latin typeface="Calibri" panose="020F0502020204030204" pitchFamily="34" charset="0"/>
                          <a:ea typeface="Calibri" panose="020F0502020204030204" pitchFamily="34" charset="0"/>
                          <a:cs typeface="Times New Roman" panose="02020603050405020304" pitchFamily="18" charset="0"/>
                        </a:rPr>
                        <a:t>- Missverständnis über den Dienst des Heiligen Geist </a:t>
                      </a: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69147191"/>
                  </a:ext>
                </a:extLst>
              </a:tr>
              <a:tr h="442894">
                <a:tc>
                  <a:txBody>
                    <a:bodyPr/>
                    <a:lstStyle/>
                    <a:p>
                      <a:r>
                        <a:rPr lang="de-CH" sz="2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3,1 – 4,5</a:t>
                      </a:r>
                      <a:endParaRPr lang="de-CH" sz="280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r>
                        <a:rPr lang="de-CH" sz="2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Folgen der Spaltung</a:t>
                      </a:r>
                      <a:endParaRPr lang="de-CH" sz="280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2334616978"/>
                  </a:ext>
                </a:extLst>
              </a:tr>
              <a:tr h="408998">
                <a:tc>
                  <a:txBody>
                    <a:bodyPr/>
                    <a:lstStyle/>
                    <a:p>
                      <a:r>
                        <a:rPr lang="de-CH" sz="2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3,1-9</a:t>
                      </a:r>
                      <a:endParaRPr lang="de-CH" sz="280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449580"/>
                      <a:r>
                        <a:rPr lang="de-CH" sz="2800" b="0" i="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 Geistliches Wachstum wird gehemmt</a:t>
                      </a:r>
                      <a:endParaRPr lang="de-CH" sz="2800" b="0" i="0" dirty="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1166665898"/>
                  </a:ext>
                </a:extLst>
              </a:tr>
              <a:tr h="394940">
                <a:tc>
                  <a:txBody>
                    <a:bodyPr/>
                    <a:lstStyle/>
                    <a:p>
                      <a:r>
                        <a:rPr lang="de-CH"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3,10 – 4,5</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449580"/>
                      <a:r>
                        <a:rPr lang="de-CH" sz="2800" b="0" i="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 Unseren Dienst nicht richtig </a:t>
                      </a:r>
                      <a:r>
                        <a:rPr lang="de-CH" sz="2800" b="0" i="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ausüben können</a:t>
                      </a:r>
                      <a:endParaRPr lang="de-CH" sz="2800" b="0" i="0" dirty="0">
                        <a:effectLst/>
                        <a:latin typeface="Calibri" panose="020F0502020204030204" pitchFamily="34" charset="0"/>
                        <a:ea typeface="Calibri" panose="020F0502020204030204" pitchFamily="34" charset="0"/>
                        <a:cs typeface="Times New Roman" panose="02020603050405020304" pitchFamily="18" charset="0"/>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2952892107"/>
                  </a:ext>
                </a:extLst>
              </a:tr>
            </a:tbl>
          </a:graphicData>
        </a:graphic>
      </p:graphicFrame>
      <p:sp>
        <p:nvSpPr>
          <p:cNvPr id="3" name="Rechteck 2">
            <a:extLst>
              <a:ext uri="{FF2B5EF4-FFF2-40B4-BE49-F238E27FC236}">
                <a16:creationId xmlns:a16="http://schemas.microsoft.com/office/drawing/2014/main" id="{BF09DFAE-90AD-F0F3-BDD5-18895872DA93}"/>
              </a:ext>
            </a:extLst>
          </p:cNvPr>
          <p:cNvSpPr/>
          <p:nvPr/>
        </p:nvSpPr>
        <p:spPr>
          <a:xfrm>
            <a:off x="238539" y="1135900"/>
            <a:ext cx="11404442" cy="397565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5" name="Rectangle 1">
            <a:extLst>
              <a:ext uri="{FF2B5EF4-FFF2-40B4-BE49-F238E27FC236}">
                <a16:creationId xmlns:a16="http://schemas.microsoft.com/office/drawing/2014/main" id="{47DBEEB0-26D7-0B72-64FD-E22E25C13FD1}"/>
              </a:ext>
            </a:extLst>
          </p:cNvPr>
          <p:cNvSpPr>
            <a:spLocks noChangeArrowheads="1"/>
          </p:cNvSpPr>
          <p:nvPr/>
        </p:nvSpPr>
        <p:spPr bwMode="auto">
          <a:xfrm>
            <a:off x="384077" y="1275806"/>
            <a:ext cx="11035275"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3000" b="0" i="0" u="none" strike="noStrike" cap="none" normalizeH="0" baseline="0" dirty="0">
                <a:ln>
                  <a:noFill/>
                </a:ln>
                <a:solidFill>
                  <a:schemeClr val="tx1"/>
                </a:solidFill>
                <a:effectLst/>
              </a:rPr>
              <a:t>"So urteilt nicht irgendetwas vor der Zeit, bis der Herr kommt, der auch das Verborgene der Finsternis ans Licht bringen und die Überlegungen der Herzen offenbaren wird; und dann wird einem jeden sein Lob werden von Gott." </a:t>
            </a:r>
            <a:r>
              <a:rPr kumimoji="0" lang="de-DE" altLang="de-DE" sz="3000" b="1" i="0" u="none" strike="noStrike" cap="none" normalizeH="0" baseline="0" dirty="0">
                <a:ln>
                  <a:noFill/>
                </a:ln>
                <a:solidFill>
                  <a:schemeClr val="tx1"/>
                </a:solidFill>
                <a:effectLst/>
              </a:rPr>
              <a:t>(4,5)</a:t>
            </a:r>
            <a:endParaRPr kumimoji="0" lang="de-DE" altLang="de-DE" sz="30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770548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76341F6F-AFF1-1A25-F6F6-8CDAAA8D81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85577" y="-130972"/>
            <a:ext cx="7955280" cy="7119944"/>
          </a:xfrm>
          <a:prstGeom prst="rect">
            <a:avLst/>
          </a:prstGeom>
          <a:ln>
            <a:noFill/>
          </a:ln>
          <a:effectLst>
            <a:softEdge rad="112500"/>
          </a:effectLst>
        </p:spPr>
      </p:pic>
    </p:spTree>
    <p:extLst>
      <p:ext uri="{BB962C8B-B14F-4D97-AF65-F5344CB8AC3E}">
        <p14:creationId xmlns:p14="http://schemas.microsoft.com/office/powerpoint/2010/main" val="1437928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792BF2BF-E480-E093-52B1-1CDFB2924495}"/>
              </a:ext>
            </a:extLst>
          </p:cNvPr>
          <p:cNvSpPr txBox="1"/>
          <p:nvPr/>
        </p:nvSpPr>
        <p:spPr>
          <a:xfrm>
            <a:off x="384077" y="401122"/>
            <a:ext cx="9581454" cy="564385"/>
          </a:xfrm>
          <a:prstGeom prst="rect">
            <a:avLst/>
          </a:prstGeom>
          <a:noFill/>
        </p:spPr>
        <p:txBody>
          <a:bodyPr wrap="square">
            <a:spAutoFit/>
          </a:bodyPr>
          <a:lstStyle/>
          <a:p>
            <a:pPr>
              <a:lnSpc>
                <a:spcPct val="107000"/>
              </a:lnSpc>
              <a:spcBef>
                <a:spcPts val="1200"/>
              </a:spcBef>
            </a:pPr>
            <a:r>
              <a:rPr lang="de-CH" sz="3000" b="1" kern="0" dirty="0">
                <a:effectLst/>
                <a:latin typeface="Calibri" panose="020F0502020204030204" pitchFamily="34" charset="0"/>
                <a:ea typeface="Times New Roman" panose="02020603050405020304" pitchFamily="18" charset="0"/>
                <a:cs typeface="Times New Roman" panose="02020603050405020304" pitchFamily="18" charset="0"/>
              </a:rPr>
              <a:t>Der "natürliche", "fleischliche" und "geistliche" Mensch</a:t>
            </a:r>
          </a:p>
        </p:txBody>
      </p:sp>
      <p:sp>
        <p:nvSpPr>
          <p:cNvPr id="3" name="Rectangle 1">
            <a:extLst>
              <a:ext uri="{FF2B5EF4-FFF2-40B4-BE49-F238E27FC236}">
                <a16:creationId xmlns:a16="http://schemas.microsoft.com/office/drawing/2014/main" id="{D77C62FB-46A6-C5EB-EA55-D1DE26E27CAA}"/>
              </a:ext>
            </a:extLst>
          </p:cNvPr>
          <p:cNvSpPr>
            <a:spLocks noChangeArrowheads="1"/>
          </p:cNvSpPr>
          <p:nvPr/>
        </p:nvSpPr>
        <p:spPr bwMode="auto">
          <a:xfrm>
            <a:off x="384077" y="1270126"/>
            <a:ext cx="11274523"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3000" b="0" i="0" u="none" strike="noStrike" cap="none" normalizeH="0" baseline="0" dirty="0">
                <a:ln>
                  <a:noFill/>
                </a:ln>
                <a:solidFill>
                  <a:schemeClr val="tx1"/>
                </a:solidFill>
                <a:effectLst/>
              </a:rPr>
              <a:t>"Der </a:t>
            </a:r>
            <a:r>
              <a:rPr kumimoji="0" lang="de-DE" altLang="de-DE" sz="3000" b="1" i="0" u="none" strike="noStrike" cap="none" normalizeH="0" baseline="0" dirty="0">
                <a:ln>
                  <a:noFill/>
                </a:ln>
                <a:solidFill>
                  <a:schemeClr val="tx1"/>
                </a:solidFill>
                <a:effectLst/>
              </a:rPr>
              <a:t>natürliche</a:t>
            </a:r>
            <a:r>
              <a:rPr kumimoji="0" lang="de-DE" altLang="de-DE" sz="3000" b="0" i="0" u="none" strike="noStrike" cap="none" normalizeH="0" baseline="0" dirty="0">
                <a:ln>
                  <a:noFill/>
                </a:ln>
                <a:solidFill>
                  <a:schemeClr val="tx1"/>
                </a:solidFill>
                <a:effectLst/>
              </a:rPr>
              <a:t> Mensch aber nimmt nicht an, was des Geistes Gottes ist, denn es ist ihm Torheit, und er kann es nicht erkennen, weil es geistlich beurteilt wird; 15 der </a:t>
            </a:r>
            <a:r>
              <a:rPr kumimoji="0" lang="de-DE" altLang="de-DE" sz="3000" b="1" i="0" u="none" strike="noStrike" cap="none" normalizeH="0" baseline="0" dirty="0">
                <a:ln>
                  <a:noFill/>
                </a:ln>
                <a:solidFill>
                  <a:schemeClr val="tx1"/>
                </a:solidFill>
                <a:effectLst/>
              </a:rPr>
              <a:t>geistliche</a:t>
            </a:r>
            <a:r>
              <a:rPr kumimoji="0" lang="de-DE" altLang="de-DE" sz="3000" b="0" i="0" u="none" strike="noStrike" cap="none" normalizeH="0" baseline="0" dirty="0">
                <a:ln>
                  <a:noFill/>
                </a:ln>
                <a:solidFill>
                  <a:schemeClr val="tx1"/>
                </a:solidFill>
                <a:effectLst/>
              </a:rPr>
              <a:t> aber beurteilt alles, er selbst aber wird von niemand beurteilt;" </a:t>
            </a:r>
            <a:r>
              <a:rPr kumimoji="0" lang="de-DE" altLang="de-DE" sz="3000" b="1" i="0" u="none" strike="noStrike" cap="none" normalizeH="0" baseline="0" dirty="0">
                <a:ln>
                  <a:noFill/>
                </a:ln>
                <a:solidFill>
                  <a:schemeClr val="tx1"/>
                </a:solidFill>
                <a:effectLst/>
              </a:rPr>
              <a:t>(2,14-15)</a:t>
            </a:r>
            <a:endParaRPr kumimoji="0" lang="de-DE" altLang="de-DE" sz="30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0541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1E213BA2-3E70-BDBE-A78E-9544168C0642}"/>
              </a:ext>
            </a:extLst>
          </p:cNvPr>
          <p:cNvGraphicFramePr>
            <a:graphicFrameLocks noGrp="1"/>
          </p:cNvGraphicFramePr>
          <p:nvPr>
            <p:extLst>
              <p:ext uri="{D42A27DB-BD31-4B8C-83A1-F6EECF244321}">
                <p14:modId xmlns:p14="http://schemas.microsoft.com/office/powerpoint/2010/main" val="2440592944"/>
              </p:ext>
            </p:extLst>
          </p:nvPr>
        </p:nvGraphicFramePr>
        <p:xfrm>
          <a:off x="321014" y="334886"/>
          <a:ext cx="11621365" cy="5852160"/>
        </p:xfrm>
        <a:graphic>
          <a:graphicData uri="http://schemas.openxmlformats.org/drawingml/2006/table">
            <a:tbl>
              <a:tblPr firstRow="1" firstCol="1" bandRow="1"/>
              <a:tblGrid>
                <a:gridCol w="6229558">
                  <a:extLst>
                    <a:ext uri="{9D8B030D-6E8A-4147-A177-3AD203B41FA5}">
                      <a16:colId xmlns:a16="http://schemas.microsoft.com/office/drawing/2014/main" val="1686098261"/>
                    </a:ext>
                  </a:extLst>
                </a:gridCol>
                <a:gridCol w="5391807">
                  <a:extLst>
                    <a:ext uri="{9D8B030D-6E8A-4147-A177-3AD203B41FA5}">
                      <a16:colId xmlns:a16="http://schemas.microsoft.com/office/drawing/2014/main" val="4094129847"/>
                    </a:ext>
                  </a:extLst>
                </a:gridCol>
              </a:tblGrid>
              <a:tr h="326871">
                <a:tc>
                  <a:txBody>
                    <a:bodyPr/>
                    <a:lstStyle/>
                    <a:p>
                      <a:r>
                        <a:rPr lang="de-CH" sz="2400" b="1" dirty="0">
                          <a:effectLst/>
                          <a:latin typeface="Calibri" panose="020F0502020204030204" pitchFamily="34" charset="0"/>
                          <a:ea typeface="Calibri" panose="020F0502020204030204" pitchFamily="34" charset="0"/>
                          <a:cs typeface="Times New Roman" panose="02020603050405020304" pitchFamily="18" charset="0"/>
                        </a:rPr>
                        <a:t>Der "natürliche" Mensch</a:t>
                      </a:r>
                      <a:endParaRPr lang="de-C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r>
                        <a:rPr lang="de-CH" sz="2400" b="1" dirty="0">
                          <a:effectLst/>
                          <a:latin typeface="Calibri" panose="020F0502020204030204" pitchFamily="34" charset="0"/>
                          <a:ea typeface="Calibri" panose="020F0502020204030204" pitchFamily="34" charset="0"/>
                          <a:cs typeface="Times New Roman" panose="02020603050405020304" pitchFamily="18" charset="0"/>
                        </a:rPr>
                        <a:t>Der "geistliche" Mensch</a:t>
                      </a:r>
                      <a:endParaRPr lang="de-C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2140722338"/>
                  </a:ext>
                </a:extLst>
              </a:tr>
              <a:tr h="3268713">
                <a:tc>
                  <a:txBody>
                    <a:bodyPr/>
                    <a:lstStyle/>
                    <a:p>
                      <a:r>
                        <a:rPr lang="de-CH" sz="2400" dirty="0">
                          <a:effectLst/>
                          <a:latin typeface="Calibri" panose="020F0502020204030204" pitchFamily="34" charset="0"/>
                          <a:ea typeface="Calibri" panose="020F0502020204030204" pitchFamily="34" charset="0"/>
                          <a:cs typeface="Times New Roman" panose="02020603050405020304" pitchFamily="18" charset="0"/>
                        </a:rPr>
                        <a:t>Alle Menschen, also auch jeder Gläubige, waren vor der Bekehrung einmal "natürlich".</a:t>
                      </a:r>
                    </a:p>
                    <a:p>
                      <a:r>
                        <a:rPr lang="de-CH" sz="2400" dirty="0">
                          <a:effectLst/>
                          <a:latin typeface="Calibri" panose="020F0502020204030204" pitchFamily="34" charset="0"/>
                          <a:ea typeface="Calibri" panose="020F0502020204030204" pitchFamily="34" charset="0"/>
                          <a:cs typeface="Times New Roman" panose="02020603050405020304" pitchFamily="18" charset="0"/>
                        </a:rPr>
                        <a:t> </a:t>
                      </a:r>
                    </a:p>
                    <a:p>
                      <a:r>
                        <a:rPr lang="de-CH" sz="2400" dirty="0">
                          <a:effectLst/>
                          <a:latin typeface="Calibri" panose="020F0502020204030204" pitchFamily="34" charset="0"/>
                          <a:ea typeface="Calibri" panose="020F0502020204030204" pitchFamily="34" charset="0"/>
                          <a:cs typeface="Times New Roman" panose="02020603050405020304" pitchFamily="18" charset="0"/>
                        </a:rPr>
                        <a:t>-Noch nicht erneuert oder verwandelt (Joh 3,3-7) </a:t>
                      </a:r>
                    </a:p>
                    <a:p>
                      <a:r>
                        <a:rPr lang="de-CH" sz="2400" dirty="0">
                          <a:effectLst/>
                          <a:latin typeface="Calibri" panose="020F0502020204030204" pitchFamily="34" charset="0"/>
                          <a:ea typeface="Calibri" panose="020F0502020204030204" pitchFamily="34" charset="0"/>
                          <a:cs typeface="Times New Roman" panose="02020603050405020304" pitchFamily="18" charset="0"/>
                        </a:rPr>
                        <a:t>-Sie werden immer noch von ihren Instinkten beherrscht (2Pt 2,12). </a:t>
                      </a:r>
                    </a:p>
                    <a:p>
                      <a:r>
                        <a:rPr lang="de-CH" sz="2400" dirty="0">
                          <a:effectLst/>
                          <a:latin typeface="Calibri" panose="020F0502020204030204" pitchFamily="34" charset="0"/>
                          <a:ea typeface="Calibri" panose="020F0502020204030204" pitchFamily="34" charset="0"/>
                          <a:cs typeface="Times New Roman" panose="02020603050405020304" pitchFamily="18" charset="0"/>
                        </a:rPr>
                        <a:t>-Der Geist Gottes wohnt nicht in ihm (Röm 8,9) </a:t>
                      </a:r>
                    </a:p>
                    <a:p>
                      <a:r>
                        <a:rPr lang="de-CH" sz="2400" dirty="0">
                          <a:effectLst/>
                          <a:latin typeface="Calibri" panose="020F0502020204030204" pitchFamily="34" charset="0"/>
                          <a:ea typeface="Calibri" panose="020F0502020204030204" pitchFamily="34" charset="0"/>
                          <a:cs typeface="Times New Roman" panose="02020603050405020304" pitchFamily="18" charset="0"/>
                        </a:rPr>
                        <a:t>-Ist unter der Herrschaft und Einfluss Satans (Apg 26,18). </a:t>
                      </a:r>
                    </a:p>
                    <a:p>
                      <a:r>
                        <a:rPr lang="de-CH" sz="2400" dirty="0">
                          <a:effectLst/>
                          <a:latin typeface="Calibri" panose="020F0502020204030204" pitchFamily="34" charset="0"/>
                          <a:ea typeface="Calibri" panose="020F0502020204030204" pitchFamily="34" charset="0"/>
                          <a:cs typeface="Times New Roman" panose="02020603050405020304" pitchFamily="18" charset="0"/>
                        </a:rPr>
                        <a:t>-Ein Sklave der eigenen Leidenschaften, Beschränkungen und Wünsche (Eph 2,3). </a:t>
                      </a:r>
                    </a:p>
                    <a:p>
                      <a:r>
                        <a:rPr lang="de-CH" sz="2400" dirty="0">
                          <a:effectLst/>
                          <a:latin typeface="Calibri" panose="020F0502020204030204" pitchFamily="34" charset="0"/>
                          <a:ea typeface="Calibri" panose="020F0502020204030204" pitchFamily="34" charset="0"/>
                          <a:cs typeface="Times New Roman" panose="02020603050405020304" pitchFamily="18" charset="0"/>
                        </a:rPr>
                        <a:t>-Ist mit der Welt befreundet und macht sich Gott zum Feind (Jak 4,4) </a:t>
                      </a:r>
                    </a:p>
                    <a:p>
                      <a:r>
                        <a:rPr lang="de-CH" sz="2400" dirty="0">
                          <a:effectLst/>
                          <a:latin typeface="Calibri" panose="020F0502020204030204" pitchFamily="34" charset="0"/>
                          <a:ea typeface="Calibri" panose="020F0502020204030204" pitchFamily="34" charset="0"/>
                          <a:cs typeface="Times New Roman" panose="02020603050405020304" pitchFamily="18" charset="0"/>
                        </a:rPr>
                        <a:t>-Nimmt nicht an was der Geist Gottes sagen möchte (1Kor 2,14)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de-CH" sz="2400" dirty="0">
                          <a:effectLst/>
                          <a:latin typeface="Calibri" panose="020F0502020204030204" pitchFamily="34" charset="0"/>
                          <a:ea typeface="Calibri" panose="020F0502020204030204" pitchFamily="34" charset="0"/>
                          <a:cs typeface="Times New Roman" panose="02020603050405020304" pitchFamily="18" charset="0"/>
                        </a:rPr>
                        <a:t>Ein "natürlicher" Mensch der sich bekehrt, wird zum "geistlichen" Menschen. </a:t>
                      </a:r>
                    </a:p>
                    <a:p>
                      <a:endParaRPr lang="de-CH" sz="2400" dirty="0">
                        <a:effectLst/>
                        <a:latin typeface="Calibri" panose="020F0502020204030204" pitchFamily="34" charset="0"/>
                        <a:ea typeface="Calibri" panose="020F0502020204030204" pitchFamily="34" charset="0"/>
                        <a:cs typeface="Times New Roman" panose="02020603050405020304" pitchFamily="18" charset="0"/>
                      </a:endParaRPr>
                    </a:p>
                    <a:p>
                      <a:r>
                        <a:rPr lang="de-CH" sz="2400" dirty="0">
                          <a:effectLst/>
                          <a:latin typeface="Calibri" panose="020F0502020204030204" pitchFamily="34" charset="0"/>
                          <a:ea typeface="Calibri" panose="020F0502020204030204" pitchFamily="34" charset="0"/>
                          <a:cs typeface="Times New Roman" panose="02020603050405020304" pitchFamily="18" charset="0"/>
                        </a:rPr>
                        <a:t>-Hat eine persönliche Beziehung und somit den Glauben an Jesus Christus. </a:t>
                      </a:r>
                    </a:p>
                    <a:p>
                      <a:r>
                        <a:rPr lang="de-CH" sz="2400" dirty="0">
                          <a:effectLst/>
                          <a:latin typeface="Calibri" panose="020F0502020204030204" pitchFamily="34" charset="0"/>
                          <a:ea typeface="Calibri" panose="020F0502020204030204" pitchFamily="34" charset="0"/>
                          <a:cs typeface="Times New Roman" panose="02020603050405020304" pitchFamily="18" charset="0"/>
                        </a:rPr>
                        <a:t>-In diesem Menschen wohnt der Heilige Geist (Röm 8,9.11). </a:t>
                      </a:r>
                    </a:p>
                    <a:p>
                      <a:r>
                        <a:rPr lang="de-CH" sz="2400" dirty="0">
                          <a:effectLst/>
                          <a:latin typeface="Calibri" panose="020F0502020204030204" pitchFamily="34" charset="0"/>
                          <a:ea typeface="Calibri" panose="020F0502020204030204" pitchFamily="34" charset="0"/>
                          <a:cs typeface="Times New Roman" panose="02020603050405020304" pitchFamily="18" charset="0"/>
                        </a:rPr>
                        <a:t>-Er hat eine geistliche Gesinnung, er versteht was Gott gegeben hat und hört auf den Heiligen Geist (1Kor 2,11-13). </a:t>
                      </a:r>
                    </a:p>
                    <a:p>
                      <a:r>
                        <a:rPr lang="de-CH" sz="2400" dirty="0">
                          <a:effectLst/>
                          <a:latin typeface="Calibri" panose="020F0502020204030204" pitchFamily="34" charset="0"/>
                          <a:ea typeface="Calibri" panose="020F0502020204030204" pitchFamily="34" charset="0"/>
                          <a:cs typeface="Times New Roman" panose="02020603050405020304" pitchFamily="18" charset="0"/>
                        </a:rPr>
                        <a:t>-Er richtet sein Leben nach der Leitung des Heiligen Geistes aus (Röm 8,4-17; Gal 5,16-26) und will als Diener so leben wie es Gott möchte, in der Kraft und Hilfe des Heiligen Geistes (1Kor 6,19; 2Tim1,14).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64842024"/>
                  </a:ext>
                </a:extLst>
              </a:tr>
            </a:tbl>
          </a:graphicData>
        </a:graphic>
      </p:graphicFrame>
      <p:sp>
        <p:nvSpPr>
          <p:cNvPr id="5" name="Rechteck 4">
            <a:extLst>
              <a:ext uri="{FF2B5EF4-FFF2-40B4-BE49-F238E27FC236}">
                <a16:creationId xmlns:a16="http://schemas.microsoft.com/office/drawing/2014/main" id="{E7ADB0C5-35CE-0AFD-150D-43097FA1635E}"/>
              </a:ext>
            </a:extLst>
          </p:cNvPr>
          <p:cNvSpPr/>
          <p:nvPr/>
        </p:nvSpPr>
        <p:spPr>
          <a:xfrm>
            <a:off x="334170" y="1573888"/>
            <a:ext cx="6112681" cy="458684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3" name="Rechteck 2">
            <a:extLst>
              <a:ext uri="{FF2B5EF4-FFF2-40B4-BE49-F238E27FC236}">
                <a16:creationId xmlns:a16="http://schemas.microsoft.com/office/drawing/2014/main" id="{131474BA-EC26-7CDD-5C69-C774804183C6}"/>
              </a:ext>
            </a:extLst>
          </p:cNvPr>
          <p:cNvSpPr/>
          <p:nvPr/>
        </p:nvSpPr>
        <p:spPr>
          <a:xfrm>
            <a:off x="6591576" y="1574981"/>
            <a:ext cx="5152000" cy="458684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14917821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1E213BA2-3E70-BDBE-A78E-9544168C0642}"/>
              </a:ext>
            </a:extLst>
          </p:cNvPr>
          <p:cNvGraphicFramePr>
            <a:graphicFrameLocks noGrp="1"/>
          </p:cNvGraphicFramePr>
          <p:nvPr>
            <p:extLst>
              <p:ext uri="{D42A27DB-BD31-4B8C-83A1-F6EECF244321}">
                <p14:modId xmlns:p14="http://schemas.microsoft.com/office/powerpoint/2010/main" val="633974341"/>
              </p:ext>
            </p:extLst>
          </p:nvPr>
        </p:nvGraphicFramePr>
        <p:xfrm>
          <a:off x="321014" y="334886"/>
          <a:ext cx="11621365" cy="6217920"/>
        </p:xfrm>
        <a:graphic>
          <a:graphicData uri="http://schemas.openxmlformats.org/drawingml/2006/table">
            <a:tbl>
              <a:tblPr firstRow="1" firstCol="1" bandRow="1"/>
              <a:tblGrid>
                <a:gridCol w="6229558">
                  <a:extLst>
                    <a:ext uri="{9D8B030D-6E8A-4147-A177-3AD203B41FA5}">
                      <a16:colId xmlns:a16="http://schemas.microsoft.com/office/drawing/2014/main" val="1686098261"/>
                    </a:ext>
                  </a:extLst>
                </a:gridCol>
                <a:gridCol w="5391807">
                  <a:extLst>
                    <a:ext uri="{9D8B030D-6E8A-4147-A177-3AD203B41FA5}">
                      <a16:colId xmlns:a16="http://schemas.microsoft.com/office/drawing/2014/main" val="4094129847"/>
                    </a:ext>
                  </a:extLst>
                </a:gridCol>
              </a:tblGrid>
              <a:tr h="326871">
                <a:tc>
                  <a:txBody>
                    <a:bodyPr/>
                    <a:lstStyle/>
                    <a:p>
                      <a:r>
                        <a:rPr lang="de-CH" sz="2400" b="1" dirty="0">
                          <a:effectLst/>
                          <a:latin typeface="Calibri" panose="020F0502020204030204" pitchFamily="34" charset="0"/>
                          <a:ea typeface="Calibri" panose="020F0502020204030204" pitchFamily="34" charset="0"/>
                          <a:cs typeface="Times New Roman" panose="02020603050405020304" pitchFamily="18" charset="0"/>
                        </a:rPr>
                        <a:t>Der "natürliche" Mensch</a:t>
                      </a:r>
                      <a:endParaRPr lang="de-C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r>
                        <a:rPr lang="de-CH" sz="2400" b="1" dirty="0">
                          <a:effectLst/>
                          <a:latin typeface="Calibri" panose="020F0502020204030204" pitchFamily="34" charset="0"/>
                          <a:ea typeface="Calibri" panose="020F0502020204030204" pitchFamily="34" charset="0"/>
                          <a:cs typeface="Times New Roman" panose="02020603050405020304" pitchFamily="18" charset="0"/>
                        </a:rPr>
                        <a:t>Der "geistliche" Mensch</a:t>
                      </a:r>
                      <a:endParaRPr lang="de-C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2140722338"/>
                  </a:ext>
                </a:extLst>
              </a:tr>
              <a:tr h="3268713">
                <a:tc>
                  <a:txBody>
                    <a:bodyPr/>
                    <a:lstStyle/>
                    <a:p>
                      <a:r>
                        <a:rPr lang="de-CH" sz="2400" dirty="0">
                          <a:effectLst/>
                          <a:latin typeface="Calibri" panose="020F0502020204030204" pitchFamily="34" charset="0"/>
                          <a:ea typeface="Calibri" panose="020F0502020204030204" pitchFamily="34" charset="0"/>
                          <a:cs typeface="Times New Roman" panose="02020603050405020304" pitchFamily="18" charset="0"/>
                        </a:rPr>
                        <a:t>Alle Menschen, also auch jeder Gläubige, waren vor der Bekehrung einmal "natürlich".</a:t>
                      </a:r>
                    </a:p>
                    <a:p>
                      <a:endParaRPr lang="de-CH" sz="2400" dirty="0">
                        <a:effectLst/>
                        <a:latin typeface="Calibri" panose="020F0502020204030204" pitchFamily="34" charset="0"/>
                        <a:ea typeface="Calibri" panose="020F0502020204030204" pitchFamily="34" charset="0"/>
                        <a:cs typeface="Times New Roman" panose="02020603050405020304" pitchFamily="18" charset="0"/>
                      </a:endParaRPr>
                    </a:p>
                    <a:p>
                      <a:r>
                        <a:rPr lang="de-CH" sz="2400" dirty="0">
                          <a:effectLst/>
                          <a:latin typeface="Calibri" panose="020F0502020204030204" pitchFamily="34" charset="0"/>
                          <a:ea typeface="Calibri" panose="020F0502020204030204" pitchFamily="34" charset="0"/>
                          <a:cs typeface="Times New Roman" panose="02020603050405020304" pitchFamily="18" charset="0"/>
                        </a:rPr>
                        <a:t>-Noch nicht erneuert oder verwandelt (Joh 3,3-7)</a:t>
                      </a:r>
                    </a:p>
                    <a:p>
                      <a:r>
                        <a:rPr lang="de-CH" sz="2400" dirty="0">
                          <a:effectLst/>
                          <a:latin typeface="Calibri" panose="020F0502020204030204" pitchFamily="34" charset="0"/>
                          <a:ea typeface="Calibri" panose="020F0502020204030204" pitchFamily="34" charset="0"/>
                          <a:cs typeface="Times New Roman" panose="02020603050405020304" pitchFamily="18" charset="0"/>
                        </a:rPr>
                        <a:t> </a:t>
                      </a:r>
                    </a:p>
                    <a:p>
                      <a:r>
                        <a:rPr lang="de-CH" sz="2400" dirty="0">
                          <a:effectLst/>
                          <a:latin typeface="Calibri" panose="020F0502020204030204" pitchFamily="34" charset="0"/>
                          <a:ea typeface="Calibri" panose="020F0502020204030204" pitchFamily="34" charset="0"/>
                          <a:cs typeface="Times New Roman" panose="02020603050405020304" pitchFamily="18" charset="0"/>
                        </a:rPr>
                        <a:t>-Sie werden immer noch von ihren Instinkten beherrscht (2Pt 2,12). </a:t>
                      </a:r>
                    </a:p>
                    <a:p>
                      <a:r>
                        <a:rPr lang="de-CH" sz="2400" dirty="0">
                          <a:effectLst/>
                          <a:latin typeface="Calibri" panose="020F0502020204030204" pitchFamily="34" charset="0"/>
                          <a:ea typeface="Calibri" panose="020F0502020204030204" pitchFamily="34" charset="0"/>
                          <a:cs typeface="Times New Roman" panose="02020603050405020304" pitchFamily="18" charset="0"/>
                        </a:rPr>
                        <a:t>-Der Geist Gottes wohnt nicht in ihm (Röm 8,9) und er ist unter der Herrschaft und dem Einfluss Satans (Apg 26,18). </a:t>
                      </a:r>
                    </a:p>
                    <a:p>
                      <a:r>
                        <a:rPr lang="de-CH" sz="2400" dirty="0">
                          <a:effectLst/>
                          <a:latin typeface="Calibri" panose="020F0502020204030204" pitchFamily="34" charset="0"/>
                          <a:ea typeface="Calibri" panose="020F0502020204030204" pitchFamily="34" charset="0"/>
                          <a:cs typeface="Times New Roman" panose="02020603050405020304" pitchFamily="18" charset="0"/>
                        </a:rPr>
                        <a:t>-Ein Sklave der eigenen Leidenschaften, Beschränkungen und Wünsche (Eph 2,3). </a:t>
                      </a:r>
                    </a:p>
                    <a:p>
                      <a:r>
                        <a:rPr lang="de-CH" sz="2400" dirty="0">
                          <a:effectLst/>
                          <a:latin typeface="Calibri" panose="020F0502020204030204" pitchFamily="34" charset="0"/>
                          <a:ea typeface="Calibri" panose="020F0502020204030204" pitchFamily="34" charset="0"/>
                          <a:cs typeface="Times New Roman" panose="02020603050405020304" pitchFamily="18" charset="0"/>
                        </a:rPr>
                        <a:t>-Ist mit der Welt befreundet und macht sich Gott zum Feind (Jak 4,4) </a:t>
                      </a:r>
                    </a:p>
                    <a:p>
                      <a:r>
                        <a:rPr lang="de-CH" sz="2400" dirty="0">
                          <a:effectLst/>
                          <a:latin typeface="Calibri" panose="020F0502020204030204" pitchFamily="34" charset="0"/>
                          <a:ea typeface="Calibri" panose="020F0502020204030204" pitchFamily="34" charset="0"/>
                          <a:cs typeface="Times New Roman" panose="02020603050405020304" pitchFamily="18" charset="0"/>
                        </a:rPr>
                        <a:t>-Nimmt nicht an was der Geist Gottes sagen möchte (1Kor 2,14)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de-CH" sz="2400" dirty="0">
                          <a:effectLst/>
                          <a:latin typeface="Calibri" panose="020F0502020204030204" pitchFamily="34" charset="0"/>
                          <a:ea typeface="Calibri" panose="020F0502020204030204" pitchFamily="34" charset="0"/>
                          <a:cs typeface="Times New Roman" panose="02020603050405020304" pitchFamily="18" charset="0"/>
                        </a:rPr>
                        <a:t>Ein "natürlicher" Mensch der sich bekehrt, wird zum "geistlichen" Menschen. </a:t>
                      </a:r>
                    </a:p>
                    <a:p>
                      <a:endParaRPr lang="de-CH" sz="2400" dirty="0">
                        <a:effectLst/>
                        <a:latin typeface="Calibri" panose="020F0502020204030204" pitchFamily="34" charset="0"/>
                        <a:ea typeface="Calibri" panose="020F0502020204030204" pitchFamily="34" charset="0"/>
                        <a:cs typeface="Times New Roman" panose="02020603050405020304" pitchFamily="18" charset="0"/>
                      </a:endParaRPr>
                    </a:p>
                    <a:p>
                      <a:r>
                        <a:rPr lang="de-CH" sz="2400" dirty="0">
                          <a:effectLst/>
                          <a:latin typeface="Calibri" panose="020F0502020204030204" pitchFamily="34" charset="0"/>
                          <a:ea typeface="Calibri" panose="020F0502020204030204" pitchFamily="34" charset="0"/>
                          <a:cs typeface="Times New Roman" panose="02020603050405020304" pitchFamily="18" charset="0"/>
                        </a:rPr>
                        <a:t>-Hat eine persönliche Beziehung und somit den Glauben an Jesus Christus. </a:t>
                      </a:r>
                    </a:p>
                    <a:p>
                      <a:r>
                        <a:rPr lang="de-CH" sz="2400" dirty="0">
                          <a:effectLst/>
                          <a:latin typeface="Calibri" panose="020F0502020204030204" pitchFamily="34" charset="0"/>
                          <a:ea typeface="Calibri" panose="020F0502020204030204" pitchFamily="34" charset="0"/>
                          <a:cs typeface="Times New Roman" panose="02020603050405020304" pitchFamily="18" charset="0"/>
                        </a:rPr>
                        <a:t>-In diesem Menschen wohnt der Heilige Geist (Röm 8,9.11). </a:t>
                      </a:r>
                    </a:p>
                    <a:p>
                      <a:r>
                        <a:rPr lang="de-CH" sz="2400" dirty="0">
                          <a:effectLst/>
                          <a:latin typeface="Calibri" panose="020F0502020204030204" pitchFamily="34" charset="0"/>
                          <a:ea typeface="Calibri" panose="020F0502020204030204" pitchFamily="34" charset="0"/>
                          <a:cs typeface="Times New Roman" panose="02020603050405020304" pitchFamily="18" charset="0"/>
                        </a:rPr>
                        <a:t>-Er hat eine geistliche Gesinnung, er versteht was Gott gegeben hat und hört auf den Heiligen Geist (1Kor 2,11-13). </a:t>
                      </a:r>
                    </a:p>
                    <a:p>
                      <a:r>
                        <a:rPr lang="de-CH" sz="2400" dirty="0">
                          <a:effectLst/>
                          <a:latin typeface="Calibri" panose="020F0502020204030204" pitchFamily="34" charset="0"/>
                          <a:ea typeface="Calibri" panose="020F0502020204030204" pitchFamily="34" charset="0"/>
                          <a:cs typeface="Times New Roman" panose="02020603050405020304" pitchFamily="18" charset="0"/>
                        </a:rPr>
                        <a:t>-Er richtet sein Leben nach der Leitung des Heiligen Geistes aus (Röm 8,4-17; Gal 5,16-26) und will als Diener so leben wie es Gott möchte, in der Kraft und Hilfe des Heiligen Geistes (1Kor 6,19; 2Tim1,14).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64842024"/>
                  </a:ext>
                </a:extLst>
              </a:tr>
            </a:tbl>
          </a:graphicData>
        </a:graphic>
      </p:graphicFrame>
      <p:sp>
        <p:nvSpPr>
          <p:cNvPr id="5" name="Rechteck 4">
            <a:extLst>
              <a:ext uri="{FF2B5EF4-FFF2-40B4-BE49-F238E27FC236}">
                <a16:creationId xmlns:a16="http://schemas.microsoft.com/office/drawing/2014/main" id="{E7ADB0C5-35CE-0AFD-150D-43097FA1635E}"/>
              </a:ext>
            </a:extLst>
          </p:cNvPr>
          <p:cNvSpPr/>
          <p:nvPr/>
        </p:nvSpPr>
        <p:spPr>
          <a:xfrm>
            <a:off x="6558683" y="1401203"/>
            <a:ext cx="5312303" cy="512191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39817907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1E213BA2-3E70-BDBE-A78E-9544168C0642}"/>
              </a:ext>
            </a:extLst>
          </p:cNvPr>
          <p:cNvGraphicFramePr>
            <a:graphicFrameLocks noGrp="1"/>
          </p:cNvGraphicFramePr>
          <p:nvPr>
            <p:extLst>
              <p:ext uri="{D42A27DB-BD31-4B8C-83A1-F6EECF244321}">
                <p14:modId xmlns:p14="http://schemas.microsoft.com/office/powerpoint/2010/main" val="964648549"/>
              </p:ext>
            </p:extLst>
          </p:nvPr>
        </p:nvGraphicFramePr>
        <p:xfrm>
          <a:off x="321014" y="334886"/>
          <a:ext cx="11621365" cy="6217920"/>
        </p:xfrm>
        <a:graphic>
          <a:graphicData uri="http://schemas.openxmlformats.org/drawingml/2006/table">
            <a:tbl>
              <a:tblPr firstRow="1" firstCol="1" bandRow="1"/>
              <a:tblGrid>
                <a:gridCol w="6229558">
                  <a:extLst>
                    <a:ext uri="{9D8B030D-6E8A-4147-A177-3AD203B41FA5}">
                      <a16:colId xmlns:a16="http://schemas.microsoft.com/office/drawing/2014/main" val="1686098261"/>
                    </a:ext>
                  </a:extLst>
                </a:gridCol>
                <a:gridCol w="5391807">
                  <a:extLst>
                    <a:ext uri="{9D8B030D-6E8A-4147-A177-3AD203B41FA5}">
                      <a16:colId xmlns:a16="http://schemas.microsoft.com/office/drawing/2014/main" val="4094129847"/>
                    </a:ext>
                  </a:extLst>
                </a:gridCol>
              </a:tblGrid>
              <a:tr h="326871">
                <a:tc>
                  <a:txBody>
                    <a:bodyPr/>
                    <a:lstStyle/>
                    <a:p>
                      <a:r>
                        <a:rPr lang="de-CH" sz="2400" b="1" dirty="0">
                          <a:effectLst/>
                          <a:latin typeface="Calibri" panose="020F0502020204030204" pitchFamily="34" charset="0"/>
                          <a:ea typeface="Calibri" panose="020F0502020204030204" pitchFamily="34" charset="0"/>
                          <a:cs typeface="Times New Roman" panose="02020603050405020304" pitchFamily="18" charset="0"/>
                        </a:rPr>
                        <a:t>Der "natürliche" Mensch</a:t>
                      </a:r>
                      <a:endParaRPr lang="de-C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r>
                        <a:rPr lang="de-CH" sz="2400" b="1" dirty="0">
                          <a:effectLst/>
                          <a:latin typeface="Calibri" panose="020F0502020204030204" pitchFamily="34" charset="0"/>
                          <a:ea typeface="Calibri" panose="020F0502020204030204" pitchFamily="34" charset="0"/>
                          <a:cs typeface="Times New Roman" panose="02020603050405020304" pitchFamily="18" charset="0"/>
                        </a:rPr>
                        <a:t>Der "geistliche" Mensch</a:t>
                      </a:r>
                      <a:endParaRPr lang="de-C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2140722338"/>
                  </a:ext>
                </a:extLst>
              </a:tr>
              <a:tr h="3268713">
                <a:tc>
                  <a:txBody>
                    <a:bodyPr/>
                    <a:lstStyle/>
                    <a:p>
                      <a:r>
                        <a:rPr lang="de-CH" sz="2400" dirty="0">
                          <a:effectLst/>
                          <a:latin typeface="Calibri" panose="020F0502020204030204" pitchFamily="34" charset="0"/>
                          <a:ea typeface="Calibri" panose="020F0502020204030204" pitchFamily="34" charset="0"/>
                          <a:cs typeface="Times New Roman" panose="02020603050405020304" pitchFamily="18" charset="0"/>
                        </a:rPr>
                        <a:t>Alle Menschen, also auch jeder Gläubige, waren vor der Bekehrung einmal "natürlich".</a:t>
                      </a:r>
                    </a:p>
                    <a:p>
                      <a:endParaRPr lang="de-CH" sz="2400" dirty="0">
                        <a:effectLst/>
                        <a:latin typeface="Calibri" panose="020F0502020204030204" pitchFamily="34" charset="0"/>
                        <a:ea typeface="Calibri" panose="020F0502020204030204" pitchFamily="34" charset="0"/>
                        <a:cs typeface="Times New Roman" panose="02020603050405020304" pitchFamily="18" charset="0"/>
                      </a:endParaRPr>
                    </a:p>
                    <a:p>
                      <a:r>
                        <a:rPr lang="de-CH" sz="2400" dirty="0">
                          <a:effectLst/>
                          <a:latin typeface="Calibri" panose="020F0502020204030204" pitchFamily="34" charset="0"/>
                          <a:ea typeface="Calibri" panose="020F0502020204030204" pitchFamily="34" charset="0"/>
                          <a:cs typeface="Times New Roman" panose="02020603050405020304" pitchFamily="18" charset="0"/>
                        </a:rPr>
                        <a:t>-Noch nicht erneuert oder verwandelt (Joh 3,3-7)</a:t>
                      </a:r>
                    </a:p>
                    <a:p>
                      <a:r>
                        <a:rPr lang="de-CH" sz="2400" dirty="0">
                          <a:effectLst/>
                          <a:latin typeface="Calibri" panose="020F0502020204030204" pitchFamily="34" charset="0"/>
                          <a:ea typeface="Calibri" panose="020F0502020204030204" pitchFamily="34" charset="0"/>
                          <a:cs typeface="Times New Roman" panose="02020603050405020304" pitchFamily="18" charset="0"/>
                        </a:rPr>
                        <a:t> </a:t>
                      </a:r>
                    </a:p>
                    <a:p>
                      <a:r>
                        <a:rPr lang="de-CH" sz="2400" dirty="0">
                          <a:effectLst/>
                          <a:latin typeface="Calibri" panose="020F0502020204030204" pitchFamily="34" charset="0"/>
                          <a:ea typeface="Calibri" panose="020F0502020204030204" pitchFamily="34" charset="0"/>
                          <a:cs typeface="Times New Roman" panose="02020603050405020304" pitchFamily="18" charset="0"/>
                        </a:rPr>
                        <a:t>-Sie werden immer noch von ihren Instinkten beherrscht (2Pt 2,12). </a:t>
                      </a:r>
                    </a:p>
                    <a:p>
                      <a:r>
                        <a:rPr lang="de-CH" sz="2400" dirty="0">
                          <a:effectLst/>
                          <a:latin typeface="Calibri" panose="020F0502020204030204" pitchFamily="34" charset="0"/>
                          <a:ea typeface="Calibri" panose="020F0502020204030204" pitchFamily="34" charset="0"/>
                          <a:cs typeface="Times New Roman" panose="02020603050405020304" pitchFamily="18" charset="0"/>
                        </a:rPr>
                        <a:t>-Der Geist Gottes wohnt nicht in ihm (Röm 8,9) und er ist unter der Herrschaft und dem Einfluss Satans (Apg 26,18). </a:t>
                      </a:r>
                    </a:p>
                    <a:p>
                      <a:r>
                        <a:rPr lang="de-CH" sz="2400" dirty="0">
                          <a:effectLst/>
                          <a:latin typeface="Calibri" panose="020F0502020204030204" pitchFamily="34" charset="0"/>
                          <a:ea typeface="Calibri" panose="020F0502020204030204" pitchFamily="34" charset="0"/>
                          <a:cs typeface="Times New Roman" panose="02020603050405020304" pitchFamily="18" charset="0"/>
                        </a:rPr>
                        <a:t>-Ein Sklave der eigenen Leidenschaften, Beschränkungen und Wünsche (Eph 2,3). </a:t>
                      </a:r>
                    </a:p>
                    <a:p>
                      <a:r>
                        <a:rPr lang="de-CH" sz="2400" dirty="0">
                          <a:effectLst/>
                          <a:latin typeface="Calibri" panose="020F0502020204030204" pitchFamily="34" charset="0"/>
                          <a:ea typeface="Calibri" panose="020F0502020204030204" pitchFamily="34" charset="0"/>
                          <a:cs typeface="Times New Roman" panose="02020603050405020304" pitchFamily="18" charset="0"/>
                        </a:rPr>
                        <a:t>-Ist mit der Welt befreundet und macht sich Gott zum Feind (Jak 4,4) </a:t>
                      </a:r>
                    </a:p>
                    <a:p>
                      <a:r>
                        <a:rPr lang="de-CH" sz="2400" dirty="0">
                          <a:effectLst/>
                          <a:latin typeface="Calibri" panose="020F0502020204030204" pitchFamily="34" charset="0"/>
                          <a:ea typeface="Calibri" panose="020F0502020204030204" pitchFamily="34" charset="0"/>
                          <a:cs typeface="Times New Roman" panose="02020603050405020304" pitchFamily="18" charset="0"/>
                        </a:rPr>
                        <a:t>-Nimmt nicht an was der Geist Gottes sagen möchte (1Kor 2,14)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de-CH" sz="2400" dirty="0">
                          <a:effectLst/>
                          <a:latin typeface="Calibri" panose="020F0502020204030204" pitchFamily="34" charset="0"/>
                          <a:ea typeface="Calibri" panose="020F0502020204030204" pitchFamily="34" charset="0"/>
                          <a:cs typeface="Times New Roman" panose="02020603050405020304" pitchFamily="18" charset="0"/>
                        </a:rPr>
                        <a:t>Ein "natürlicher" Mensch der sich bekehrt, wird zum "geistlichen" Menschen.</a:t>
                      </a:r>
                    </a:p>
                    <a:p>
                      <a:r>
                        <a:rPr lang="de-CH" sz="2400" dirty="0">
                          <a:effectLst/>
                          <a:latin typeface="Calibri" panose="020F0502020204030204" pitchFamily="34" charset="0"/>
                          <a:ea typeface="Calibri" panose="020F0502020204030204" pitchFamily="34" charset="0"/>
                          <a:cs typeface="Times New Roman" panose="02020603050405020304" pitchFamily="18" charset="0"/>
                        </a:rPr>
                        <a:t> </a:t>
                      </a:r>
                    </a:p>
                    <a:p>
                      <a:r>
                        <a:rPr lang="de-CH" sz="2400" dirty="0">
                          <a:effectLst/>
                          <a:latin typeface="Calibri" panose="020F0502020204030204" pitchFamily="34" charset="0"/>
                          <a:ea typeface="Calibri" panose="020F0502020204030204" pitchFamily="34" charset="0"/>
                          <a:cs typeface="Times New Roman" panose="02020603050405020304" pitchFamily="18" charset="0"/>
                        </a:rPr>
                        <a:t>-Hat eine persönliche Beziehung und somit den Glauben an Jesus Christus. </a:t>
                      </a:r>
                    </a:p>
                    <a:p>
                      <a:r>
                        <a:rPr lang="de-CH" sz="2400" dirty="0">
                          <a:effectLst/>
                          <a:latin typeface="Calibri" panose="020F0502020204030204" pitchFamily="34" charset="0"/>
                          <a:ea typeface="Calibri" panose="020F0502020204030204" pitchFamily="34" charset="0"/>
                          <a:cs typeface="Times New Roman" panose="02020603050405020304" pitchFamily="18" charset="0"/>
                        </a:rPr>
                        <a:t>-In diesem Menschen wohnt der Heilige Geist (Röm 8,9.11). </a:t>
                      </a:r>
                    </a:p>
                    <a:p>
                      <a:r>
                        <a:rPr lang="de-CH" sz="2400" dirty="0">
                          <a:effectLst/>
                          <a:latin typeface="Calibri" panose="020F0502020204030204" pitchFamily="34" charset="0"/>
                          <a:ea typeface="Calibri" panose="020F0502020204030204" pitchFamily="34" charset="0"/>
                          <a:cs typeface="Times New Roman" panose="02020603050405020304" pitchFamily="18" charset="0"/>
                        </a:rPr>
                        <a:t>-Er hat eine geistliche Gesinnung, er versteht was Gott gegeben hat und hört auf den Heiligen Geist (1Kor 2,11-13). </a:t>
                      </a:r>
                    </a:p>
                    <a:p>
                      <a:r>
                        <a:rPr lang="de-CH" sz="2400" dirty="0">
                          <a:effectLst/>
                          <a:latin typeface="Calibri" panose="020F0502020204030204" pitchFamily="34" charset="0"/>
                          <a:ea typeface="Calibri" panose="020F0502020204030204" pitchFamily="34" charset="0"/>
                          <a:cs typeface="Times New Roman" panose="02020603050405020304" pitchFamily="18" charset="0"/>
                        </a:rPr>
                        <a:t>-Er richtet sein Leben nach der Leitung des Heiligen Geistes aus (Röm 8,4-17; Gal 5,16-26) und will als Diener so leben wie es Gott möchte, in der Kraft und Hilfe des Heiligen Geistes (1Kor 6,19; 2Tim1,14).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64842024"/>
                  </a:ext>
                </a:extLst>
              </a:tr>
            </a:tbl>
          </a:graphicData>
        </a:graphic>
      </p:graphicFrame>
    </p:spTree>
    <p:extLst>
      <p:ext uri="{BB962C8B-B14F-4D97-AF65-F5344CB8AC3E}">
        <p14:creationId xmlns:p14="http://schemas.microsoft.com/office/powerpoint/2010/main" val="8322050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792BF2BF-E480-E093-52B1-1CDFB2924495}"/>
              </a:ext>
            </a:extLst>
          </p:cNvPr>
          <p:cNvSpPr txBox="1"/>
          <p:nvPr/>
        </p:nvSpPr>
        <p:spPr>
          <a:xfrm>
            <a:off x="384077" y="401122"/>
            <a:ext cx="9581454" cy="564385"/>
          </a:xfrm>
          <a:prstGeom prst="rect">
            <a:avLst/>
          </a:prstGeom>
          <a:noFill/>
        </p:spPr>
        <p:txBody>
          <a:bodyPr wrap="square">
            <a:spAutoFit/>
          </a:bodyPr>
          <a:lstStyle/>
          <a:p>
            <a:pPr>
              <a:lnSpc>
                <a:spcPct val="107000"/>
              </a:lnSpc>
              <a:spcBef>
                <a:spcPts val="1200"/>
              </a:spcBef>
            </a:pPr>
            <a:r>
              <a:rPr lang="de-CH" sz="3000" b="1" kern="0" dirty="0">
                <a:effectLst/>
                <a:latin typeface="Calibri" panose="020F0502020204030204" pitchFamily="34" charset="0"/>
                <a:ea typeface="Times New Roman" panose="02020603050405020304" pitchFamily="18" charset="0"/>
                <a:cs typeface="Times New Roman" panose="02020603050405020304" pitchFamily="18" charset="0"/>
              </a:rPr>
              <a:t>Der "natürliche", "fleischliche" und "geistliche" Mensch</a:t>
            </a:r>
          </a:p>
        </p:txBody>
      </p:sp>
      <p:sp>
        <p:nvSpPr>
          <p:cNvPr id="5" name="Rectangle 2">
            <a:extLst>
              <a:ext uri="{FF2B5EF4-FFF2-40B4-BE49-F238E27FC236}">
                <a16:creationId xmlns:a16="http://schemas.microsoft.com/office/drawing/2014/main" id="{C979FAA1-B917-BF98-3DEE-4264A1C2E808}"/>
              </a:ext>
            </a:extLst>
          </p:cNvPr>
          <p:cNvSpPr>
            <a:spLocks noChangeArrowheads="1"/>
          </p:cNvSpPr>
          <p:nvPr/>
        </p:nvSpPr>
        <p:spPr bwMode="auto">
          <a:xfrm>
            <a:off x="384077" y="1272689"/>
            <a:ext cx="10710167" cy="2400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3000" b="0" u="none" strike="noStrike" cap="none" normalizeH="0" baseline="0" dirty="0">
                <a:ln>
                  <a:noFill/>
                </a:ln>
                <a:solidFill>
                  <a:schemeClr val="tx1"/>
                </a:solidFill>
                <a:effectLst/>
              </a:rPr>
              <a:t>"Und ich, Brüder, konnte nicht zu euch reden als zu </a:t>
            </a:r>
            <a:r>
              <a:rPr kumimoji="0" lang="de-DE" altLang="de-DE" sz="3000" b="1" u="none" strike="noStrike" cap="none" normalizeH="0" baseline="0" dirty="0">
                <a:ln>
                  <a:noFill/>
                </a:ln>
                <a:solidFill>
                  <a:schemeClr val="tx1"/>
                </a:solidFill>
                <a:effectLst/>
              </a:rPr>
              <a:t>Geistlichen</a:t>
            </a:r>
            <a:r>
              <a:rPr kumimoji="0" lang="de-DE" altLang="de-DE" sz="3000" b="0" u="none" strike="noStrike" cap="none" normalizeH="0" baseline="0" dirty="0">
                <a:ln>
                  <a:noFill/>
                </a:ln>
                <a:solidFill>
                  <a:schemeClr val="tx1"/>
                </a:solidFill>
                <a:effectLst/>
              </a:rPr>
              <a:t>, sondern als zu </a:t>
            </a:r>
            <a:r>
              <a:rPr kumimoji="0" lang="de-DE" altLang="de-DE" sz="3000" b="1" u="none" strike="noStrike" cap="none" normalizeH="0" baseline="0" dirty="0">
                <a:ln>
                  <a:noFill/>
                </a:ln>
                <a:solidFill>
                  <a:schemeClr val="tx1"/>
                </a:solidFill>
                <a:effectLst/>
              </a:rPr>
              <a:t>Fleischlichen</a:t>
            </a:r>
            <a:r>
              <a:rPr kumimoji="0" lang="de-DE" altLang="de-DE" sz="3000" b="0" u="none" strike="noStrike" cap="none" normalizeH="0" baseline="0" dirty="0">
                <a:ln>
                  <a:noFill/>
                </a:ln>
                <a:solidFill>
                  <a:schemeClr val="tx1"/>
                </a:solidFill>
                <a:effectLst/>
              </a:rPr>
              <a:t>, als zu Unmündigen in Christus. 2 Ich habe euch Milch zu trinken gegeben, nicht Speise; denn ihr vermochtet es noch nicht, aber ihr vermögt es auch jetzt noch nicht," </a:t>
            </a:r>
            <a:r>
              <a:rPr lang="de-DE" altLang="de-DE" sz="3000" b="1" dirty="0"/>
              <a:t>(3,1-2)</a:t>
            </a:r>
            <a:endParaRPr kumimoji="0" lang="de-DE" altLang="de-DE" sz="3000" b="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16615501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792BF2BF-E480-E093-52B1-1CDFB2924495}"/>
              </a:ext>
            </a:extLst>
          </p:cNvPr>
          <p:cNvSpPr txBox="1"/>
          <p:nvPr/>
        </p:nvSpPr>
        <p:spPr>
          <a:xfrm>
            <a:off x="384077" y="401122"/>
            <a:ext cx="7409753" cy="564385"/>
          </a:xfrm>
          <a:prstGeom prst="rect">
            <a:avLst/>
          </a:prstGeom>
          <a:noFill/>
        </p:spPr>
        <p:txBody>
          <a:bodyPr wrap="square">
            <a:spAutoFit/>
          </a:bodyPr>
          <a:lstStyle/>
          <a:p>
            <a:pPr>
              <a:lnSpc>
                <a:spcPct val="107000"/>
              </a:lnSpc>
              <a:spcBef>
                <a:spcPts val="1200"/>
              </a:spcBef>
            </a:pPr>
            <a:r>
              <a:rPr lang="de-CH" sz="3000" b="1" kern="0" dirty="0">
                <a:effectLst/>
                <a:latin typeface="Calibri" panose="020F0502020204030204" pitchFamily="34" charset="0"/>
                <a:ea typeface="Times New Roman" panose="02020603050405020304" pitchFamily="18" charset="0"/>
                <a:cs typeface="Times New Roman" panose="02020603050405020304" pitchFamily="18" charset="0"/>
              </a:rPr>
              <a:t>Der "fleischliche" Mensch</a:t>
            </a:r>
          </a:p>
        </p:txBody>
      </p:sp>
      <p:sp>
        <p:nvSpPr>
          <p:cNvPr id="5" name="Rectangle 2">
            <a:extLst>
              <a:ext uri="{FF2B5EF4-FFF2-40B4-BE49-F238E27FC236}">
                <a16:creationId xmlns:a16="http://schemas.microsoft.com/office/drawing/2014/main" id="{C979FAA1-B917-BF98-3DEE-4264A1C2E808}"/>
              </a:ext>
            </a:extLst>
          </p:cNvPr>
          <p:cNvSpPr>
            <a:spLocks noChangeArrowheads="1"/>
          </p:cNvSpPr>
          <p:nvPr/>
        </p:nvSpPr>
        <p:spPr bwMode="auto">
          <a:xfrm>
            <a:off x="384077" y="1251616"/>
            <a:ext cx="11031636"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de-CH" sz="3000" dirty="0">
                <a:effectLst/>
                <a:latin typeface="Calibri" panose="020F0502020204030204" pitchFamily="34" charset="0"/>
                <a:ea typeface="Calibri" panose="020F0502020204030204" pitchFamily="34" charset="0"/>
                <a:cs typeface="Times New Roman" panose="02020603050405020304" pitchFamily="18" charset="0"/>
              </a:rPr>
              <a:t>"Denn ihr seid noch </a:t>
            </a:r>
            <a:r>
              <a:rPr lang="de-CH" sz="3000" b="1" dirty="0">
                <a:effectLst/>
                <a:latin typeface="Calibri" panose="020F0502020204030204" pitchFamily="34" charset="0"/>
                <a:ea typeface="Calibri" panose="020F0502020204030204" pitchFamily="34" charset="0"/>
                <a:cs typeface="Times New Roman" panose="02020603050405020304" pitchFamily="18" charset="0"/>
              </a:rPr>
              <a:t>fleischlich</a:t>
            </a:r>
            <a:r>
              <a:rPr lang="de-CH" sz="3000" dirty="0">
                <a:effectLst/>
                <a:latin typeface="Calibri" panose="020F0502020204030204" pitchFamily="34" charset="0"/>
                <a:ea typeface="Calibri" panose="020F0502020204030204" pitchFamily="34" charset="0"/>
                <a:cs typeface="Times New Roman" panose="02020603050405020304" pitchFamily="18" charset="0"/>
              </a:rPr>
              <a:t>. Denn da Neid und Streit unter euch ist, seid ihr nicht </a:t>
            </a:r>
            <a:r>
              <a:rPr lang="de-CH" sz="3000" b="1" dirty="0">
                <a:effectLst/>
                <a:latin typeface="Calibri" panose="020F0502020204030204" pitchFamily="34" charset="0"/>
                <a:ea typeface="Calibri" panose="020F0502020204030204" pitchFamily="34" charset="0"/>
                <a:cs typeface="Times New Roman" panose="02020603050405020304" pitchFamily="18" charset="0"/>
              </a:rPr>
              <a:t>fleischlich</a:t>
            </a:r>
            <a:r>
              <a:rPr lang="de-CH" sz="3000" dirty="0">
                <a:effectLst/>
                <a:latin typeface="Calibri" panose="020F0502020204030204" pitchFamily="34" charset="0"/>
                <a:ea typeface="Calibri" panose="020F0502020204030204" pitchFamily="34" charset="0"/>
                <a:cs typeface="Times New Roman" panose="02020603050405020304" pitchFamily="18" charset="0"/>
              </a:rPr>
              <a:t> und wandelt nach Menschenweise? 4 Denn wenn einer sagt: Ich bin des Paulus; der andere aber: Ich des Apollos; seid ihr nicht </a:t>
            </a:r>
            <a:r>
              <a:rPr lang="de-CH" sz="3000" b="1" dirty="0">
                <a:effectLst/>
                <a:latin typeface="Calibri" panose="020F0502020204030204" pitchFamily="34" charset="0"/>
                <a:ea typeface="Calibri" panose="020F0502020204030204" pitchFamily="34" charset="0"/>
                <a:cs typeface="Times New Roman" panose="02020603050405020304" pitchFamily="18" charset="0"/>
              </a:rPr>
              <a:t>menschlich</a:t>
            </a:r>
            <a:r>
              <a:rPr lang="de-CH" sz="3000" dirty="0">
                <a:effectLst/>
                <a:latin typeface="Calibri" panose="020F0502020204030204" pitchFamily="34" charset="0"/>
                <a:ea typeface="Calibri" panose="020F0502020204030204" pitchFamily="34" charset="0"/>
                <a:cs typeface="Times New Roman" panose="02020603050405020304" pitchFamily="18" charset="0"/>
              </a:rPr>
              <a:t>?" </a:t>
            </a:r>
            <a:r>
              <a:rPr lang="de-DE" altLang="de-DE" sz="3000" b="1" dirty="0"/>
              <a:t>(3,3-4)</a:t>
            </a:r>
            <a:endParaRPr kumimoji="0" lang="de-DE" altLang="de-DE" sz="3000" b="0" u="none" strike="noStrike" cap="none" normalizeH="0" baseline="0" dirty="0">
              <a:ln>
                <a:noFill/>
              </a:ln>
              <a:solidFill>
                <a:schemeClr val="tx1"/>
              </a:solidFill>
              <a:effectLst/>
            </a:endParaRPr>
          </a:p>
        </p:txBody>
      </p:sp>
      <p:sp>
        <p:nvSpPr>
          <p:cNvPr id="6" name="Textfeld 5">
            <a:extLst>
              <a:ext uri="{FF2B5EF4-FFF2-40B4-BE49-F238E27FC236}">
                <a16:creationId xmlns:a16="http://schemas.microsoft.com/office/drawing/2014/main" id="{273D2C56-E016-D58F-4EAA-3296BFFBBC50}"/>
              </a:ext>
            </a:extLst>
          </p:cNvPr>
          <p:cNvSpPr txBox="1"/>
          <p:nvPr/>
        </p:nvSpPr>
        <p:spPr>
          <a:xfrm>
            <a:off x="384077" y="3466893"/>
            <a:ext cx="8481317" cy="1015663"/>
          </a:xfrm>
          <a:prstGeom prst="rect">
            <a:avLst/>
          </a:prstGeom>
          <a:noFill/>
        </p:spPr>
        <p:txBody>
          <a:bodyPr wrap="square">
            <a:spAutoFit/>
          </a:bodyPr>
          <a:lstStyle/>
          <a:p>
            <a:pPr marL="342900" lvl="0" indent="-342900">
              <a:buFont typeface="Symbol" panose="05050102010706020507" pitchFamily="18" charset="2"/>
              <a:buChar char=""/>
            </a:pPr>
            <a:r>
              <a:rPr lang="de-CH" sz="3000" dirty="0">
                <a:effectLst/>
                <a:latin typeface="Calibri" panose="020F0502020204030204" pitchFamily="34" charset="0"/>
                <a:ea typeface="Calibri" panose="020F0502020204030204" pitchFamily="34" charset="0"/>
                <a:cs typeface="Times New Roman" panose="02020603050405020304" pitchFamily="18" charset="0"/>
              </a:rPr>
              <a:t>Sie verhielten sich wie unreife Gläubige</a:t>
            </a:r>
          </a:p>
          <a:p>
            <a:pPr marL="342900" indent="-342900">
              <a:buFont typeface="Symbol" panose="05050102010706020507" pitchFamily="18" charset="2"/>
              <a:buChar char=""/>
            </a:pPr>
            <a:r>
              <a:rPr lang="de-CH" sz="3000" dirty="0">
                <a:effectLst/>
                <a:latin typeface="Calibri" panose="020F0502020204030204" pitchFamily="34" charset="0"/>
                <a:ea typeface="Calibri" panose="020F0502020204030204" pitchFamily="34" charset="0"/>
                <a:cs typeface="Times New Roman" panose="02020603050405020304" pitchFamily="18" charset="0"/>
              </a:rPr>
              <a:t>Gefahr für "fleischliche" Gläubige</a:t>
            </a:r>
          </a:p>
        </p:txBody>
      </p:sp>
    </p:spTree>
    <p:extLst>
      <p:ext uri="{BB962C8B-B14F-4D97-AF65-F5344CB8AC3E}">
        <p14:creationId xmlns:p14="http://schemas.microsoft.com/office/powerpoint/2010/main" val="1558896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792BF2BF-E480-E093-52B1-1CDFB2924495}"/>
              </a:ext>
            </a:extLst>
          </p:cNvPr>
          <p:cNvSpPr txBox="1"/>
          <p:nvPr/>
        </p:nvSpPr>
        <p:spPr>
          <a:xfrm>
            <a:off x="384077" y="401122"/>
            <a:ext cx="7409753" cy="564385"/>
          </a:xfrm>
          <a:prstGeom prst="rect">
            <a:avLst/>
          </a:prstGeom>
          <a:noFill/>
        </p:spPr>
        <p:txBody>
          <a:bodyPr wrap="square">
            <a:spAutoFit/>
          </a:bodyPr>
          <a:lstStyle/>
          <a:p>
            <a:pPr>
              <a:lnSpc>
                <a:spcPct val="107000"/>
              </a:lnSpc>
              <a:spcBef>
                <a:spcPts val="1200"/>
              </a:spcBef>
            </a:pPr>
            <a:r>
              <a:rPr lang="de-CH" sz="3000" b="1" kern="0" dirty="0">
                <a:effectLst/>
                <a:latin typeface="Calibri" panose="020F0502020204030204" pitchFamily="34" charset="0"/>
                <a:ea typeface="Times New Roman" panose="02020603050405020304" pitchFamily="18" charset="0"/>
                <a:cs typeface="Times New Roman" panose="02020603050405020304" pitchFamily="18" charset="0"/>
              </a:rPr>
              <a:t>Der "fleischliche" Mensch</a:t>
            </a:r>
          </a:p>
        </p:txBody>
      </p:sp>
      <p:sp>
        <p:nvSpPr>
          <p:cNvPr id="6" name="Textfeld 5">
            <a:extLst>
              <a:ext uri="{FF2B5EF4-FFF2-40B4-BE49-F238E27FC236}">
                <a16:creationId xmlns:a16="http://schemas.microsoft.com/office/drawing/2014/main" id="{273D2C56-E016-D58F-4EAA-3296BFFBBC50}"/>
              </a:ext>
            </a:extLst>
          </p:cNvPr>
          <p:cNvSpPr txBox="1"/>
          <p:nvPr/>
        </p:nvSpPr>
        <p:spPr>
          <a:xfrm>
            <a:off x="384077" y="1287335"/>
            <a:ext cx="8481317" cy="553998"/>
          </a:xfrm>
          <a:prstGeom prst="rect">
            <a:avLst/>
          </a:prstGeom>
          <a:noFill/>
        </p:spPr>
        <p:txBody>
          <a:bodyPr wrap="square">
            <a:spAutoFit/>
          </a:bodyPr>
          <a:lstStyle/>
          <a:p>
            <a:pPr marL="342900" indent="-342900">
              <a:buFont typeface="Symbol" panose="05050102010706020507" pitchFamily="18" charset="2"/>
              <a:buChar char=""/>
            </a:pPr>
            <a:r>
              <a:rPr lang="de-CH" sz="3000" dirty="0">
                <a:effectLst/>
                <a:latin typeface="Calibri" panose="020F0502020204030204" pitchFamily="34" charset="0"/>
                <a:ea typeface="Calibri" panose="020F0502020204030204" pitchFamily="34" charset="0"/>
                <a:cs typeface="Times New Roman" panose="02020603050405020304" pitchFamily="18" charset="0"/>
              </a:rPr>
              <a:t>Warnung für "fleischliche" Gläubige</a:t>
            </a:r>
          </a:p>
        </p:txBody>
      </p:sp>
      <p:sp>
        <p:nvSpPr>
          <p:cNvPr id="3" name="Textfeld 2">
            <a:extLst>
              <a:ext uri="{FF2B5EF4-FFF2-40B4-BE49-F238E27FC236}">
                <a16:creationId xmlns:a16="http://schemas.microsoft.com/office/drawing/2014/main" id="{263395D9-AF5B-6A16-7622-835CDBBCBC2D}"/>
              </a:ext>
            </a:extLst>
          </p:cNvPr>
          <p:cNvSpPr txBox="1"/>
          <p:nvPr/>
        </p:nvSpPr>
        <p:spPr>
          <a:xfrm>
            <a:off x="384077" y="1936760"/>
            <a:ext cx="11538842" cy="4708981"/>
          </a:xfrm>
          <a:prstGeom prst="rect">
            <a:avLst/>
          </a:prstGeom>
          <a:noFill/>
        </p:spPr>
        <p:txBody>
          <a:bodyPr wrap="square">
            <a:spAutoFit/>
          </a:bodyPr>
          <a:lstStyle/>
          <a:p>
            <a:pPr marL="342900" lvl="0" indent="-342900">
              <a:buFont typeface="Calibri" panose="020F0502020204030204" pitchFamily="34" charset="0"/>
              <a:buChar char="-"/>
            </a:pPr>
            <a:r>
              <a:rPr lang="de-CH" sz="3000" dirty="0">
                <a:effectLst/>
                <a:latin typeface="Calibri" panose="020F0502020204030204" pitchFamily="34" charset="0"/>
                <a:ea typeface="Calibri" panose="020F0502020204030204" pitchFamily="34" charset="0"/>
                <a:cs typeface="Times New Roman" panose="02020603050405020304" pitchFamily="18" charset="0"/>
              </a:rPr>
              <a:t>Solch ein Leben entfernt den Gläubigen immer mehr von Christus          </a:t>
            </a:r>
            <a:r>
              <a:rPr lang="de-CH" sz="3000" b="1" dirty="0">
                <a:effectLst/>
                <a:latin typeface="Calibri" panose="020F0502020204030204" pitchFamily="34" charset="0"/>
                <a:ea typeface="Calibri" panose="020F0502020204030204" pitchFamily="34" charset="0"/>
                <a:cs typeface="Times New Roman" panose="02020603050405020304" pitchFamily="18" charset="0"/>
              </a:rPr>
              <a:t>-&gt; Echte Umkehr</a:t>
            </a:r>
            <a:r>
              <a:rPr lang="de-CH" sz="3000" dirty="0">
                <a:effectLst/>
                <a:latin typeface="Calibri" panose="020F0502020204030204" pitchFamily="34" charset="0"/>
                <a:ea typeface="Calibri" panose="020F0502020204030204" pitchFamily="34" charset="0"/>
                <a:cs typeface="Times New Roman" panose="02020603050405020304" pitchFamily="18" charset="0"/>
              </a:rPr>
              <a:t> (Röm 6,14-16; 1 Kor 6,9-10)</a:t>
            </a:r>
          </a:p>
          <a:p>
            <a:pPr marL="342900" lvl="0" indent="-342900">
              <a:buFont typeface="Calibri" panose="020F0502020204030204" pitchFamily="34" charset="0"/>
              <a:buChar char="-"/>
            </a:pPr>
            <a:r>
              <a:rPr lang="de-CH" sz="3000" dirty="0">
                <a:effectLst/>
                <a:latin typeface="Calibri" panose="020F0502020204030204" pitchFamily="34" charset="0"/>
                <a:ea typeface="Calibri" panose="020F0502020204030204" pitchFamily="34" charset="0"/>
                <a:cs typeface="Times New Roman" panose="02020603050405020304" pitchFamily="18" charset="0"/>
              </a:rPr>
              <a:t>Israels Geschichte in der Wüste soll ein Beispiel für den Gläubigen sein, nicht in Rebellion und Ungehorsam zu kommen </a:t>
            </a:r>
            <a:r>
              <a:rPr lang="de-CH" sz="3000" b="1" dirty="0">
                <a:effectLst/>
                <a:latin typeface="Calibri" panose="020F0502020204030204" pitchFamily="34" charset="0"/>
                <a:ea typeface="Calibri" panose="020F0502020204030204" pitchFamily="34" charset="0"/>
                <a:cs typeface="Times New Roman" panose="02020603050405020304" pitchFamily="18" charset="0"/>
              </a:rPr>
              <a:t>-&gt; Lernbereitschaft</a:t>
            </a:r>
            <a:r>
              <a:rPr lang="de-CH" sz="3000" dirty="0">
                <a:effectLst/>
                <a:latin typeface="Calibri" panose="020F0502020204030204" pitchFamily="34" charset="0"/>
                <a:ea typeface="Calibri" panose="020F0502020204030204" pitchFamily="34" charset="0"/>
                <a:cs typeface="Times New Roman" panose="02020603050405020304" pitchFamily="18" charset="0"/>
              </a:rPr>
              <a:t> (1Kor 10,5-12)</a:t>
            </a:r>
          </a:p>
          <a:p>
            <a:pPr marL="342900" lvl="0" indent="-342900">
              <a:buFont typeface="Calibri" panose="020F0502020204030204" pitchFamily="34" charset="0"/>
              <a:buChar char="-"/>
            </a:pPr>
            <a:r>
              <a:rPr lang="de-CH" sz="3000" dirty="0">
                <a:effectLst/>
                <a:latin typeface="Calibri" panose="020F0502020204030204" pitchFamily="34" charset="0"/>
                <a:ea typeface="Calibri" panose="020F0502020204030204" pitchFamily="34" charset="0"/>
                <a:cs typeface="Times New Roman" panose="02020603050405020304" pitchFamily="18" charset="0"/>
              </a:rPr>
              <a:t>Sie müssen im Willen Gottes wandeln. </a:t>
            </a:r>
            <a:r>
              <a:rPr lang="de-CH" sz="3000" b="1" dirty="0">
                <a:effectLst/>
                <a:latin typeface="Calibri" panose="020F0502020204030204" pitchFamily="34" charset="0"/>
                <a:ea typeface="Calibri" panose="020F0502020204030204" pitchFamily="34" charset="0"/>
                <a:cs typeface="Times New Roman" panose="02020603050405020304" pitchFamily="18" charset="0"/>
              </a:rPr>
              <a:t>-&gt;</a:t>
            </a:r>
            <a:r>
              <a:rPr lang="de-CH" sz="3000" dirty="0">
                <a:effectLst/>
                <a:latin typeface="Calibri" panose="020F0502020204030204" pitchFamily="34" charset="0"/>
                <a:ea typeface="Calibri" panose="020F0502020204030204" pitchFamily="34" charset="0"/>
                <a:cs typeface="Times New Roman" panose="02020603050405020304" pitchFamily="18" charset="0"/>
              </a:rPr>
              <a:t> </a:t>
            </a:r>
            <a:r>
              <a:rPr lang="de-CH" sz="3000" b="1" dirty="0">
                <a:effectLst/>
                <a:latin typeface="Calibri" panose="020F0502020204030204" pitchFamily="34" charset="0"/>
                <a:ea typeface="Calibri" panose="020F0502020204030204" pitchFamily="34" charset="0"/>
                <a:cs typeface="Times New Roman" panose="02020603050405020304" pitchFamily="18" charset="0"/>
              </a:rPr>
              <a:t>Willen Gottes durch Gottes Wort erkennen mit Hilfe des Hl. Geistes </a:t>
            </a:r>
            <a:r>
              <a:rPr lang="de-CH" sz="3000" dirty="0">
                <a:effectLst/>
                <a:latin typeface="Calibri" panose="020F0502020204030204" pitchFamily="34" charset="0"/>
                <a:ea typeface="Calibri" panose="020F0502020204030204" pitchFamily="34" charset="0"/>
                <a:cs typeface="Times New Roman" panose="02020603050405020304" pitchFamily="18" charset="0"/>
              </a:rPr>
              <a:t>(Mt 6,24; 1Kor 10,21) </a:t>
            </a:r>
          </a:p>
          <a:p>
            <a:pPr marL="342900" lvl="0" indent="-342900">
              <a:buFont typeface="Calibri" panose="020F0502020204030204" pitchFamily="34" charset="0"/>
              <a:buChar char="-"/>
            </a:pPr>
            <a:r>
              <a:rPr lang="de-CH" sz="3000" dirty="0">
                <a:effectLst/>
                <a:latin typeface="Calibri" panose="020F0502020204030204" pitchFamily="34" charset="0"/>
                <a:ea typeface="Calibri" panose="020F0502020204030204" pitchFamily="34" charset="0"/>
                <a:cs typeface="Times New Roman" panose="02020603050405020304" pitchFamily="18" charset="0"/>
              </a:rPr>
              <a:t>Es braucht eine Trennung von der Welt. Bei Gott gibt es kein "das und das", sondern "ein entweder oder". </a:t>
            </a:r>
            <a:r>
              <a:rPr lang="de-CH" sz="3000" b="1" dirty="0">
                <a:effectLst/>
                <a:latin typeface="Calibri" panose="020F0502020204030204" pitchFamily="34" charset="0"/>
                <a:ea typeface="Calibri" panose="020F0502020204030204" pitchFamily="34" charset="0"/>
                <a:cs typeface="Times New Roman" panose="02020603050405020304" pitchFamily="18" charset="0"/>
              </a:rPr>
              <a:t>-&gt; Kompromisslos mit Jesus leben</a:t>
            </a:r>
            <a:r>
              <a:rPr lang="de-CH" sz="3000" dirty="0">
                <a:effectLst/>
                <a:latin typeface="Calibri" panose="020F0502020204030204" pitchFamily="34" charset="0"/>
                <a:ea typeface="Calibri" panose="020F0502020204030204" pitchFamily="34" charset="0"/>
                <a:cs typeface="Times New Roman" panose="02020603050405020304" pitchFamily="18" charset="0"/>
              </a:rPr>
              <a:t> (2Kor 6,14-18)</a:t>
            </a:r>
          </a:p>
        </p:txBody>
      </p:sp>
    </p:spTree>
    <p:extLst>
      <p:ext uri="{BB962C8B-B14F-4D97-AF65-F5344CB8AC3E}">
        <p14:creationId xmlns:p14="http://schemas.microsoft.com/office/powerpoint/2010/main" val="3409512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792BF2BF-E480-E093-52B1-1CDFB2924495}"/>
              </a:ext>
            </a:extLst>
          </p:cNvPr>
          <p:cNvSpPr txBox="1"/>
          <p:nvPr/>
        </p:nvSpPr>
        <p:spPr>
          <a:xfrm>
            <a:off x="384077" y="401122"/>
            <a:ext cx="7409753" cy="564385"/>
          </a:xfrm>
          <a:prstGeom prst="rect">
            <a:avLst/>
          </a:prstGeom>
          <a:noFill/>
        </p:spPr>
        <p:txBody>
          <a:bodyPr wrap="square">
            <a:spAutoFit/>
          </a:bodyPr>
          <a:lstStyle/>
          <a:p>
            <a:pPr>
              <a:lnSpc>
                <a:spcPct val="107000"/>
              </a:lnSpc>
              <a:spcBef>
                <a:spcPts val="1200"/>
              </a:spcBef>
            </a:pPr>
            <a:r>
              <a:rPr lang="de-CH" sz="3000" b="1" kern="0" dirty="0">
                <a:effectLst/>
                <a:latin typeface="Calibri" panose="020F0502020204030204" pitchFamily="34" charset="0"/>
                <a:ea typeface="Times New Roman" panose="02020603050405020304" pitchFamily="18" charset="0"/>
                <a:cs typeface="Times New Roman" panose="02020603050405020304" pitchFamily="18" charset="0"/>
              </a:rPr>
              <a:t>Gott verherrlichen als "geistliche" Menschen</a:t>
            </a:r>
          </a:p>
        </p:txBody>
      </p:sp>
      <p:sp>
        <p:nvSpPr>
          <p:cNvPr id="3" name="Textfeld 2">
            <a:extLst>
              <a:ext uri="{FF2B5EF4-FFF2-40B4-BE49-F238E27FC236}">
                <a16:creationId xmlns:a16="http://schemas.microsoft.com/office/drawing/2014/main" id="{263395D9-AF5B-6A16-7622-835CDBBCBC2D}"/>
              </a:ext>
            </a:extLst>
          </p:cNvPr>
          <p:cNvSpPr txBox="1"/>
          <p:nvPr/>
        </p:nvSpPr>
        <p:spPr>
          <a:xfrm>
            <a:off x="384077" y="2941886"/>
            <a:ext cx="11538842" cy="2490938"/>
          </a:xfrm>
          <a:prstGeom prst="rect">
            <a:avLst/>
          </a:prstGeom>
          <a:noFill/>
        </p:spPr>
        <p:txBody>
          <a:bodyPr wrap="square">
            <a:spAutoFit/>
          </a:bodyPr>
          <a:lstStyle/>
          <a:p>
            <a:pPr>
              <a:lnSpc>
                <a:spcPct val="107000"/>
              </a:lnSpc>
              <a:spcBef>
                <a:spcPts val="200"/>
              </a:spcBef>
            </a:pPr>
            <a:r>
              <a:rPr lang="de-CH" sz="3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Gott verherrlichen mit dem Leib</a:t>
            </a:r>
          </a:p>
          <a:p>
            <a:pPr>
              <a:lnSpc>
                <a:spcPct val="107000"/>
              </a:lnSpc>
              <a:spcBef>
                <a:spcPts val="200"/>
              </a:spcBef>
            </a:pPr>
            <a:endParaRPr lang="de-CH" sz="3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r>
              <a:rPr lang="de-CH" sz="3000" dirty="0">
                <a:effectLst/>
                <a:latin typeface="Calibri" panose="020F0502020204030204" pitchFamily="34" charset="0"/>
                <a:ea typeface="Calibri" panose="020F0502020204030204" pitchFamily="34" charset="0"/>
                <a:cs typeface="Times New Roman" panose="02020603050405020304" pitchFamily="18" charset="0"/>
              </a:rPr>
              <a:t>"Denn ihr seid um einen Preis erkauft worden; verherrlicht nun Gott in eurem Leib." </a:t>
            </a:r>
            <a:r>
              <a:rPr lang="de-CH" sz="3000" b="1" dirty="0">
                <a:effectLst/>
                <a:latin typeface="Calibri" panose="020F0502020204030204" pitchFamily="34" charset="0"/>
                <a:ea typeface="Calibri" panose="020F0502020204030204" pitchFamily="34" charset="0"/>
                <a:cs typeface="Times New Roman" panose="02020603050405020304" pitchFamily="18" charset="0"/>
              </a:rPr>
              <a:t>(6,20)</a:t>
            </a:r>
            <a:endParaRPr lang="de-CH" sz="3000" dirty="0">
              <a:effectLst/>
              <a:latin typeface="Calibri" panose="020F0502020204030204" pitchFamily="34" charset="0"/>
              <a:ea typeface="Calibri" panose="020F0502020204030204" pitchFamily="34" charset="0"/>
              <a:cs typeface="Times New Roman" panose="02020603050405020304" pitchFamily="18" charset="0"/>
            </a:endParaRPr>
          </a:p>
          <a:p>
            <a:pPr lvl="0"/>
            <a:endParaRPr lang="de-CH" sz="3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feld 4">
            <a:extLst>
              <a:ext uri="{FF2B5EF4-FFF2-40B4-BE49-F238E27FC236}">
                <a16:creationId xmlns:a16="http://schemas.microsoft.com/office/drawing/2014/main" id="{74919439-93A1-0A42-9883-EAD7E3CCAB0B}"/>
              </a:ext>
            </a:extLst>
          </p:cNvPr>
          <p:cNvSpPr txBox="1"/>
          <p:nvPr/>
        </p:nvSpPr>
        <p:spPr>
          <a:xfrm>
            <a:off x="384077" y="1127968"/>
            <a:ext cx="10438704" cy="1015663"/>
          </a:xfrm>
          <a:prstGeom prst="rect">
            <a:avLst/>
          </a:prstGeom>
          <a:noFill/>
        </p:spPr>
        <p:txBody>
          <a:bodyPr wrap="square">
            <a:spAutoFit/>
          </a:bodyPr>
          <a:lstStyle/>
          <a:p>
            <a:r>
              <a:rPr lang="de-CH" sz="3000" dirty="0">
                <a:effectLst/>
                <a:latin typeface="Calibri" panose="020F0502020204030204" pitchFamily="34" charset="0"/>
                <a:ea typeface="Calibri" panose="020F0502020204030204" pitchFamily="34" charset="0"/>
                <a:cs typeface="Times New Roman" panose="02020603050405020304" pitchFamily="18" charset="0"/>
              </a:rPr>
              <a:t>"Ob ihr nun esst oder trinkt oder sonst etwas tut, tut alles zur Ehre Gottes." </a:t>
            </a:r>
            <a:r>
              <a:rPr lang="de-CH" sz="3000" b="1" dirty="0">
                <a:effectLst/>
                <a:latin typeface="Calibri" panose="020F0502020204030204" pitchFamily="34" charset="0"/>
                <a:ea typeface="Calibri" panose="020F0502020204030204" pitchFamily="34" charset="0"/>
                <a:cs typeface="Times New Roman" panose="02020603050405020304" pitchFamily="18" charset="0"/>
              </a:rPr>
              <a:t>(10,31)</a:t>
            </a:r>
            <a:endParaRPr lang="de-CH" sz="3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61283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792BF2BF-E480-E093-52B1-1CDFB2924495}"/>
              </a:ext>
            </a:extLst>
          </p:cNvPr>
          <p:cNvSpPr txBox="1"/>
          <p:nvPr/>
        </p:nvSpPr>
        <p:spPr>
          <a:xfrm>
            <a:off x="384077" y="401122"/>
            <a:ext cx="7409753" cy="564385"/>
          </a:xfrm>
          <a:prstGeom prst="rect">
            <a:avLst/>
          </a:prstGeom>
          <a:noFill/>
        </p:spPr>
        <p:txBody>
          <a:bodyPr wrap="square">
            <a:spAutoFit/>
          </a:bodyPr>
          <a:lstStyle/>
          <a:p>
            <a:pPr>
              <a:lnSpc>
                <a:spcPct val="107000"/>
              </a:lnSpc>
              <a:spcBef>
                <a:spcPts val="1200"/>
              </a:spcBef>
            </a:pPr>
            <a:r>
              <a:rPr lang="de-CH" sz="3000" b="1" kern="0" dirty="0">
                <a:effectLst/>
                <a:latin typeface="Calibri" panose="020F0502020204030204" pitchFamily="34" charset="0"/>
                <a:ea typeface="Times New Roman" panose="02020603050405020304" pitchFamily="18" charset="0"/>
                <a:cs typeface="Times New Roman" panose="02020603050405020304" pitchFamily="18" charset="0"/>
              </a:rPr>
              <a:t>Gott verherrlichen als "geistliche" Menschen</a:t>
            </a:r>
          </a:p>
        </p:txBody>
      </p:sp>
      <p:sp>
        <p:nvSpPr>
          <p:cNvPr id="3" name="Textfeld 2">
            <a:extLst>
              <a:ext uri="{FF2B5EF4-FFF2-40B4-BE49-F238E27FC236}">
                <a16:creationId xmlns:a16="http://schemas.microsoft.com/office/drawing/2014/main" id="{263395D9-AF5B-6A16-7622-835CDBBCBC2D}"/>
              </a:ext>
            </a:extLst>
          </p:cNvPr>
          <p:cNvSpPr txBox="1"/>
          <p:nvPr/>
        </p:nvSpPr>
        <p:spPr>
          <a:xfrm>
            <a:off x="384077" y="2934741"/>
            <a:ext cx="11538842" cy="2952603"/>
          </a:xfrm>
          <a:prstGeom prst="rect">
            <a:avLst/>
          </a:prstGeom>
          <a:noFill/>
        </p:spPr>
        <p:txBody>
          <a:bodyPr wrap="square">
            <a:spAutoFit/>
          </a:bodyPr>
          <a:lstStyle/>
          <a:p>
            <a:pPr>
              <a:lnSpc>
                <a:spcPct val="107000"/>
              </a:lnSpc>
              <a:spcBef>
                <a:spcPts val="200"/>
              </a:spcBef>
            </a:pPr>
            <a:r>
              <a:rPr lang="de-CH" sz="3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Gott verherrlichen in allen Lebensumständen</a:t>
            </a:r>
          </a:p>
          <a:p>
            <a:pPr>
              <a:lnSpc>
                <a:spcPct val="107000"/>
              </a:lnSpc>
              <a:spcBef>
                <a:spcPts val="200"/>
              </a:spcBef>
            </a:pPr>
            <a:endParaRPr lang="de-CH" sz="3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r>
              <a:rPr lang="de-CH" sz="3000" dirty="0">
                <a:effectLst/>
                <a:latin typeface="Calibri" panose="020F0502020204030204" pitchFamily="34" charset="0"/>
                <a:ea typeface="Calibri" panose="020F0502020204030204" pitchFamily="34" charset="0"/>
                <a:cs typeface="Times New Roman" panose="02020603050405020304" pitchFamily="18" charset="0"/>
              </a:rPr>
              <a:t>"Ihr seid um einen Preis erkauft worden; werdet nicht Sklaven von Menschen. Jeder, worin er berufen worden ist, Brüder, darin bleibe er bei Gott." </a:t>
            </a:r>
            <a:r>
              <a:rPr lang="de-CH" sz="3000" b="1" dirty="0">
                <a:effectLst/>
                <a:latin typeface="Calibri" panose="020F0502020204030204" pitchFamily="34" charset="0"/>
                <a:ea typeface="Calibri" panose="020F0502020204030204" pitchFamily="34" charset="0"/>
                <a:cs typeface="Times New Roman" panose="02020603050405020304" pitchFamily="18" charset="0"/>
              </a:rPr>
              <a:t>(7,23-24)</a:t>
            </a:r>
            <a:endParaRPr lang="de-CH" sz="3000" dirty="0">
              <a:effectLst/>
              <a:latin typeface="Calibri" panose="020F0502020204030204" pitchFamily="34" charset="0"/>
              <a:ea typeface="Calibri" panose="020F0502020204030204" pitchFamily="34" charset="0"/>
              <a:cs typeface="Times New Roman" panose="02020603050405020304" pitchFamily="18" charset="0"/>
            </a:endParaRPr>
          </a:p>
          <a:p>
            <a:pPr lvl="0"/>
            <a:endParaRPr lang="de-CH" sz="3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feld 4">
            <a:extLst>
              <a:ext uri="{FF2B5EF4-FFF2-40B4-BE49-F238E27FC236}">
                <a16:creationId xmlns:a16="http://schemas.microsoft.com/office/drawing/2014/main" id="{74919439-93A1-0A42-9883-EAD7E3CCAB0B}"/>
              </a:ext>
            </a:extLst>
          </p:cNvPr>
          <p:cNvSpPr txBox="1"/>
          <p:nvPr/>
        </p:nvSpPr>
        <p:spPr>
          <a:xfrm>
            <a:off x="384077" y="1127968"/>
            <a:ext cx="10438704" cy="1015663"/>
          </a:xfrm>
          <a:prstGeom prst="rect">
            <a:avLst/>
          </a:prstGeom>
          <a:noFill/>
        </p:spPr>
        <p:txBody>
          <a:bodyPr wrap="square">
            <a:spAutoFit/>
          </a:bodyPr>
          <a:lstStyle/>
          <a:p>
            <a:r>
              <a:rPr lang="de-CH" sz="3000" dirty="0">
                <a:effectLst/>
                <a:latin typeface="Calibri" panose="020F0502020204030204" pitchFamily="34" charset="0"/>
                <a:ea typeface="Calibri" panose="020F0502020204030204" pitchFamily="34" charset="0"/>
                <a:cs typeface="Times New Roman" panose="02020603050405020304" pitchFamily="18" charset="0"/>
              </a:rPr>
              <a:t>"Ob ihr nun esst oder trinkt oder sonst etwas tut, tut alles zur Ehre Gottes." </a:t>
            </a:r>
            <a:r>
              <a:rPr lang="de-CH" sz="3000" b="1" dirty="0">
                <a:effectLst/>
                <a:latin typeface="Calibri" panose="020F0502020204030204" pitchFamily="34" charset="0"/>
                <a:ea typeface="Calibri" panose="020F0502020204030204" pitchFamily="34" charset="0"/>
                <a:cs typeface="Times New Roman" panose="02020603050405020304" pitchFamily="18" charset="0"/>
              </a:rPr>
              <a:t>(10,31)</a:t>
            </a:r>
            <a:endParaRPr lang="de-CH" sz="3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83888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792BF2BF-E480-E093-52B1-1CDFB2924495}"/>
              </a:ext>
            </a:extLst>
          </p:cNvPr>
          <p:cNvSpPr txBox="1"/>
          <p:nvPr/>
        </p:nvSpPr>
        <p:spPr>
          <a:xfrm>
            <a:off x="384077" y="401122"/>
            <a:ext cx="7409753" cy="564385"/>
          </a:xfrm>
          <a:prstGeom prst="rect">
            <a:avLst/>
          </a:prstGeom>
          <a:noFill/>
        </p:spPr>
        <p:txBody>
          <a:bodyPr wrap="square">
            <a:spAutoFit/>
          </a:bodyPr>
          <a:lstStyle/>
          <a:p>
            <a:pPr>
              <a:lnSpc>
                <a:spcPct val="107000"/>
              </a:lnSpc>
              <a:spcBef>
                <a:spcPts val="1200"/>
              </a:spcBef>
            </a:pPr>
            <a:r>
              <a:rPr lang="de-CH" sz="3000" b="1" kern="0" dirty="0">
                <a:effectLst/>
                <a:latin typeface="Calibri" panose="020F0502020204030204" pitchFamily="34" charset="0"/>
                <a:ea typeface="Times New Roman" panose="02020603050405020304" pitchFamily="18" charset="0"/>
                <a:cs typeface="Times New Roman" panose="02020603050405020304" pitchFamily="18" charset="0"/>
              </a:rPr>
              <a:t>Gott verherrlichen als "geistliche" Menschen</a:t>
            </a:r>
          </a:p>
        </p:txBody>
      </p:sp>
      <p:sp>
        <p:nvSpPr>
          <p:cNvPr id="3" name="Textfeld 2">
            <a:extLst>
              <a:ext uri="{FF2B5EF4-FFF2-40B4-BE49-F238E27FC236}">
                <a16:creationId xmlns:a16="http://schemas.microsoft.com/office/drawing/2014/main" id="{263395D9-AF5B-6A16-7622-835CDBBCBC2D}"/>
              </a:ext>
            </a:extLst>
          </p:cNvPr>
          <p:cNvSpPr txBox="1"/>
          <p:nvPr/>
        </p:nvSpPr>
        <p:spPr>
          <a:xfrm>
            <a:off x="384077" y="2934741"/>
            <a:ext cx="10788748" cy="3414268"/>
          </a:xfrm>
          <a:prstGeom prst="rect">
            <a:avLst/>
          </a:prstGeom>
          <a:noFill/>
        </p:spPr>
        <p:txBody>
          <a:bodyPr wrap="square">
            <a:spAutoFit/>
          </a:bodyPr>
          <a:lstStyle/>
          <a:p>
            <a:pPr>
              <a:lnSpc>
                <a:spcPct val="107000"/>
              </a:lnSpc>
              <a:spcBef>
                <a:spcPts val="200"/>
              </a:spcBef>
            </a:pPr>
            <a:r>
              <a:rPr lang="de-CH" sz="3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Gott verherrlichen im Gemeindealltag</a:t>
            </a:r>
          </a:p>
          <a:p>
            <a:pPr>
              <a:lnSpc>
                <a:spcPct val="107000"/>
              </a:lnSpc>
              <a:spcBef>
                <a:spcPts val="200"/>
              </a:spcBef>
            </a:pPr>
            <a:endParaRPr lang="de-CH" sz="3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r>
              <a:rPr lang="de-CH" sz="3000" dirty="0">
                <a:effectLst/>
                <a:latin typeface="Calibri" panose="020F0502020204030204" pitchFamily="34" charset="0"/>
                <a:ea typeface="Calibri" panose="020F0502020204030204" pitchFamily="34" charset="0"/>
                <a:cs typeface="Times New Roman" panose="02020603050405020304" pitchFamily="18" charset="0"/>
              </a:rPr>
              <a:t>"Wisst ihr nicht, dass ihr Gottes Tempel seid und der Geist Gottes in euch wohnt? Wenn jemand den Tempel Gottes verdirbt, den wird Gott verderben; denn der Tempel Gottes ist heilig, und solche seid ihr." </a:t>
            </a:r>
            <a:r>
              <a:rPr lang="de-CH" sz="3000" b="1" dirty="0">
                <a:effectLst/>
                <a:latin typeface="Calibri" panose="020F0502020204030204" pitchFamily="34" charset="0"/>
                <a:ea typeface="Calibri" panose="020F0502020204030204" pitchFamily="34" charset="0"/>
                <a:cs typeface="Times New Roman" panose="02020603050405020304" pitchFamily="18" charset="0"/>
              </a:rPr>
              <a:t>(3,16-17)</a:t>
            </a:r>
            <a:endParaRPr lang="de-CH" sz="3000" dirty="0">
              <a:effectLst/>
              <a:latin typeface="Calibri" panose="020F0502020204030204" pitchFamily="34" charset="0"/>
              <a:ea typeface="Calibri" panose="020F0502020204030204" pitchFamily="34" charset="0"/>
              <a:cs typeface="Times New Roman" panose="02020603050405020304" pitchFamily="18" charset="0"/>
            </a:endParaRPr>
          </a:p>
          <a:p>
            <a:pPr lvl="0"/>
            <a:endParaRPr lang="de-CH" sz="3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feld 4">
            <a:extLst>
              <a:ext uri="{FF2B5EF4-FFF2-40B4-BE49-F238E27FC236}">
                <a16:creationId xmlns:a16="http://schemas.microsoft.com/office/drawing/2014/main" id="{74919439-93A1-0A42-9883-EAD7E3CCAB0B}"/>
              </a:ext>
            </a:extLst>
          </p:cNvPr>
          <p:cNvSpPr txBox="1"/>
          <p:nvPr/>
        </p:nvSpPr>
        <p:spPr>
          <a:xfrm>
            <a:off x="384077" y="1127968"/>
            <a:ext cx="10438704" cy="1015663"/>
          </a:xfrm>
          <a:prstGeom prst="rect">
            <a:avLst/>
          </a:prstGeom>
          <a:noFill/>
        </p:spPr>
        <p:txBody>
          <a:bodyPr wrap="square">
            <a:spAutoFit/>
          </a:bodyPr>
          <a:lstStyle/>
          <a:p>
            <a:r>
              <a:rPr lang="de-CH" sz="3000" dirty="0">
                <a:effectLst/>
                <a:latin typeface="Calibri" panose="020F0502020204030204" pitchFamily="34" charset="0"/>
                <a:ea typeface="Calibri" panose="020F0502020204030204" pitchFamily="34" charset="0"/>
                <a:cs typeface="Times New Roman" panose="02020603050405020304" pitchFamily="18" charset="0"/>
              </a:rPr>
              <a:t>"Ob ihr nun esst oder trinkt oder sonst etwas tut, tut alles zur Ehre Gottes." </a:t>
            </a:r>
            <a:r>
              <a:rPr lang="de-CH" sz="3000" b="1" dirty="0">
                <a:effectLst/>
                <a:latin typeface="Calibri" panose="020F0502020204030204" pitchFamily="34" charset="0"/>
                <a:ea typeface="Calibri" panose="020F0502020204030204" pitchFamily="34" charset="0"/>
                <a:cs typeface="Times New Roman" panose="02020603050405020304" pitchFamily="18" charset="0"/>
              </a:rPr>
              <a:t>(10,31)</a:t>
            </a:r>
            <a:endParaRPr lang="de-CH" sz="3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28271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a:extLst>
              <a:ext uri="{FF2B5EF4-FFF2-40B4-BE49-F238E27FC236}">
                <a16:creationId xmlns:a16="http://schemas.microsoft.com/office/drawing/2014/main" id="{1BC30141-2140-19CD-CBD0-6E6D3AEEEE3C}"/>
              </a:ext>
            </a:extLst>
          </p:cNvPr>
          <p:cNvSpPr txBox="1"/>
          <p:nvPr/>
        </p:nvSpPr>
        <p:spPr>
          <a:xfrm>
            <a:off x="262634" y="258901"/>
            <a:ext cx="11766456" cy="6340197"/>
          </a:xfrm>
          <a:prstGeom prst="rect">
            <a:avLst/>
          </a:prstGeom>
          <a:noFill/>
        </p:spPr>
        <p:txBody>
          <a:bodyPr wrap="square">
            <a:spAutoFit/>
          </a:bodyPr>
          <a:lstStyle/>
          <a:p>
            <a:r>
              <a:rPr lang="de-CH" sz="2900" dirty="0">
                <a:effectLst/>
                <a:latin typeface="Calibri" panose="020F0502020204030204" pitchFamily="34" charset="0"/>
                <a:ea typeface="Calibri" panose="020F0502020204030204" pitchFamily="34" charset="0"/>
                <a:cs typeface="Times New Roman" panose="02020603050405020304" pitchFamily="18" charset="0"/>
              </a:rPr>
              <a:t>"Denn Gottes Zorn wird vom Himmel her offenbart über alle Gottlosigkeit und Ungerechtigkeit der Menschen, die die Wahrheit in Ungerechtigkeit besitzen, 19 weil das von Gott Erkennbare unter ihnen offenbar ist, denn Gott hat es ihnen offenbart – […] 21 weil sie, Gott kennend, ihn weder als Gott verherrlichten noch ihm Dank darbrachten, sondern in ihren Überlegungen in Torheit verfielen und ihr unverständiges Herz verfinstert wurde. 22 Indem sie sich für Weise ausgaben, sind sie zu Toren geworden 23 und haben die Herrlichkeit des unverweslichen Gottes verwandelt in das Gleichnis eines Bildes von einem verweslichen Menschen und von Vögeln und von vierfüßigen und kriechenden Tieren. 24 Darum hat Gott sie hingegeben in den Begierden ihrer Herzen zur Unreinheit, ihre Leiber untereinander zu schänden; 25 die die Wahrheit Gottes mit der Lüge vertauscht und dem Geschöpf Verehrung und Dienst dargebracht haben anstatt dem Schöpfer, der gepriesen ist in Ewigkeit. Amen." </a:t>
            </a:r>
            <a:r>
              <a:rPr lang="de-CH" sz="2900" b="1" dirty="0">
                <a:effectLst/>
                <a:latin typeface="Calibri" panose="020F0502020204030204" pitchFamily="34" charset="0"/>
                <a:ea typeface="Calibri" panose="020F0502020204030204" pitchFamily="34" charset="0"/>
                <a:cs typeface="Times New Roman" panose="02020603050405020304" pitchFamily="18" charset="0"/>
              </a:rPr>
              <a:t>(Röm 1,18-19.21-25)</a:t>
            </a:r>
          </a:p>
        </p:txBody>
      </p:sp>
    </p:spTree>
    <p:extLst>
      <p:ext uri="{BB962C8B-B14F-4D97-AF65-F5344CB8AC3E}">
        <p14:creationId xmlns:p14="http://schemas.microsoft.com/office/powerpoint/2010/main" val="8794679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792BF2BF-E480-E093-52B1-1CDFB2924495}"/>
              </a:ext>
            </a:extLst>
          </p:cNvPr>
          <p:cNvSpPr txBox="1"/>
          <p:nvPr/>
        </p:nvSpPr>
        <p:spPr>
          <a:xfrm>
            <a:off x="2072664" y="401122"/>
            <a:ext cx="7409753" cy="564385"/>
          </a:xfrm>
          <a:prstGeom prst="rect">
            <a:avLst/>
          </a:prstGeom>
          <a:noFill/>
        </p:spPr>
        <p:txBody>
          <a:bodyPr wrap="square">
            <a:spAutoFit/>
          </a:bodyPr>
          <a:lstStyle/>
          <a:p>
            <a:pPr>
              <a:lnSpc>
                <a:spcPct val="107000"/>
              </a:lnSpc>
              <a:spcBef>
                <a:spcPts val="1200"/>
              </a:spcBef>
            </a:pPr>
            <a:r>
              <a:rPr lang="de-CH" sz="3000" b="1" kern="0" dirty="0">
                <a:effectLst/>
                <a:latin typeface="Calibri" panose="020F0502020204030204" pitchFamily="34" charset="0"/>
                <a:ea typeface="Times New Roman" panose="02020603050405020304" pitchFamily="18" charset="0"/>
                <a:cs typeface="Times New Roman" panose="02020603050405020304" pitchFamily="18" charset="0"/>
              </a:rPr>
              <a:t>Gott verherrlichen als "geistliche" Menschen</a:t>
            </a:r>
          </a:p>
        </p:txBody>
      </p:sp>
      <p:sp>
        <p:nvSpPr>
          <p:cNvPr id="3" name="Textfeld 2">
            <a:extLst>
              <a:ext uri="{FF2B5EF4-FFF2-40B4-BE49-F238E27FC236}">
                <a16:creationId xmlns:a16="http://schemas.microsoft.com/office/drawing/2014/main" id="{263395D9-AF5B-6A16-7622-835CDBBCBC2D}"/>
              </a:ext>
            </a:extLst>
          </p:cNvPr>
          <p:cNvSpPr txBox="1"/>
          <p:nvPr/>
        </p:nvSpPr>
        <p:spPr>
          <a:xfrm>
            <a:off x="2072664" y="1558825"/>
            <a:ext cx="7928941" cy="1603644"/>
          </a:xfrm>
          <a:prstGeom prst="rect">
            <a:avLst/>
          </a:prstGeom>
          <a:noFill/>
        </p:spPr>
        <p:txBody>
          <a:bodyPr wrap="square">
            <a:spAutoFit/>
          </a:bodyPr>
          <a:lstStyle/>
          <a:p>
            <a:pPr>
              <a:lnSpc>
                <a:spcPct val="107000"/>
              </a:lnSpc>
              <a:spcBef>
                <a:spcPts val="200"/>
              </a:spcBef>
            </a:pPr>
            <a:r>
              <a:rPr lang="de-CH" sz="3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Gott verherrlichen </a:t>
            </a:r>
            <a:r>
              <a:rPr lang="de-CH" sz="3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mit dem Leib</a:t>
            </a:r>
            <a:endParaRPr lang="de-CH" sz="3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Bef>
                <a:spcPts val="200"/>
              </a:spcBef>
            </a:pPr>
            <a:r>
              <a:rPr lang="de-CH" sz="3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Gott verherrlichen </a:t>
            </a:r>
            <a:r>
              <a:rPr lang="de-CH" sz="3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in allen Lebensumständen</a:t>
            </a:r>
            <a:endParaRPr lang="de-CH" sz="3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Bef>
                <a:spcPts val="200"/>
              </a:spcBef>
            </a:pPr>
            <a:r>
              <a:rPr lang="de-CH" sz="3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Gott verherrlichen im Gemeindealltag</a:t>
            </a:r>
          </a:p>
        </p:txBody>
      </p:sp>
      <p:sp>
        <p:nvSpPr>
          <p:cNvPr id="6" name="Textfeld 5">
            <a:extLst>
              <a:ext uri="{FF2B5EF4-FFF2-40B4-BE49-F238E27FC236}">
                <a16:creationId xmlns:a16="http://schemas.microsoft.com/office/drawing/2014/main" id="{C2B86A54-6E81-D211-BEC7-E94DCFEABB69}"/>
              </a:ext>
            </a:extLst>
          </p:cNvPr>
          <p:cNvSpPr txBox="1"/>
          <p:nvPr/>
        </p:nvSpPr>
        <p:spPr>
          <a:xfrm>
            <a:off x="1094133" y="3755787"/>
            <a:ext cx="10003734" cy="2400657"/>
          </a:xfrm>
          <a:prstGeom prst="rect">
            <a:avLst/>
          </a:prstGeom>
          <a:noFill/>
        </p:spPr>
        <p:txBody>
          <a:bodyPr wrap="square">
            <a:spAutoFit/>
          </a:bodyPr>
          <a:lstStyle/>
          <a:p>
            <a:r>
              <a:rPr lang="de-CH" sz="3000" b="1" dirty="0">
                <a:effectLst/>
                <a:latin typeface="Calibri" panose="020F0502020204030204" pitchFamily="34" charset="0"/>
                <a:ea typeface="Calibri" panose="020F0502020204030204" pitchFamily="34" charset="0"/>
                <a:cs typeface="Times New Roman" panose="02020603050405020304" pitchFamily="18" charset="0"/>
              </a:rPr>
              <a:t>Lasst uns als Gemeinde in dieser Einheit und Liebe wachsen, damit unser HERR Jesus Christus verherrlicht wird!</a:t>
            </a:r>
            <a:endParaRPr lang="de-CH" sz="3000" dirty="0">
              <a:effectLst/>
              <a:latin typeface="Calibri" panose="020F0502020204030204" pitchFamily="34" charset="0"/>
              <a:ea typeface="Calibri" panose="020F0502020204030204" pitchFamily="34" charset="0"/>
              <a:cs typeface="Times New Roman" panose="02020603050405020304" pitchFamily="18" charset="0"/>
            </a:endParaRPr>
          </a:p>
          <a:p>
            <a:r>
              <a:rPr lang="de-CH" sz="3000" dirty="0">
                <a:effectLst/>
                <a:latin typeface="Calibri" panose="020F0502020204030204" pitchFamily="34" charset="0"/>
                <a:ea typeface="Calibri" panose="020F0502020204030204" pitchFamily="34" charset="0"/>
                <a:cs typeface="Times New Roman" panose="02020603050405020304" pitchFamily="18" charset="0"/>
              </a:rPr>
              <a:t>  </a:t>
            </a:r>
          </a:p>
          <a:p>
            <a:r>
              <a:rPr lang="de-CH" sz="3000" dirty="0">
                <a:effectLst/>
                <a:latin typeface="Calibri" panose="020F0502020204030204" pitchFamily="34" charset="0"/>
                <a:ea typeface="Calibri" panose="020F0502020204030204" pitchFamily="34" charset="0"/>
                <a:cs typeface="Times New Roman" panose="02020603050405020304" pitchFamily="18" charset="0"/>
              </a:rPr>
              <a:t>"Wacht, steht fest im Glauben; seid mannhaft (mutig), seid stark! Alles bei euch geschehe in Liebe." </a:t>
            </a:r>
            <a:r>
              <a:rPr lang="de-CH" sz="3000" b="1" dirty="0">
                <a:effectLst/>
                <a:latin typeface="Calibri" panose="020F0502020204030204" pitchFamily="34" charset="0"/>
                <a:ea typeface="Calibri" panose="020F0502020204030204" pitchFamily="34" charset="0"/>
                <a:cs typeface="Times New Roman" panose="02020603050405020304" pitchFamily="18" charset="0"/>
              </a:rPr>
              <a:t>(16,13-14)</a:t>
            </a:r>
            <a:endParaRPr lang="de-CH" sz="3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72485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7183BD-D720-595B-CE90-0DF15E3E7C3A}"/>
            </a:ext>
          </a:extLst>
        </p:cNvPr>
        <p:cNvGrpSpPr/>
        <p:nvPr/>
      </p:nvGrpSpPr>
      <p:grpSpPr>
        <a:xfrm>
          <a:off x="0" y="0"/>
          <a:ext cx="0" cy="0"/>
          <a:chOff x="0" y="0"/>
          <a:chExt cx="0" cy="0"/>
        </a:xfrm>
      </p:grpSpPr>
      <p:sp>
        <p:nvSpPr>
          <p:cNvPr id="2" name="AutoShape 2">
            <a:extLst>
              <a:ext uri="{FF2B5EF4-FFF2-40B4-BE49-F238E27FC236}">
                <a16:creationId xmlns:a16="http://schemas.microsoft.com/office/drawing/2014/main" id="{355C3349-0AC4-01A7-8FB1-ABC2DE3D17CD}"/>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sp>
        <p:nvSpPr>
          <p:cNvPr id="4" name="AutoShape 4">
            <a:extLst>
              <a:ext uri="{FF2B5EF4-FFF2-40B4-BE49-F238E27FC236}">
                <a16:creationId xmlns:a16="http://schemas.microsoft.com/office/drawing/2014/main" id="{F6EF4A55-968B-7C8E-F1B5-66D4CB1CDA65}"/>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pic>
        <p:nvPicPr>
          <p:cNvPr id="10" name="Grafik 9">
            <a:extLst>
              <a:ext uri="{FF2B5EF4-FFF2-40B4-BE49-F238E27FC236}">
                <a16:creationId xmlns:a16="http://schemas.microsoft.com/office/drawing/2014/main" id="{5AD40588-048A-83A7-77D7-043D2D7F2E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71267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a:extLst>
              <a:ext uri="{FF2B5EF4-FFF2-40B4-BE49-F238E27FC236}">
                <a16:creationId xmlns:a16="http://schemas.microsoft.com/office/drawing/2014/main" id="{1BC30141-2140-19CD-CBD0-6E6D3AEEEE3C}"/>
              </a:ext>
            </a:extLst>
          </p:cNvPr>
          <p:cNvSpPr txBox="1"/>
          <p:nvPr/>
        </p:nvSpPr>
        <p:spPr>
          <a:xfrm>
            <a:off x="262634" y="258901"/>
            <a:ext cx="10452991" cy="3785652"/>
          </a:xfrm>
          <a:prstGeom prst="rect">
            <a:avLst/>
          </a:prstGeom>
          <a:noFill/>
        </p:spPr>
        <p:txBody>
          <a:bodyPr wrap="square">
            <a:spAutoFit/>
          </a:bodyPr>
          <a:lstStyle/>
          <a:p>
            <a:r>
              <a:rPr lang="de-CH" sz="3000" dirty="0">
                <a:effectLst/>
                <a:latin typeface="Calibri" panose="020F0502020204030204" pitchFamily="34" charset="0"/>
                <a:ea typeface="Calibri" panose="020F0502020204030204" pitchFamily="34" charset="0"/>
                <a:cs typeface="Times New Roman" panose="02020603050405020304" pitchFamily="18" charset="0"/>
              </a:rPr>
              <a:t>"Oder wisst ihr nicht, dass Ungerechte das Reich Gottes nicht erben werden? Irrt euch nicht! Weder Hurer noch Götzendiener noch Ehebrecher noch Weichlinge noch Knabenschänder 10 noch Diebe noch Habsüchtige noch Trunkenbolde noch Schmäher noch Räuber werden das Reich Gottes erben. 11 Und solches sind einige von euch gewesen; </a:t>
            </a:r>
            <a:r>
              <a:rPr lang="de-CH" sz="3000" b="1" dirty="0">
                <a:effectLst/>
                <a:latin typeface="Calibri" panose="020F0502020204030204" pitchFamily="34" charset="0"/>
                <a:ea typeface="Calibri" panose="020F0502020204030204" pitchFamily="34" charset="0"/>
                <a:cs typeface="Times New Roman" panose="02020603050405020304" pitchFamily="18" charset="0"/>
              </a:rPr>
              <a:t>aber</a:t>
            </a:r>
            <a:r>
              <a:rPr lang="de-CH" sz="3000" dirty="0">
                <a:effectLst/>
                <a:latin typeface="Calibri" panose="020F0502020204030204" pitchFamily="34" charset="0"/>
                <a:ea typeface="Calibri" panose="020F0502020204030204" pitchFamily="34" charset="0"/>
                <a:cs typeface="Times New Roman" panose="02020603050405020304" pitchFamily="18" charset="0"/>
              </a:rPr>
              <a:t> ihr seid abgewaschen, </a:t>
            </a:r>
            <a:r>
              <a:rPr lang="de-CH" sz="3000" b="1" dirty="0">
                <a:effectLst/>
                <a:latin typeface="Calibri" panose="020F0502020204030204" pitchFamily="34" charset="0"/>
                <a:ea typeface="Calibri" panose="020F0502020204030204" pitchFamily="34" charset="0"/>
                <a:cs typeface="Times New Roman" panose="02020603050405020304" pitchFamily="18" charset="0"/>
              </a:rPr>
              <a:t>aber</a:t>
            </a:r>
            <a:r>
              <a:rPr lang="de-CH" sz="3000" dirty="0">
                <a:effectLst/>
                <a:latin typeface="Calibri" panose="020F0502020204030204" pitchFamily="34" charset="0"/>
                <a:ea typeface="Calibri" panose="020F0502020204030204" pitchFamily="34" charset="0"/>
                <a:cs typeface="Times New Roman" panose="02020603050405020304" pitchFamily="18" charset="0"/>
              </a:rPr>
              <a:t> ihr seid geheiligt, </a:t>
            </a:r>
            <a:r>
              <a:rPr lang="de-CH" sz="3000" b="1" dirty="0">
                <a:effectLst/>
                <a:latin typeface="Calibri" panose="020F0502020204030204" pitchFamily="34" charset="0"/>
                <a:ea typeface="Calibri" panose="020F0502020204030204" pitchFamily="34" charset="0"/>
                <a:cs typeface="Times New Roman" panose="02020603050405020304" pitchFamily="18" charset="0"/>
              </a:rPr>
              <a:t>aber</a:t>
            </a:r>
            <a:r>
              <a:rPr lang="de-CH" sz="3000" dirty="0">
                <a:effectLst/>
                <a:latin typeface="Calibri" panose="020F0502020204030204" pitchFamily="34" charset="0"/>
                <a:ea typeface="Calibri" panose="020F0502020204030204" pitchFamily="34" charset="0"/>
                <a:cs typeface="Times New Roman" panose="02020603050405020304" pitchFamily="18" charset="0"/>
              </a:rPr>
              <a:t> ihr seid gerechtfertigt worden in dem Namen des Herrn Jesus und durch den Geist unseres Gottes." </a:t>
            </a:r>
            <a:r>
              <a:rPr lang="de-CH" sz="3000" b="1" dirty="0">
                <a:effectLst/>
                <a:latin typeface="Calibri" panose="020F0502020204030204" pitchFamily="34" charset="0"/>
                <a:ea typeface="Calibri" panose="020F0502020204030204" pitchFamily="34" charset="0"/>
                <a:cs typeface="Times New Roman" panose="02020603050405020304" pitchFamily="18" charset="0"/>
              </a:rPr>
              <a:t>(6,9-11)</a:t>
            </a:r>
            <a:endParaRPr lang="de-CH" sz="3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feld 2">
            <a:extLst>
              <a:ext uri="{FF2B5EF4-FFF2-40B4-BE49-F238E27FC236}">
                <a16:creationId xmlns:a16="http://schemas.microsoft.com/office/drawing/2014/main" id="{2F842729-9554-B84C-694C-609C6AAC9EA9}"/>
              </a:ext>
            </a:extLst>
          </p:cNvPr>
          <p:cNvSpPr txBox="1"/>
          <p:nvPr/>
        </p:nvSpPr>
        <p:spPr>
          <a:xfrm>
            <a:off x="262635" y="4438208"/>
            <a:ext cx="10528422" cy="1477328"/>
          </a:xfrm>
          <a:prstGeom prst="rect">
            <a:avLst/>
          </a:prstGeom>
          <a:noFill/>
        </p:spPr>
        <p:txBody>
          <a:bodyPr wrap="square">
            <a:spAutoFit/>
          </a:bodyPr>
          <a:lstStyle/>
          <a:p>
            <a:r>
              <a:rPr lang="de-CH" sz="3000" dirty="0">
                <a:effectLst/>
                <a:latin typeface="Calibri" panose="020F0502020204030204" pitchFamily="34" charset="0"/>
                <a:ea typeface="Calibri" panose="020F0502020204030204" pitchFamily="34" charset="0"/>
                <a:cs typeface="Times New Roman" panose="02020603050405020304" pitchFamily="18" charset="0"/>
              </a:rPr>
              <a:t>"Wenn wir unsere Sünden bekennen, so ist er treu und gerecht, dass er uns die Sünden vergibt und uns reinigt von aller Ungerechtigkeit." </a:t>
            </a:r>
            <a:r>
              <a:rPr lang="de-CH" sz="3000" b="1" dirty="0">
                <a:effectLst/>
                <a:latin typeface="Calibri" panose="020F0502020204030204" pitchFamily="34" charset="0"/>
                <a:ea typeface="Calibri" panose="020F0502020204030204" pitchFamily="34" charset="0"/>
                <a:cs typeface="Times New Roman" panose="02020603050405020304" pitchFamily="18" charset="0"/>
              </a:rPr>
              <a:t>(1Joh 1,9)</a:t>
            </a:r>
            <a:endParaRPr lang="de-CH" sz="3000" dirty="0"/>
          </a:p>
        </p:txBody>
      </p:sp>
    </p:spTree>
    <p:extLst>
      <p:ext uri="{BB962C8B-B14F-4D97-AF65-F5344CB8AC3E}">
        <p14:creationId xmlns:p14="http://schemas.microsoft.com/office/powerpoint/2010/main" val="2186516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96936D22-D2EE-7C1B-6AF3-26C93ACE201E}"/>
              </a:ext>
            </a:extLst>
          </p:cNvPr>
          <p:cNvSpPr txBox="1"/>
          <p:nvPr/>
        </p:nvSpPr>
        <p:spPr>
          <a:xfrm>
            <a:off x="524422" y="220515"/>
            <a:ext cx="4617674" cy="553998"/>
          </a:xfrm>
          <a:prstGeom prst="rect">
            <a:avLst/>
          </a:prstGeom>
          <a:noFill/>
        </p:spPr>
        <p:txBody>
          <a:bodyPr wrap="none" rtlCol="0">
            <a:spAutoFit/>
          </a:bodyPr>
          <a:lstStyle/>
          <a:p>
            <a:r>
              <a:rPr lang="de-CH" sz="3000" b="1" dirty="0"/>
              <a:t>Die Berufung des Gläubigen</a:t>
            </a:r>
          </a:p>
        </p:txBody>
      </p:sp>
      <p:sp>
        <p:nvSpPr>
          <p:cNvPr id="7" name="Textfeld 6">
            <a:extLst>
              <a:ext uri="{FF2B5EF4-FFF2-40B4-BE49-F238E27FC236}">
                <a16:creationId xmlns:a16="http://schemas.microsoft.com/office/drawing/2014/main" id="{16CE1709-2BA5-8F52-AFAC-626C8E5B0534}"/>
              </a:ext>
            </a:extLst>
          </p:cNvPr>
          <p:cNvSpPr txBox="1"/>
          <p:nvPr/>
        </p:nvSpPr>
        <p:spPr>
          <a:xfrm>
            <a:off x="524421" y="1120676"/>
            <a:ext cx="11030886" cy="4708981"/>
          </a:xfrm>
          <a:prstGeom prst="rect">
            <a:avLst/>
          </a:prstGeom>
          <a:noFill/>
        </p:spPr>
        <p:txBody>
          <a:bodyPr wrap="square">
            <a:spAutoFit/>
          </a:bodyPr>
          <a:lstStyle/>
          <a:p>
            <a:pPr marL="342900" lvl="0" indent="-342900">
              <a:buFont typeface="Wingdings" panose="05000000000000000000" pitchFamily="2" charset="2"/>
              <a:buChar char=""/>
            </a:pPr>
            <a:r>
              <a:rPr lang="de-CH" sz="3000" dirty="0">
                <a:effectLst/>
                <a:latin typeface="Calibri" panose="020F0502020204030204" pitchFamily="34" charset="0"/>
                <a:ea typeface="Calibri" panose="020F0502020204030204" pitchFamily="34" charset="0"/>
                <a:cs typeface="Times New Roman" panose="02020603050405020304" pitchFamily="18" charset="0"/>
              </a:rPr>
              <a:t>Berufen zu einem heiligen Leben </a:t>
            </a:r>
          </a:p>
          <a:p>
            <a:pPr lvl="0"/>
            <a:r>
              <a:rPr lang="de-CH" sz="3000" dirty="0">
                <a:latin typeface="Calibri" panose="020F0502020204030204" pitchFamily="34" charset="0"/>
                <a:ea typeface="Calibri" panose="020F0502020204030204" pitchFamily="34" charset="0"/>
                <a:cs typeface="Times New Roman" panose="02020603050405020304" pitchFamily="18" charset="0"/>
              </a:rPr>
              <a:t>	- S</a:t>
            </a:r>
            <a:r>
              <a:rPr lang="de-CH" sz="3000" dirty="0">
                <a:effectLst/>
                <a:latin typeface="Calibri" panose="020F0502020204030204" pitchFamily="34" charset="0"/>
                <a:ea typeface="Calibri" panose="020F0502020204030204" pitchFamily="34" charset="0"/>
                <a:cs typeface="Times New Roman" panose="02020603050405020304" pitchFamily="18" charset="0"/>
              </a:rPr>
              <a:t>ie richteten sich nach den Normen der Welt</a:t>
            </a:r>
          </a:p>
          <a:p>
            <a:pPr marL="342900" lvl="0" indent="-342900">
              <a:buFont typeface="Wingdings" panose="05000000000000000000" pitchFamily="2" charset="2"/>
              <a:buChar char=""/>
            </a:pPr>
            <a:r>
              <a:rPr lang="de-CH" sz="3000" dirty="0">
                <a:latin typeface="Calibri" panose="020F0502020204030204" pitchFamily="34" charset="0"/>
                <a:ea typeface="Calibri" panose="020F0502020204030204" pitchFamily="34" charset="0"/>
                <a:cs typeface="Times New Roman" panose="02020603050405020304" pitchFamily="18" charset="0"/>
              </a:rPr>
              <a:t>Berufen in die Gemeinschaft der Gläubigen</a:t>
            </a:r>
          </a:p>
          <a:p>
            <a:pPr lvl="0"/>
            <a:r>
              <a:rPr lang="de-CH" sz="3000" dirty="0">
                <a:latin typeface="Calibri" panose="020F0502020204030204" pitchFamily="34" charset="0"/>
                <a:ea typeface="Calibri" panose="020F0502020204030204" pitchFamily="34" charset="0"/>
                <a:cs typeface="Times New Roman" panose="02020603050405020304" pitchFamily="18" charset="0"/>
              </a:rPr>
              <a:t>	- Sie richteten sich nach menschlichen Leitern</a:t>
            </a:r>
          </a:p>
          <a:p>
            <a:pPr marL="342900" lvl="0" indent="-342900">
              <a:buFont typeface="Wingdings" panose="05000000000000000000" pitchFamily="2" charset="2"/>
              <a:buChar char=""/>
            </a:pPr>
            <a:r>
              <a:rPr lang="de-CH" sz="3000" dirty="0">
                <a:effectLst/>
                <a:latin typeface="Calibri" panose="020F0502020204030204" pitchFamily="34" charset="0"/>
                <a:ea typeface="Calibri" panose="020F0502020204030204" pitchFamily="34" charset="0"/>
                <a:cs typeface="Times New Roman" panose="02020603050405020304" pitchFamily="18" charset="0"/>
              </a:rPr>
              <a:t>Berufen den HERRN zu verherrlichen</a:t>
            </a:r>
          </a:p>
          <a:p>
            <a:pPr lvl="0"/>
            <a:r>
              <a:rPr lang="de-CH" sz="3000" dirty="0">
                <a:latin typeface="Calibri" panose="020F0502020204030204" pitchFamily="34" charset="0"/>
                <a:ea typeface="Calibri" panose="020F0502020204030204" pitchFamily="34" charset="0"/>
                <a:cs typeface="Times New Roman" panose="02020603050405020304" pitchFamily="18" charset="0"/>
              </a:rPr>
              <a:t>	- Sie waren selbstgefällig und prahlten mit Menschen</a:t>
            </a:r>
          </a:p>
          <a:p>
            <a:pPr lvl="0"/>
            <a:endParaRPr lang="de-CH" sz="3000" dirty="0">
              <a:effectLst/>
              <a:latin typeface="Calibri" panose="020F0502020204030204" pitchFamily="34" charset="0"/>
              <a:ea typeface="Calibri" panose="020F0502020204030204" pitchFamily="34" charset="0"/>
              <a:cs typeface="Times New Roman" panose="02020603050405020304" pitchFamily="18" charset="0"/>
            </a:endParaRPr>
          </a:p>
          <a:p>
            <a:pPr lvl="0"/>
            <a:r>
              <a:rPr lang="de-CH" sz="3000" b="1" dirty="0">
                <a:latin typeface="Calibri" panose="020F0502020204030204" pitchFamily="34" charset="0"/>
                <a:ea typeface="Calibri" panose="020F0502020204030204" pitchFamily="34" charset="0"/>
                <a:cs typeface="Times New Roman" panose="02020603050405020304" pitchFamily="18" charset="0"/>
              </a:rPr>
              <a:t>Wir sind berufen zur Heiligkeit, zur Gemeinschaft und zur Verherrlichung Gottes!</a:t>
            </a:r>
            <a:endParaRPr lang="de-CH" sz="3000" dirty="0">
              <a:effectLst/>
              <a:latin typeface="Calibri" panose="020F0502020204030204" pitchFamily="34" charset="0"/>
              <a:ea typeface="Calibri" panose="020F0502020204030204" pitchFamily="34" charset="0"/>
              <a:cs typeface="Times New Roman" panose="02020603050405020304" pitchFamily="18" charset="0"/>
            </a:endParaRPr>
          </a:p>
          <a:p>
            <a:pPr lvl="0"/>
            <a:endParaRPr lang="de-CH" sz="3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19262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792BF2BF-E480-E093-52B1-1CDFB2924495}"/>
              </a:ext>
            </a:extLst>
          </p:cNvPr>
          <p:cNvSpPr txBox="1"/>
          <p:nvPr/>
        </p:nvSpPr>
        <p:spPr>
          <a:xfrm>
            <a:off x="384078" y="401122"/>
            <a:ext cx="6097190" cy="564385"/>
          </a:xfrm>
          <a:prstGeom prst="rect">
            <a:avLst/>
          </a:prstGeom>
          <a:noFill/>
        </p:spPr>
        <p:txBody>
          <a:bodyPr wrap="square">
            <a:spAutoFit/>
          </a:bodyPr>
          <a:lstStyle/>
          <a:p>
            <a:pPr>
              <a:lnSpc>
                <a:spcPct val="107000"/>
              </a:lnSpc>
              <a:spcBef>
                <a:spcPts val="200"/>
              </a:spcBef>
            </a:pPr>
            <a:r>
              <a:rPr lang="de-CH" sz="3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Wisst ihr nicht, …</a:t>
            </a:r>
          </a:p>
        </p:txBody>
      </p:sp>
      <p:graphicFrame>
        <p:nvGraphicFramePr>
          <p:cNvPr id="7" name="Tabelle 6">
            <a:extLst>
              <a:ext uri="{FF2B5EF4-FFF2-40B4-BE49-F238E27FC236}">
                <a16:creationId xmlns:a16="http://schemas.microsoft.com/office/drawing/2014/main" id="{7B917E4A-4DB8-636B-BBF2-D738F3688756}"/>
              </a:ext>
            </a:extLst>
          </p:cNvPr>
          <p:cNvGraphicFramePr>
            <a:graphicFrameLocks noGrp="1"/>
          </p:cNvGraphicFramePr>
          <p:nvPr>
            <p:extLst>
              <p:ext uri="{D42A27DB-BD31-4B8C-83A1-F6EECF244321}">
                <p14:modId xmlns:p14="http://schemas.microsoft.com/office/powerpoint/2010/main" val="3105610506"/>
              </p:ext>
            </p:extLst>
          </p:nvPr>
        </p:nvGraphicFramePr>
        <p:xfrm>
          <a:off x="384078" y="1213803"/>
          <a:ext cx="9710041" cy="731520"/>
        </p:xfrm>
        <a:graphic>
          <a:graphicData uri="http://schemas.openxmlformats.org/drawingml/2006/table">
            <a:tbl>
              <a:tblPr firstRow="1" firstCol="1" bandRow="1"/>
              <a:tblGrid>
                <a:gridCol w="877163">
                  <a:extLst>
                    <a:ext uri="{9D8B030D-6E8A-4147-A177-3AD203B41FA5}">
                      <a16:colId xmlns:a16="http://schemas.microsoft.com/office/drawing/2014/main" val="3089203375"/>
                    </a:ext>
                  </a:extLst>
                </a:gridCol>
                <a:gridCol w="8832878">
                  <a:extLst>
                    <a:ext uri="{9D8B030D-6E8A-4147-A177-3AD203B41FA5}">
                      <a16:colId xmlns:a16="http://schemas.microsoft.com/office/drawing/2014/main" val="2868206972"/>
                    </a:ext>
                  </a:extLst>
                </a:gridCol>
              </a:tblGrid>
              <a:tr h="0">
                <a:tc>
                  <a:txBody>
                    <a:bodyPr/>
                    <a:lstStyle/>
                    <a:p>
                      <a:r>
                        <a:rPr lang="de-CH" sz="2400" dirty="0">
                          <a:effectLst/>
                          <a:latin typeface="Calibri" panose="020F0502020204030204" pitchFamily="34" charset="0"/>
                          <a:ea typeface="Calibri" panose="020F0502020204030204" pitchFamily="34" charset="0"/>
                          <a:cs typeface="Times New Roman" panose="02020603050405020304" pitchFamily="18" charset="0"/>
                        </a:rPr>
                        <a:t>3,16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de-CH" sz="2400" dirty="0">
                          <a:effectLst/>
                          <a:latin typeface="Calibri" panose="020F0502020204030204" pitchFamily="34" charset="0"/>
                          <a:ea typeface="Calibri" panose="020F0502020204030204" pitchFamily="34" charset="0"/>
                          <a:cs typeface="Times New Roman" panose="02020603050405020304" pitchFamily="18" charset="0"/>
                        </a:rPr>
                        <a:t>…, "dass ihr Gottes Tempel seid und der Geist Gottes in euch wohnt?"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91802324"/>
                  </a:ext>
                </a:extLst>
              </a:tr>
              <a:tr h="0">
                <a:tc>
                  <a:txBody>
                    <a:bodyPr/>
                    <a:lstStyle/>
                    <a:p>
                      <a:r>
                        <a:rPr lang="de-CH" sz="2400" dirty="0">
                          <a:effectLst/>
                          <a:latin typeface="Calibri" panose="020F0502020204030204" pitchFamily="34" charset="0"/>
                          <a:ea typeface="Calibri" panose="020F0502020204030204" pitchFamily="34" charset="0"/>
                          <a:cs typeface="Times New Roman" panose="02020603050405020304" pitchFamily="18" charset="0"/>
                        </a:rPr>
                        <a:t>5,6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de-CH" sz="2400" dirty="0">
                          <a:effectLst/>
                          <a:latin typeface="Calibri" panose="020F0502020204030204" pitchFamily="34" charset="0"/>
                          <a:ea typeface="Calibri" panose="020F0502020204030204" pitchFamily="34" charset="0"/>
                          <a:cs typeface="Times New Roman" panose="02020603050405020304" pitchFamily="18" charset="0"/>
                        </a:rPr>
                        <a:t>…, "dass ein wenig Sauerteig den ganzen Teig durchsäuert?"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63477858"/>
                  </a:ext>
                </a:extLst>
              </a:tr>
            </a:tbl>
          </a:graphicData>
        </a:graphic>
      </p:graphicFrame>
      <p:graphicFrame>
        <p:nvGraphicFramePr>
          <p:cNvPr id="8" name="Tabelle 7">
            <a:extLst>
              <a:ext uri="{FF2B5EF4-FFF2-40B4-BE49-F238E27FC236}">
                <a16:creationId xmlns:a16="http://schemas.microsoft.com/office/drawing/2014/main" id="{11242D34-EB85-4239-48F9-79A787E30A7E}"/>
              </a:ext>
            </a:extLst>
          </p:cNvPr>
          <p:cNvGraphicFramePr>
            <a:graphicFrameLocks noGrp="1"/>
          </p:cNvGraphicFramePr>
          <p:nvPr>
            <p:extLst>
              <p:ext uri="{D42A27DB-BD31-4B8C-83A1-F6EECF244321}">
                <p14:modId xmlns:p14="http://schemas.microsoft.com/office/powerpoint/2010/main" val="1880159514"/>
              </p:ext>
            </p:extLst>
          </p:nvPr>
        </p:nvGraphicFramePr>
        <p:xfrm>
          <a:off x="384078" y="1946747"/>
          <a:ext cx="9710040" cy="4023360"/>
        </p:xfrm>
        <a:graphic>
          <a:graphicData uri="http://schemas.openxmlformats.org/drawingml/2006/table">
            <a:tbl>
              <a:tblPr firstRow="1" firstCol="1" bandRow="1"/>
              <a:tblGrid>
                <a:gridCol w="887510">
                  <a:extLst>
                    <a:ext uri="{9D8B030D-6E8A-4147-A177-3AD203B41FA5}">
                      <a16:colId xmlns:a16="http://schemas.microsoft.com/office/drawing/2014/main" val="3747614979"/>
                    </a:ext>
                  </a:extLst>
                </a:gridCol>
                <a:gridCol w="8822530">
                  <a:extLst>
                    <a:ext uri="{9D8B030D-6E8A-4147-A177-3AD203B41FA5}">
                      <a16:colId xmlns:a16="http://schemas.microsoft.com/office/drawing/2014/main" val="1420155652"/>
                    </a:ext>
                  </a:extLst>
                </a:gridCol>
              </a:tblGrid>
              <a:tr h="348107">
                <a:tc>
                  <a:txBody>
                    <a:bodyPr/>
                    <a:lstStyle/>
                    <a:p>
                      <a:r>
                        <a:rPr lang="de-CH" sz="2400" dirty="0">
                          <a:effectLst/>
                          <a:latin typeface="Calibri" panose="020F0502020204030204" pitchFamily="34" charset="0"/>
                          <a:ea typeface="Calibri" panose="020F0502020204030204" pitchFamily="34" charset="0"/>
                          <a:cs typeface="Times New Roman" panose="02020603050405020304" pitchFamily="18" charset="0"/>
                        </a:rPr>
                        <a:t>6.2</a:t>
                      </a:r>
                    </a:p>
                  </a:txBody>
                  <a:tcPr marL="65270" marR="65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de-CH" sz="2400" dirty="0">
                          <a:effectLst/>
                          <a:latin typeface="Calibri" panose="020F0502020204030204" pitchFamily="34" charset="0"/>
                          <a:ea typeface="Calibri" panose="020F0502020204030204" pitchFamily="34" charset="0"/>
                          <a:cs typeface="Times New Roman" panose="02020603050405020304" pitchFamily="18" charset="0"/>
                        </a:rPr>
                        <a:t>…, "dass die Heiligen die Welt richten werden?"</a:t>
                      </a:r>
                    </a:p>
                  </a:txBody>
                  <a:tcPr marL="65270" marR="65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97627071"/>
                  </a:ext>
                </a:extLst>
              </a:tr>
              <a:tr h="174054">
                <a:tc>
                  <a:txBody>
                    <a:bodyPr/>
                    <a:lstStyle/>
                    <a:p>
                      <a:r>
                        <a:rPr lang="de-CH" sz="2400">
                          <a:effectLst/>
                          <a:latin typeface="Calibri" panose="020F0502020204030204" pitchFamily="34" charset="0"/>
                          <a:ea typeface="Calibri" panose="020F0502020204030204" pitchFamily="34" charset="0"/>
                          <a:cs typeface="Times New Roman" panose="02020603050405020304" pitchFamily="18" charset="0"/>
                        </a:rPr>
                        <a:t>6,3</a:t>
                      </a:r>
                    </a:p>
                  </a:txBody>
                  <a:tcPr marL="65270" marR="65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de-CH" sz="2400" dirty="0">
                          <a:effectLst/>
                          <a:latin typeface="Calibri" panose="020F0502020204030204" pitchFamily="34" charset="0"/>
                          <a:ea typeface="Calibri" panose="020F0502020204030204" pitchFamily="34" charset="0"/>
                          <a:cs typeface="Times New Roman" panose="02020603050405020304" pitchFamily="18" charset="0"/>
                        </a:rPr>
                        <a:t>…, "dass wir Engel richten werden,"</a:t>
                      </a:r>
                    </a:p>
                  </a:txBody>
                  <a:tcPr marL="65270" marR="65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60998797"/>
                  </a:ext>
                </a:extLst>
              </a:tr>
              <a:tr h="348107">
                <a:tc>
                  <a:txBody>
                    <a:bodyPr/>
                    <a:lstStyle/>
                    <a:p>
                      <a:r>
                        <a:rPr lang="de-CH" sz="2400">
                          <a:effectLst/>
                          <a:latin typeface="Calibri" panose="020F0502020204030204" pitchFamily="34" charset="0"/>
                          <a:ea typeface="Calibri" panose="020F0502020204030204" pitchFamily="34" charset="0"/>
                          <a:cs typeface="Times New Roman" panose="02020603050405020304" pitchFamily="18" charset="0"/>
                        </a:rPr>
                        <a:t>6,9</a:t>
                      </a:r>
                    </a:p>
                  </a:txBody>
                  <a:tcPr marL="65270" marR="65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de-CH" sz="2400" dirty="0">
                          <a:effectLst/>
                          <a:latin typeface="Calibri" panose="020F0502020204030204" pitchFamily="34" charset="0"/>
                          <a:ea typeface="Calibri" panose="020F0502020204030204" pitchFamily="34" charset="0"/>
                          <a:cs typeface="Times New Roman" panose="02020603050405020304" pitchFamily="18" charset="0"/>
                        </a:rPr>
                        <a:t>…, "dass Ungerechte das Reich Gottes nicht erben werden?"</a:t>
                      </a:r>
                    </a:p>
                  </a:txBody>
                  <a:tcPr marL="65270" marR="65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17988805"/>
                  </a:ext>
                </a:extLst>
              </a:tr>
              <a:tr h="174054">
                <a:tc>
                  <a:txBody>
                    <a:bodyPr/>
                    <a:lstStyle/>
                    <a:p>
                      <a:r>
                        <a:rPr lang="de-CH" sz="2400">
                          <a:effectLst/>
                          <a:latin typeface="Calibri" panose="020F0502020204030204" pitchFamily="34" charset="0"/>
                          <a:ea typeface="Calibri" panose="020F0502020204030204" pitchFamily="34" charset="0"/>
                          <a:cs typeface="Times New Roman" panose="02020603050405020304" pitchFamily="18" charset="0"/>
                        </a:rPr>
                        <a:t>6,15</a:t>
                      </a:r>
                    </a:p>
                  </a:txBody>
                  <a:tcPr marL="65270" marR="65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de-CH" sz="2400" dirty="0">
                          <a:effectLst/>
                          <a:latin typeface="Calibri" panose="020F0502020204030204" pitchFamily="34" charset="0"/>
                          <a:ea typeface="Calibri" panose="020F0502020204030204" pitchFamily="34" charset="0"/>
                          <a:cs typeface="Times New Roman" panose="02020603050405020304" pitchFamily="18" charset="0"/>
                        </a:rPr>
                        <a:t>…, "dass eure Leiber Glieder Christi sind?"</a:t>
                      </a:r>
                    </a:p>
                  </a:txBody>
                  <a:tcPr marL="65270" marR="65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96858410"/>
                  </a:ext>
                </a:extLst>
              </a:tr>
              <a:tr h="348107">
                <a:tc>
                  <a:txBody>
                    <a:bodyPr/>
                    <a:lstStyle/>
                    <a:p>
                      <a:r>
                        <a:rPr lang="de-CH" sz="2400">
                          <a:effectLst/>
                          <a:latin typeface="Calibri" panose="020F0502020204030204" pitchFamily="34" charset="0"/>
                          <a:ea typeface="Calibri" panose="020F0502020204030204" pitchFamily="34" charset="0"/>
                          <a:cs typeface="Times New Roman" panose="02020603050405020304" pitchFamily="18" charset="0"/>
                        </a:rPr>
                        <a:t>6,16</a:t>
                      </a:r>
                    </a:p>
                  </a:txBody>
                  <a:tcPr marL="65270" marR="65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de-CH" sz="2400" dirty="0">
                          <a:effectLst/>
                          <a:latin typeface="Calibri" panose="020F0502020204030204" pitchFamily="34" charset="0"/>
                          <a:ea typeface="Calibri" panose="020F0502020204030204" pitchFamily="34" charset="0"/>
                          <a:cs typeface="Times New Roman" panose="02020603050405020304" pitchFamily="18" charset="0"/>
                        </a:rPr>
                        <a:t>…, "dass der, welcher der Hure anhängt, ein Leib mit ihr ist?"</a:t>
                      </a:r>
                    </a:p>
                  </a:txBody>
                  <a:tcPr marL="65270" marR="65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60893207"/>
                  </a:ext>
                </a:extLst>
              </a:tr>
              <a:tr h="522161">
                <a:tc>
                  <a:txBody>
                    <a:bodyPr/>
                    <a:lstStyle/>
                    <a:p>
                      <a:r>
                        <a:rPr lang="de-CH" sz="2400">
                          <a:effectLst/>
                          <a:latin typeface="Calibri" panose="020F0502020204030204" pitchFamily="34" charset="0"/>
                          <a:ea typeface="Calibri" panose="020F0502020204030204" pitchFamily="34" charset="0"/>
                          <a:cs typeface="Times New Roman" panose="02020603050405020304" pitchFamily="18" charset="0"/>
                        </a:rPr>
                        <a:t>6,19</a:t>
                      </a:r>
                    </a:p>
                  </a:txBody>
                  <a:tcPr marL="65270" marR="65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de-CH" sz="2400" dirty="0">
                          <a:effectLst/>
                          <a:latin typeface="Calibri" panose="020F0502020204030204" pitchFamily="34" charset="0"/>
                          <a:ea typeface="Calibri" panose="020F0502020204030204" pitchFamily="34" charset="0"/>
                          <a:cs typeface="Times New Roman" panose="02020603050405020304" pitchFamily="18" charset="0"/>
                        </a:rPr>
                        <a:t>…, "dass euer Leib der Tempel des Heiligen Geistes ist, der in euch wohnt, den ihr von Gott habt, und dass ihr nicht eurer selbst seid?" </a:t>
                      </a:r>
                    </a:p>
                  </a:txBody>
                  <a:tcPr marL="65270" marR="65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52202241"/>
                  </a:ext>
                </a:extLst>
              </a:tr>
              <a:tr h="620331">
                <a:tc>
                  <a:txBody>
                    <a:bodyPr/>
                    <a:lstStyle/>
                    <a:p>
                      <a:r>
                        <a:rPr lang="de-CH" sz="2400">
                          <a:effectLst/>
                          <a:latin typeface="Calibri" panose="020F0502020204030204" pitchFamily="34" charset="0"/>
                          <a:ea typeface="Calibri" panose="020F0502020204030204" pitchFamily="34" charset="0"/>
                          <a:cs typeface="Times New Roman" panose="02020603050405020304" pitchFamily="18" charset="0"/>
                        </a:rPr>
                        <a:t>9,13</a:t>
                      </a:r>
                    </a:p>
                  </a:txBody>
                  <a:tcPr marL="65270" marR="65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de-CH" sz="2400" dirty="0">
                          <a:effectLst/>
                          <a:latin typeface="Calibri" panose="020F0502020204030204" pitchFamily="34" charset="0"/>
                          <a:ea typeface="Calibri" panose="020F0502020204030204" pitchFamily="34" charset="0"/>
                          <a:cs typeface="Times New Roman" panose="02020603050405020304" pitchFamily="18" charset="0"/>
                        </a:rPr>
                        <a:t>…, "dass die, die mit den heiligen Dingen beschäftigt sind, aus dem Tempel essen?"</a:t>
                      </a:r>
                    </a:p>
                  </a:txBody>
                  <a:tcPr marL="65270" marR="65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50460659"/>
                  </a:ext>
                </a:extLst>
              </a:tr>
              <a:tr h="348107">
                <a:tc>
                  <a:txBody>
                    <a:bodyPr/>
                    <a:lstStyle/>
                    <a:p>
                      <a:r>
                        <a:rPr lang="de-CH" sz="2400">
                          <a:effectLst/>
                          <a:latin typeface="Calibri" panose="020F0502020204030204" pitchFamily="34" charset="0"/>
                          <a:ea typeface="Calibri" panose="020F0502020204030204" pitchFamily="34" charset="0"/>
                          <a:cs typeface="Times New Roman" panose="02020603050405020304" pitchFamily="18" charset="0"/>
                        </a:rPr>
                        <a:t>9,24</a:t>
                      </a:r>
                    </a:p>
                  </a:txBody>
                  <a:tcPr marL="65270" marR="65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de-CH" sz="2400" dirty="0">
                          <a:effectLst/>
                          <a:latin typeface="Calibri" panose="020F0502020204030204" pitchFamily="34" charset="0"/>
                          <a:ea typeface="Calibri" panose="020F0502020204030204" pitchFamily="34" charset="0"/>
                          <a:cs typeface="Times New Roman" panose="02020603050405020304" pitchFamily="18" charset="0"/>
                        </a:rPr>
                        <a:t>…, "dass die, die in der Rennbahn laufen, zwar alle laufen, aber einer den Preis empfängt?"</a:t>
                      </a:r>
                    </a:p>
                  </a:txBody>
                  <a:tcPr marL="65270" marR="652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86719471"/>
                  </a:ext>
                </a:extLst>
              </a:tr>
            </a:tbl>
          </a:graphicData>
        </a:graphic>
      </p:graphicFrame>
    </p:spTree>
    <p:extLst>
      <p:ext uri="{BB962C8B-B14F-4D97-AF65-F5344CB8AC3E}">
        <p14:creationId xmlns:p14="http://schemas.microsoft.com/office/powerpoint/2010/main" val="3806635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792BF2BF-E480-E093-52B1-1CDFB2924495}"/>
              </a:ext>
            </a:extLst>
          </p:cNvPr>
          <p:cNvSpPr txBox="1"/>
          <p:nvPr/>
        </p:nvSpPr>
        <p:spPr>
          <a:xfrm>
            <a:off x="384078" y="401122"/>
            <a:ext cx="6097190" cy="564385"/>
          </a:xfrm>
          <a:prstGeom prst="rect">
            <a:avLst/>
          </a:prstGeom>
          <a:noFill/>
        </p:spPr>
        <p:txBody>
          <a:bodyPr wrap="square">
            <a:spAutoFit/>
          </a:bodyPr>
          <a:lstStyle/>
          <a:p>
            <a:pPr>
              <a:lnSpc>
                <a:spcPct val="107000"/>
              </a:lnSpc>
              <a:spcBef>
                <a:spcPts val="200"/>
              </a:spcBef>
            </a:pPr>
            <a:r>
              <a:rPr lang="de-CH" sz="3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Fragen der Gemeinde an Paulus</a:t>
            </a:r>
          </a:p>
        </p:txBody>
      </p:sp>
      <p:graphicFrame>
        <p:nvGraphicFramePr>
          <p:cNvPr id="2" name="Tabelle 1">
            <a:extLst>
              <a:ext uri="{FF2B5EF4-FFF2-40B4-BE49-F238E27FC236}">
                <a16:creationId xmlns:a16="http://schemas.microsoft.com/office/drawing/2014/main" id="{F546F3D5-305C-BB6E-F887-81C02486EE1D}"/>
              </a:ext>
            </a:extLst>
          </p:cNvPr>
          <p:cNvGraphicFramePr>
            <a:graphicFrameLocks noGrp="1"/>
          </p:cNvGraphicFramePr>
          <p:nvPr>
            <p:extLst>
              <p:ext uri="{D42A27DB-BD31-4B8C-83A1-F6EECF244321}">
                <p14:modId xmlns:p14="http://schemas.microsoft.com/office/powerpoint/2010/main" val="1528708223"/>
              </p:ext>
            </p:extLst>
          </p:nvPr>
        </p:nvGraphicFramePr>
        <p:xfrm>
          <a:off x="384078" y="1172171"/>
          <a:ext cx="11303097" cy="3599027"/>
        </p:xfrm>
        <a:graphic>
          <a:graphicData uri="http://schemas.openxmlformats.org/drawingml/2006/table">
            <a:tbl>
              <a:tblPr firstRow="1" firstCol="1" bandRow="1"/>
              <a:tblGrid>
                <a:gridCol w="873223">
                  <a:extLst>
                    <a:ext uri="{9D8B030D-6E8A-4147-A177-3AD203B41FA5}">
                      <a16:colId xmlns:a16="http://schemas.microsoft.com/office/drawing/2014/main" val="1089961911"/>
                    </a:ext>
                  </a:extLst>
                </a:gridCol>
                <a:gridCol w="10429874">
                  <a:extLst>
                    <a:ext uri="{9D8B030D-6E8A-4147-A177-3AD203B41FA5}">
                      <a16:colId xmlns:a16="http://schemas.microsoft.com/office/drawing/2014/main" val="1445890230"/>
                    </a:ext>
                  </a:extLst>
                </a:gridCol>
              </a:tblGrid>
              <a:tr h="775341">
                <a:tc>
                  <a:txBody>
                    <a:bodyPr/>
                    <a:lstStyle/>
                    <a:p>
                      <a:r>
                        <a:rPr lang="de-CH" sz="2400">
                          <a:solidFill>
                            <a:srgbClr val="000000"/>
                          </a:solidFill>
                          <a:effectLst/>
                          <a:latin typeface="Calibri" panose="020F0502020204030204" pitchFamily="34" charset="0"/>
                          <a:ea typeface="Calibri" panose="020F0502020204030204" pitchFamily="34" charset="0"/>
                          <a:cs typeface="Calibri" panose="020F0502020204030204" pitchFamily="34" charset="0"/>
                        </a:rPr>
                        <a:t>7,1</a:t>
                      </a:r>
                      <a:endParaRPr lang="de-CH" sz="2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de-CH"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"Was aber das betrifft, wovon ihr mir geschrieben habt, so ist es gut für einen Menschen, keine Frau zu berühren." </a:t>
                      </a:r>
                      <a:r>
                        <a:rPr lang="de-CH" sz="2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Ehe und Single</a:t>
                      </a:r>
                      <a:endParaRPr lang="de-CH" sz="2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16569223"/>
                  </a:ext>
                </a:extLst>
              </a:tr>
              <a:tr h="461137">
                <a:tc>
                  <a:txBody>
                    <a:bodyPr/>
                    <a:lstStyle/>
                    <a:p>
                      <a:r>
                        <a:rPr lang="de-CH" sz="2400">
                          <a:solidFill>
                            <a:srgbClr val="000000"/>
                          </a:solidFill>
                          <a:effectLst/>
                          <a:latin typeface="Calibri" panose="020F0502020204030204" pitchFamily="34" charset="0"/>
                          <a:ea typeface="Calibri" panose="020F0502020204030204" pitchFamily="34" charset="0"/>
                          <a:cs typeface="Calibri" panose="020F0502020204030204" pitchFamily="34" charset="0"/>
                        </a:rPr>
                        <a:t>7,25</a:t>
                      </a:r>
                      <a:endParaRPr lang="de-CH" sz="2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de-CH"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"Was aber die </a:t>
                      </a:r>
                      <a:r>
                        <a:rPr lang="de-CH" sz="2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Jungfrauen</a:t>
                      </a:r>
                      <a:r>
                        <a:rPr lang="de-CH"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betrifft, …"</a:t>
                      </a:r>
                      <a:endParaRPr lang="de-CH"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6367142"/>
                  </a:ext>
                </a:extLst>
              </a:tr>
              <a:tr h="462243">
                <a:tc>
                  <a:txBody>
                    <a:bodyPr/>
                    <a:lstStyle/>
                    <a:p>
                      <a:r>
                        <a:rPr lang="de-CH" sz="2400">
                          <a:solidFill>
                            <a:srgbClr val="000000"/>
                          </a:solidFill>
                          <a:effectLst/>
                          <a:latin typeface="Calibri" panose="020F0502020204030204" pitchFamily="34" charset="0"/>
                          <a:ea typeface="Calibri" panose="020F0502020204030204" pitchFamily="34" charset="0"/>
                          <a:cs typeface="Calibri" panose="020F0502020204030204" pitchFamily="34" charset="0"/>
                        </a:rPr>
                        <a:t>8,1</a:t>
                      </a:r>
                      <a:endParaRPr lang="de-CH" sz="2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de-CH"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"Was aber die </a:t>
                      </a:r>
                      <a:r>
                        <a:rPr lang="de-CH" sz="2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Götzenopfer</a:t>
                      </a:r>
                      <a:r>
                        <a:rPr lang="de-CH"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betrifft, …"</a:t>
                      </a:r>
                      <a:endParaRPr lang="de-CH"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82690391"/>
                  </a:ext>
                </a:extLst>
              </a:tr>
              <a:tr h="479115">
                <a:tc>
                  <a:txBody>
                    <a:bodyPr/>
                    <a:lstStyle/>
                    <a:p>
                      <a:r>
                        <a:rPr lang="de-CH" sz="2400">
                          <a:solidFill>
                            <a:srgbClr val="000000"/>
                          </a:solidFill>
                          <a:effectLst/>
                          <a:latin typeface="Calibri" panose="020F0502020204030204" pitchFamily="34" charset="0"/>
                          <a:ea typeface="Calibri" panose="020F0502020204030204" pitchFamily="34" charset="0"/>
                          <a:cs typeface="Calibri" panose="020F0502020204030204" pitchFamily="34" charset="0"/>
                        </a:rPr>
                        <a:t>8,4</a:t>
                      </a:r>
                      <a:endParaRPr lang="de-CH" sz="2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de-CH"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"Was nun das </a:t>
                      </a:r>
                      <a:r>
                        <a:rPr lang="de-CH" sz="2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Essen der Götzenopfer </a:t>
                      </a:r>
                      <a:r>
                        <a:rPr lang="de-CH"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betrifft, …"</a:t>
                      </a:r>
                      <a:endParaRPr lang="de-CH"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30450600"/>
                  </a:ext>
                </a:extLst>
              </a:tr>
              <a:tr h="418653">
                <a:tc>
                  <a:txBody>
                    <a:bodyPr/>
                    <a:lstStyle/>
                    <a:p>
                      <a:r>
                        <a:rPr lang="de-CH" sz="2400">
                          <a:solidFill>
                            <a:srgbClr val="000000"/>
                          </a:solidFill>
                          <a:effectLst/>
                          <a:latin typeface="Calibri" panose="020F0502020204030204" pitchFamily="34" charset="0"/>
                          <a:ea typeface="Calibri" panose="020F0502020204030204" pitchFamily="34" charset="0"/>
                          <a:cs typeface="Calibri" panose="020F0502020204030204" pitchFamily="34" charset="0"/>
                        </a:rPr>
                        <a:t>12,1</a:t>
                      </a:r>
                      <a:endParaRPr lang="de-CH" sz="2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de-CH"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"Was aber die </a:t>
                      </a:r>
                      <a:r>
                        <a:rPr lang="de-CH" sz="2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geistlichen Gaben </a:t>
                      </a:r>
                      <a:r>
                        <a:rPr lang="de-CH"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betrifft, …"</a:t>
                      </a:r>
                      <a:endParaRPr lang="de-CH"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59111296"/>
                  </a:ext>
                </a:extLst>
              </a:tr>
              <a:tr h="469185">
                <a:tc>
                  <a:txBody>
                    <a:bodyPr/>
                    <a:lstStyle/>
                    <a:p>
                      <a:r>
                        <a:rPr lang="de-CH" sz="2400">
                          <a:solidFill>
                            <a:srgbClr val="000000"/>
                          </a:solidFill>
                          <a:effectLst/>
                          <a:latin typeface="Calibri" panose="020F0502020204030204" pitchFamily="34" charset="0"/>
                          <a:ea typeface="Calibri" panose="020F0502020204030204" pitchFamily="34" charset="0"/>
                          <a:cs typeface="Calibri" panose="020F0502020204030204" pitchFamily="34" charset="0"/>
                        </a:rPr>
                        <a:t>16,1</a:t>
                      </a:r>
                      <a:endParaRPr lang="de-CH" sz="2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de-CH"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"Was aber die </a:t>
                      </a:r>
                      <a:r>
                        <a:rPr lang="de-CH" sz="2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Sammlung für die Heiligen </a:t>
                      </a:r>
                      <a:r>
                        <a:rPr lang="de-CH"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betrifft: …"</a:t>
                      </a:r>
                      <a:endParaRPr lang="de-CH"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37766607"/>
                  </a:ext>
                </a:extLst>
              </a:tr>
              <a:tr h="533353">
                <a:tc>
                  <a:txBody>
                    <a:bodyPr/>
                    <a:lstStyle/>
                    <a:p>
                      <a:r>
                        <a:rPr lang="de-CH" sz="2400">
                          <a:solidFill>
                            <a:srgbClr val="000000"/>
                          </a:solidFill>
                          <a:effectLst/>
                          <a:latin typeface="Calibri" panose="020F0502020204030204" pitchFamily="34" charset="0"/>
                          <a:ea typeface="Calibri" panose="020F0502020204030204" pitchFamily="34" charset="0"/>
                          <a:cs typeface="Calibri" panose="020F0502020204030204" pitchFamily="34" charset="0"/>
                        </a:rPr>
                        <a:t>16,12</a:t>
                      </a:r>
                      <a:endParaRPr lang="de-CH" sz="2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de-CH"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"Was aber den </a:t>
                      </a:r>
                      <a:r>
                        <a:rPr lang="de-CH" sz="2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Bruder Apollos </a:t>
                      </a:r>
                      <a:r>
                        <a:rPr lang="de-CH" sz="2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betrifft, …"</a:t>
                      </a:r>
                      <a:endParaRPr lang="de-CH"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28846730"/>
                  </a:ext>
                </a:extLst>
              </a:tr>
            </a:tbl>
          </a:graphicData>
        </a:graphic>
      </p:graphicFrame>
    </p:spTree>
    <p:extLst>
      <p:ext uri="{BB962C8B-B14F-4D97-AF65-F5344CB8AC3E}">
        <p14:creationId xmlns:p14="http://schemas.microsoft.com/office/powerpoint/2010/main" val="2574507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792BF2BF-E480-E093-52B1-1CDFB2924495}"/>
              </a:ext>
            </a:extLst>
          </p:cNvPr>
          <p:cNvSpPr txBox="1"/>
          <p:nvPr/>
        </p:nvSpPr>
        <p:spPr>
          <a:xfrm>
            <a:off x="384078" y="401122"/>
            <a:ext cx="6097190" cy="564385"/>
          </a:xfrm>
          <a:prstGeom prst="rect">
            <a:avLst/>
          </a:prstGeom>
          <a:noFill/>
        </p:spPr>
        <p:txBody>
          <a:bodyPr wrap="square">
            <a:spAutoFit/>
          </a:bodyPr>
          <a:lstStyle/>
          <a:p>
            <a:pPr>
              <a:lnSpc>
                <a:spcPct val="107000"/>
              </a:lnSpc>
              <a:spcBef>
                <a:spcPts val="200"/>
              </a:spcBef>
            </a:pPr>
            <a:r>
              <a:rPr lang="de-CH" sz="3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Spaltung in der Gemeinde</a:t>
            </a:r>
          </a:p>
        </p:txBody>
      </p:sp>
      <p:sp>
        <p:nvSpPr>
          <p:cNvPr id="5" name="Textfeld 4">
            <a:extLst>
              <a:ext uri="{FF2B5EF4-FFF2-40B4-BE49-F238E27FC236}">
                <a16:creationId xmlns:a16="http://schemas.microsoft.com/office/drawing/2014/main" id="{3486E0DD-9B1C-5155-3776-03D590839094}"/>
              </a:ext>
            </a:extLst>
          </p:cNvPr>
          <p:cNvSpPr txBox="1"/>
          <p:nvPr/>
        </p:nvSpPr>
        <p:spPr>
          <a:xfrm>
            <a:off x="384077" y="1187112"/>
            <a:ext cx="10953053" cy="2862322"/>
          </a:xfrm>
          <a:prstGeom prst="rect">
            <a:avLst/>
          </a:prstGeom>
          <a:noFill/>
        </p:spPr>
        <p:txBody>
          <a:bodyPr wrap="square">
            <a:spAutoFit/>
          </a:bodyPr>
          <a:lstStyle/>
          <a:p>
            <a:r>
              <a:rPr lang="de-CH" sz="3000" dirty="0"/>
              <a:t>"Ich ermahne euch aber, Brüder, durch den Namen unseres Herrn Jesus Christus, dass ihr alle </a:t>
            </a:r>
            <a:r>
              <a:rPr lang="de-CH" sz="3000" b="1" dirty="0"/>
              <a:t>dasselbe</a:t>
            </a:r>
            <a:r>
              <a:rPr lang="de-CH" sz="3000" dirty="0"/>
              <a:t> redet und nicht Spaltungen unter euch seien, sondern dass ihr in </a:t>
            </a:r>
            <a:r>
              <a:rPr lang="de-CH" sz="3000" b="1" dirty="0"/>
              <a:t>demselben</a:t>
            </a:r>
            <a:r>
              <a:rPr lang="de-CH" sz="3000" dirty="0"/>
              <a:t> Sinn und in </a:t>
            </a:r>
            <a:r>
              <a:rPr lang="de-CH" sz="3000" b="1" dirty="0"/>
              <a:t>derselben</a:t>
            </a:r>
            <a:r>
              <a:rPr lang="de-CH" sz="3000" dirty="0"/>
              <a:t> Meinung vollendet seiet. Denn es ist mir über euch berichtet worden, meine Brüder, durch die Hausgenossen der Chloe, dass Streitigkeiten unter euch sind." </a:t>
            </a:r>
            <a:r>
              <a:rPr lang="de-CH" sz="3000" b="1" dirty="0"/>
              <a:t>(1,10-11)</a:t>
            </a:r>
            <a:endParaRPr lang="de-CH" sz="3000" dirty="0"/>
          </a:p>
        </p:txBody>
      </p:sp>
    </p:spTree>
    <p:extLst>
      <p:ext uri="{BB962C8B-B14F-4D97-AF65-F5344CB8AC3E}">
        <p14:creationId xmlns:p14="http://schemas.microsoft.com/office/powerpoint/2010/main" val="3016687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792BF2BF-E480-E093-52B1-1CDFB2924495}"/>
              </a:ext>
            </a:extLst>
          </p:cNvPr>
          <p:cNvSpPr txBox="1"/>
          <p:nvPr/>
        </p:nvSpPr>
        <p:spPr>
          <a:xfrm>
            <a:off x="384078" y="401122"/>
            <a:ext cx="6097190" cy="564385"/>
          </a:xfrm>
          <a:prstGeom prst="rect">
            <a:avLst/>
          </a:prstGeom>
          <a:noFill/>
        </p:spPr>
        <p:txBody>
          <a:bodyPr wrap="square">
            <a:spAutoFit/>
          </a:bodyPr>
          <a:lstStyle/>
          <a:p>
            <a:pPr>
              <a:lnSpc>
                <a:spcPct val="107000"/>
              </a:lnSpc>
              <a:spcBef>
                <a:spcPts val="200"/>
              </a:spcBef>
            </a:pPr>
            <a:r>
              <a:rPr lang="de-CH" sz="3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Spaltung in der Gemeinde</a:t>
            </a:r>
          </a:p>
        </p:txBody>
      </p:sp>
      <p:sp>
        <p:nvSpPr>
          <p:cNvPr id="5" name="Textfeld 4">
            <a:extLst>
              <a:ext uri="{FF2B5EF4-FFF2-40B4-BE49-F238E27FC236}">
                <a16:creationId xmlns:a16="http://schemas.microsoft.com/office/drawing/2014/main" id="{3486E0DD-9B1C-5155-3776-03D590839094}"/>
              </a:ext>
            </a:extLst>
          </p:cNvPr>
          <p:cNvSpPr txBox="1"/>
          <p:nvPr/>
        </p:nvSpPr>
        <p:spPr>
          <a:xfrm>
            <a:off x="384077" y="1187112"/>
            <a:ext cx="10953053" cy="5170646"/>
          </a:xfrm>
          <a:prstGeom prst="rect">
            <a:avLst/>
          </a:prstGeom>
          <a:noFill/>
        </p:spPr>
        <p:txBody>
          <a:bodyPr wrap="square">
            <a:spAutoFit/>
          </a:bodyPr>
          <a:lstStyle/>
          <a:p>
            <a:pPr marL="342900" lvl="0" indent="-342900">
              <a:buFont typeface="Wingdings" panose="05000000000000000000" pitchFamily="2" charset="2"/>
              <a:buChar char=""/>
            </a:pPr>
            <a:r>
              <a:rPr lang="de-CH" sz="3000" dirty="0">
                <a:effectLst/>
                <a:latin typeface="Calibri" panose="020F0502020204030204" pitchFamily="34" charset="0"/>
                <a:ea typeface="Calibri" panose="020F0502020204030204" pitchFamily="34" charset="0"/>
                <a:cs typeface="Times New Roman" panose="02020603050405020304" pitchFamily="18" charset="0"/>
              </a:rPr>
              <a:t>Es gibt nur den </a:t>
            </a:r>
            <a:r>
              <a:rPr lang="de-CH" sz="3000" b="1" dirty="0">
                <a:effectLst/>
                <a:latin typeface="Calibri" panose="020F0502020204030204" pitchFamily="34" charset="0"/>
                <a:ea typeface="Calibri" panose="020F0502020204030204" pitchFamily="34" charset="0"/>
                <a:cs typeface="Times New Roman" panose="02020603050405020304" pitchFamily="18" charset="0"/>
              </a:rPr>
              <a:t>einen</a:t>
            </a:r>
            <a:r>
              <a:rPr lang="de-CH" sz="3000" dirty="0">
                <a:effectLst/>
                <a:latin typeface="Calibri" panose="020F0502020204030204" pitchFamily="34" charset="0"/>
                <a:ea typeface="Calibri" panose="020F0502020204030204" pitchFamily="34" charset="0"/>
                <a:cs typeface="Times New Roman" panose="02020603050405020304" pitchFamily="18" charset="0"/>
              </a:rPr>
              <a:t> Leib Christi. Wer die Einheit der Gemeinde zerstört, zerstört den Tempel Gottes und widersetzt sich dem Heiligen Geist, der ein Geist der Einheit ist (3,16-17).</a:t>
            </a:r>
          </a:p>
          <a:p>
            <a:pPr marL="342900" lvl="0" indent="-342900">
              <a:buFont typeface="Wingdings" panose="05000000000000000000" pitchFamily="2" charset="2"/>
              <a:buChar char=""/>
            </a:pPr>
            <a:r>
              <a:rPr lang="de-CH" sz="3000" dirty="0">
                <a:effectLst/>
                <a:latin typeface="Calibri" panose="020F0502020204030204" pitchFamily="34" charset="0"/>
                <a:ea typeface="Calibri" panose="020F0502020204030204" pitchFamily="34" charset="0"/>
                <a:cs typeface="Times New Roman" panose="02020603050405020304" pitchFamily="18" charset="0"/>
              </a:rPr>
              <a:t>Geistliche Leiter sind Diener und Verwalter (4,1-5). Sie weisen auf Christus hin und nicht auf sich selbst. Sie sind Mitarbeiter am Bau der Gemeinde (4,6-10). </a:t>
            </a:r>
          </a:p>
          <a:p>
            <a:pPr marL="342900" lvl="0" indent="-342900">
              <a:buFont typeface="Wingdings" panose="05000000000000000000" pitchFamily="2" charset="2"/>
              <a:buChar char=""/>
            </a:pPr>
            <a:r>
              <a:rPr lang="de-CH" sz="3000" dirty="0">
                <a:effectLst/>
                <a:latin typeface="Calibri" panose="020F0502020204030204" pitchFamily="34" charset="0"/>
                <a:ea typeface="Calibri" panose="020F0502020204030204" pitchFamily="34" charset="0"/>
                <a:cs typeface="Times New Roman" panose="02020603050405020304" pitchFamily="18" charset="0"/>
              </a:rPr>
              <a:t>Personenkult in der Gemeinde ist ein Zeichen geistlicher Unreife. </a:t>
            </a:r>
          </a:p>
          <a:p>
            <a:pPr marL="342900" lvl="0" indent="-342900">
              <a:buFont typeface="Wingdings" panose="05000000000000000000" pitchFamily="2" charset="2"/>
              <a:buChar char=""/>
            </a:pPr>
            <a:r>
              <a:rPr lang="de-CH" sz="3000" dirty="0">
                <a:effectLst/>
                <a:latin typeface="Calibri" panose="020F0502020204030204" pitchFamily="34" charset="0"/>
                <a:ea typeface="Calibri" panose="020F0502020204030204" pitchFamily="34" charset="0"/>
                <a:cs typeface="Times New Roman" panose="02020603050405020304" pitchFamily="18" charset="0"/>
              </a:rPr>
              <a:t>Jesus Christus ist das alleinige Fundament der Gemeinde. Was nicht auf diesem Fundament aufgebaut ist, wird der Echtheitsprüfung im Gericht Gottes nicht standhalten (3,10-17).</a:t>
            </a:r>
          </a:p>
          <a:p>
            <a:pPr marL="342900" lvl="0" indent="-342900">
              <a:buFont typeface="Wingdings" panose="05000000000000000000" pitchFamily="2" charset="2"/>
              <a:buChar char=""/>
            </a:pPr>
            <a:r>
              <a:rPr lang="de-CH" sz="3000" dirty="0">
                <a:latin typeface="Calibri" panose="020F0502020204030204" pitchFamily="34" charset="0"/>
                <a:ea typeface="Calibri" panose="020F0502020204030204" pitchFamily="34" charset="0"/>
                <a:cs typeface="Times New Roman" panose="02020603050405020304" pitchFamily="18" charset="0"/>
              </a:rPr>
              <a:t>Nicht aufgebläht sondern demütig sein (4,14-21)</a:t>
            </a:r>
            <a:endParaRPr lang="de-CH" sz="3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87863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3253</Words>
  <Application>Microsoft Office PowerPoint</Application>
  <PresentationFormat>Breitbild</PresentationFormat>
  <Paragraphs>286</Paragraphs>
  <Slides>31</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31</vt:i4>
      </vt:variant>
    </vt:vector>
  </HeadingPairs>
  <TitlesOfParts>
    <vt:vector size="37" baseType="lpstr">
      <vt:lpstr>Arial</vt:lpstr>
      <vt:lpstr>Calibri</vt:lpstr>
      <vt:lpstr>Calibri Light</vt:lpstr>
      <vt:lpstr>Symbol</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Mätthu</dc:creator>
  <cp:keywords>Neues Testament, Paulus, Korintherbriefe</cp:keywords>
  <cp:lastModifiedBy>David Briggeler</cp:lastModifiedBy>
  <cp:revision>87</cp:revision>
  <dcterms:created xsi:type="dcterms:W3CDTF">2022-09-08T15:42:11Z</dcterms:created>
  <dcterms:modified xsi:type="dcterms:W3CDTF">2024-04-12T09:34:06Z</dcterms:modified>
  <cp:category>Neues Testament, Paulus, Korintherbriefe</cp:category>
</cp:coreProperties>
</file>