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722" r:id="rId2"/>
    <p:sldId id="259" r:id="rId3"/>
    <p:sldId id="796" r:id="rId4"/>
    <p:sldId id="795" r:id="rId5"/>
    <p:sldId id="797" r:id="rId6"/>
    <p:sldId id="800" r:id="rId7"/>
    <p:sldId id="701" r:id="rId8"/>
    <p:sldId id="802" r:id="rId9"/>
    <p:sldId id="801" r:id="rId10"/>
    <p:sldId id="798" r:id="rId11"/>
    <p:sldId id="803" r:id="rId12"/>
    <p:sldId id="804" r:id="rId13"/>
    <p:sldId id="811" r:id="rId14"/>
    <p:sldId id="812" r:id="rId15"/>
    <p:sldId id="813" r:id="rId16"/>
    <p:sldId id="814" r:id="rId17"/>
    <p:sldId id="815" r:id="rId18"/>
    <p:sldId id="816" r:id="rId19"/>
    <p:sldId id="817" r:id="rId20"/>
    <p:sldId id="805" r:id="rId21"/>
    <p:sldId id="809" r:id="rId22"/>
    <p:sldId id="776" r:id="rId23"/>
    <p:sldId id="810" r:id="rId24"/>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D636"/>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2782" autoAdjust="0"/>
  </p:normalViewPr>
  <p:slideViewPr>
    <p:cSldViewPr snapToGrid="0">
      <p:cViewPr varScale="1">
        <p:scale>
          <a:sx n="152" d="100"/>
          <a:sy n="152" d="100"/>
        </p:scale>
        <p:origin x="420" y="100"/>
      </p:cViewPr>
      <p:guideLst>
        <p:guide orient="horz" pos="2160"/>
        <p:guide pos="3840"/>
      </p:guideLst>
    </p:cSldViewPr>
  </p:slideViewPr>
  <p:outlineViewPr>
    <p:cViewPr>
      <p:scale>
        <a:sx n="33" d="100"/>
        <a:sy n="33" d="100"/>
      </p:scale>
      <p:origin x="0" y="2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470CADD4-DEDA-43B1-886C-647C7C8A345C}" type="datetimeFigureOut">
              <a:rPr lang="de-CH" smtClean="0"/>
              <a:t>07.05.2024</a:t>
            </a:fld>
            <a:endParaRPr lang="de-CH"/>
          </a:p>
        </p:txBody>
      </p:sp>
      <p:sp>
        <p:nvSpPr>
          <p:cNvPr id="4" name="Folienbildplatzhalt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7763BA49-E773-46FE-919B-F9DB7C9E4EB7}" type="slidenum">
              <a:rPr lang="de-CH" smtClean="0"/>
              <a:t>‹Nr.›</a:t>
            </a:fld>
            <a:endParaRPr lang="de-CH"/>
          </a:p>
        </p:txBody>
      </p:sp>
    </p:spTree>
    <p:extLst>
      <p:ext uri="{BB962C8B-B14F-4D97-AF65-F5344CB8AC3E}">
        <p14:creationId xmlns:p14="http://schemas.microsoft.com/office/powerpoint/2010/main" val="90502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7</a:t>
            </a:fld>
            <a:endParaRPr lang="de-CH"/>
          </a:p>
        </p:txBody>
      </p:sp>
    </p:spTree>
    <p:extLst>
      <p:ext uri="{BB962C8B-B14F-4D97-AF65-F5344CB8AC3E}">
        <p14:creationId xmlns:p14="http://schemas.microsoft.com/office/powerpoint/2010/main" val="4025016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20</a:t>
            </a:fld>
            <a:endParaRPr lang="de-CH"/>
          </a:p>
        </p:txBody>
      </p:sp>
    </p:spTree>
    <p:extLst>
      <p:ext uri="{BB962C8B-B14F-4D97-AF65-F5344CB8AC3E}">
        <p14:creationId xmlns:p14="http://schemas.microsoft.com/office/powerpoint/2010/main" val="667210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22</a:t>
            </a:fld>
            <a:endParaRPr lang="de-CH"/>
          </a:p>
        </p:txBody>
      </p:sp>
    </p:spTree>
    <p:extLst>
      <p:ext uri="{BB962C8B-B14F-4D97-AF65-F5344CB8AC3E}">
        <p14:creationId xmlns:p14="http://schemas.microsoft.com/office/powerpoint/2010/main" val="1974031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07.05.2024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07.05.2024</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07.05.2024</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E976789-F041-0AE2-AA58-4274E970B1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383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8638309" cy="1477328"/>
          </a:xfrm>
          <a:prstGeom prst="rect">
            <a:avLst/>
          </a:prstGeom>
          <a:noFill/>
        </p:spPr>
        <p:txBody>
          <a:bodyPr wrap="square">
            <a:spAutoFit/>
          </a:bodyPr>
          <a:lstStyle/>
          <a:p>
            <a:r>
              <a:rPr lang="fr-CH" sz="3000" dirty="0"/>
              <a:t>„</a:t>
            </a:r>
            <a:r>
              <a:rPr lang="de-DE" altLang="de-DE" sz="3000" dirty="0"/>
              <a:t>Wenn aber jemand traurig gemacht hat, so hat er nicht mich traurig gemacht, sondern in gewissem Maß (damit ich nicht beschwere) euch alle.</a:t>
            </a:r>
            <a:r>
              <a:rPr lang="fr-CH" sz="3000" dirty="0"/>
              <a:t>“ 2Kor 2,5</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942256"/>
            <a:ext cx="9710958" cy="2400657"/>
          </a:xfrm>
          <a:prstGeom prst="rect">
            <a:avLst/>
          </a:prstGeom>
          <a:noFill/>
        </p:spPr>
        <p:txBody>
          <a:bodyPr wrap="square">
            <a:spAutoFit/>
          </a:bodyPr>
          <a:lstStyle/>
          <a:p>
            <a:r>
              <a:rPr lang="fr-CH" sz="3000" dirty="0"/>
              <a:t>„</a:t>
            </a:r>
            <a:r>
              <a:rPr lang="de-DE" altLang="de-DE" sz="3000" dirty="0"/>
              <a:t>Genügend ist einem solchen diese Strafe, die von den Vielen ist, 7 so dass ihr im Gegenteil vielmehr vergeben und ermuntern solltet, damit nicht etwa ein solcher durch die übermäßige Traurigkeit verschlungen werde. 8 Darum ermahne ich euch, ihm gegenüber Liebe zu üben.</a:t>
            </a:r>
            <a:r>
              <a:rPr lang="fr-CH" sz="3000" dirty="0"/>
              <a:t>“ 2Kor 2,6-8</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den Angreifer</a:t>
            </a:r>
            <a:r>
              <a:rPr lang="de-DE" sz="3000" dirty="0"/>
              <a:t>					</a:t>
            </a:r>
          </a:p>
        </p:txBody>
      </p:sp>
    </p:spTree>
    <p:extLst>
      <p:ext uri="{BB962C8B-B14F-4D97-AF65-F5344CB8AC3E}">
        <p14:creationId xmlns:p14="http://schemas.microsoft.com/office/powerpoint/2010/main" val="15029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956721" cy="2862322"/>
          </a:xfrm>
          <a:prstGeom prst="rect">
            <a:avLst/>
          </a:prstGeom>
          <a:noFill/>
        </p:spPr>
        <p:txBody>
          <a:bodyPr wrap="square">
            <a:spAutoFit/>
          </a:bodyPr>
          <a:lstStyle/>
          <a:p>
            <a:r>
              <a:rPr lang="fr-CH" sz="3000" dirty="0"/>
              <a:t>„</a:t>
            </a:r>
            <a:r>
              <a:rPr lang="de-DE" altLang="de-DE" sz="3000" dirty="0"/>
              <a:t>Denn dazu habe ich auch geschrieben, um eure Bewährung zu erkennen, ob ihr in allem gehorsam seid. 10 Wem ihr aber etwas vergebt, dem vergebe auch ich; denn auch ich, was ich vergeben, wenn ich etwas vergeben habe, habe ich um euretwillen vergeben in der Person Christi, 11 damit wir nicht vom Satan übervorteilt werden; denn seine Gedanken sind uns nicht unbekannt.</a:t>
            </a:r>
            <a:r>
              <a:rPr lang="fr-CH" sz="3000" dirty="0"/>
              <a:t>“ 2Kor 2,9-11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den Angreifer</a:t>
            </a:r>
            <a:r>
              <a:rPr lang="de-DE" sz="3000" dirty="0"/>
              <a:t>					</a:t>
            </a:r>
          </a:p>
        </p:txBody>
      </p:sp>
      <p:sp>
        <p:nvSpPr>
          <p:cNvPr id="4" name="Textfeld 3">
            <a:extLst>
              <a:ext uri="{FF2B5EF4-FFF2-40B4-BE49-F238E27FC236}">
                <a16:creationId xmlns:a16="http://schemas.microsoft.com/office/drawing/2014/main" id="{81C17E36-3513-0744-358F-AD7C04578D65}"/>
              </a:ext>
            </a:extLst>
          </p:cNvPr>
          <p:cNvSpPr txBox="1"/>
          <p:nvPr/>
        </p:nvSpPr>
        <p:spPr>
          <a:xfrm>
            <a:off x="838200" y="5206534"/>
            <a:ext cx="10956721" cy="1015663"/>
          </a:xfrm>
          <a:prstGeom prst="rect">
            <a:avLst/>
          </a:prstGeom>
          <a:noFill/>
        </p:spPr>
        <p:txBody>
          <a:bodyPr wrap="square">
            <a:spAutoFit/>
          </a:bodyPr>
          <a:lstStyle/>
          <a:p>
            <a:r>
              <a:rPr lang="fr-CH" sz="3000" dirty="0"/>
              <a:t>„</a:t>
            </a:r>
            <a:r>
              <a:rPr lang="de-DE" sz="3000" dirty="0"/>
              <a:t>Seid aber zueinander gütig, mitleidig, einander vergebend, wie auch Gott in Christus euch vergeben hat.</a:t>
            </a:r>
            <a:r>
              <a:rPr lang="fr-CH" sz="3000" dirty="0"/>
              <a:t>“ </a:t>
            </a:r>
            <a:r>
              <a:rPr lang="fr-CH" sz="3000" dirty="0" err="1"/>
              <a:t>Eph</a:t>
            </a:r>
            <a:r>
              <a:rPr lang="fr-CH" sz="3000" dirty="0"/>
              <a:t> 4,32</a:t>
            </a:r>
            <a:endParaRPr lang="de-CH" sz="3000" dirty="0"/>
          </a:p>
        </p:txBody>
      </p:sp>
    </p:spTree>
    <p:extLst>
      <p:ext uri="{BB962C8B-B14F-4D97-AF65-F5344CB8AC3E}">
        <p14:creationId xmlns:p14="http://schemas.microsoft.com/office/powerpoint/2010/main" val="131376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Fleiß hat es bei euch bewirkt! Sogar Verantwortung, sogar Unwillen, sogar Furcht, sogar Sehnsucht, sogar Eifer, sogar Vergeltung.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244737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a:t>
            </a:r>
            <a:r>
              <a:rPr lang="de-DE" sz="3000" u="sng" dirty="0"/>
              <a:t>Fleiß</a:t>
            </a:r>
            <a:r>
              <a:rPr lang="de-DE" sz="3000" dirty="0"/>
              <a:t> hat es bei euch bewirkt! Sogar Verantwortung, sogar Unwillen, sogar Furcht, sogar Sehnsucht, sogar Eifer, sogar Vergeltung.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1258133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Fleiß hat es bei euch bewirkt! Sogar </a:t>
            </a:r>
            <a:r>
              <a:rPr lang="de-DE" sz="3000" u="sng" dirty="0"/>
              <a:t>Verantwortung</a:t>
            </a:r>
            <a:r>
              <a:rPr lang="de-DE" sz="3000" dirty="0"/>
              <a:t>, sogar Unwillen, sogar Furcht, sogar Sehnsucht, sogar Eifer, sogar Vergeltung.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65421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Fleiß hat es bei euch bewirkt! Sogar Verantwortung, sogar </a:t>
            </a:r>
            <a:r>
              <a:rPr lang="de-DE" sz="3000" u="sng" dirty="0"/>
              <a:t>Unwillen</a:t>
            </a:r>
            <a:r>
              <a:rPr lang="de-DE" sz="3000" dirty="0"/>
              <a:t>, sogar Furcht, sogar Sehnsucht, sogar Eifer, sogar Vergeltung.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3934304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Fleiß hat es bei euch bewirkt! Sogar Verantwortung, sogar Unwillen, sogar </a:t>
            </a:r>
            <a:r>
              <a:rPr lang="de-DE" sz="3000" u="sng" dirty="0"/>
              <a:t>Furcht</a:t>
            </a:r>
            <a:r>
              <a:rPr lang="de-DE" sz="3000" dirty="0"/>
              <a:t>, sogar Sehnsucht, sogar Eifer, sogar Vergeltung.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4071140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Fleiß hat es bei euch bewirkt! Sogar Verantwortung, sogar Unwillen, sogar Furcht, sogar </a:t>
            </a:r>
            <a:r>
              <a:rPr lang="de-DE" sz="3000" u="sng" dirty="0"/>
              <a:t>Sehnsucht</a:t>
            </a:r>
            <a:r>
              <a:rPr lang="de-DE" sz="3000" dirty="0"/>
              <a:t>, sogar Eifer, sogar Vergeltung.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3938688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Fleiß hat es bei euch bewirkt! Sogar Verantwortung, sogar Unwillen, sogar Furcht, sogar Sehnsucht, sogar </a:t>
            </a:r>
            <a:r>
              <a:rPr lang="de-DE" sz="3000" u="sng" dirty="0"/>
              <a:t>Eifer</a:t>
            </a:r>
            <a:r>
              <a:rPr lang="de-DE" sz="3000" dirty="0"/>
              <a:t>, sogar Vergeltung.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3147223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143153"/>
            <a:ext cx="10239462" cy="1015663"/>
          </a:xfrm>
          <a:prstGeom prst="rect">
            <a:avLst/>
          </a:prstGeom>
          <a:noFill/>
        </p:spPr>
        <p:txBody>
          <a:bodyPr wrap="square">
            <a:spAutoFit/>
          </a:bodyPr>
          <a:lstStyle/>
          <a:p>
            <a:r>
              <a:rPr lang="fr-CH" sz="3000" dirty="0"/>
              <a:t>„</a:t>
            </a:r>
            <a:r>
              <a:rPr lang="de-DE" sz="3000" dirty="0"/>
              <a:t>Jetzt freue ich mich, nicht, dass ihr betrübt worden seid, sondern dass ihr zur Buße betrübt worden seid;</a:t>
            </a:r>
            <a:r>
              <a:rPr lang="fr-CH" sz="3000" dirty="0"/>
              <a:t>“ 2Kor 7,9a</a:t>
            </a:r>
            <a:endParaRPr lang="de-CH" sz="3000" dirty="0"/>
          </a:p>
        </p:txBody>
      </p:sp>
      <p:sp>
        <p:nvSpPr>
          <p:cNvPr id="3" name="Textfeld 2">
            <a:extLst>
              <a:ext uri="{FF2B5EF4-FFF2-40B4-BE49-F238E27FC236}">
                <a16:creationId xmlns:a16="http://schemas.microsoft.com/office/drawing/2014/main" id="{4B0788FC-079C-4E91-EC7F-A330BB08890F}"/>
              </a:ext>
            </a:extLst>
          </p:cNvPr>
          <p:cNvSpPr txBox="1"/>
          <p:nvPr/>
        </p:nvSpPr>
        <p:spPr>
          <a:xfrm>
            <a:off x="804644" y="3637630"/>
            <a:ext cx="9710958" cy="2400657"/>
          </a:xfrm>
          <a:prstGeom prst="rect">
            <a:avLst/>
          </a:prstGeom>
          <a:noFill/>
        </p:spPr>
        <p:txBody>
          <a:bodyPr wrap="square">
            <a:spAutoFit/>
          </a:bodyPr>
          <a:lstStyle/>
          <a:p>
            <a:r>
              <a:rPr lang="fr-CH" sz="3000" dirty="0"/>
              <a:t>„</a:t>
            </a:r>
            <a:r>
              <a:rPr lang="de-DE" sz="3000" dirty="0"/>
              <a:t>Denn siehe, eben dieses, dass ihr Gott gemäß betrübt worden seid, wie viel Fleiß hat es bei euch bewirkt! Sogar Verantwortung, sogar Unwillen, sogar Furcht, sogar Sehnsucht, sogar Eifer, sogar </a:t>
            </a:r>
            <a:r>
              <a:rPr lang="de-DE" sz="3000" u="sng" dirty="0"/>
              <a:t>Vergeltung</a:t>
            </a:r>
            <a:r>
              <a:rPr lang="de-DE" sz="3000" dirty="0"/>
              <a:t>. Ihr habt in allem bewiesen, dass ihr an der Sache rein seid.</a:t>
            </a:r>
            <a:r>
              <a:rPr lang="fr-CH" sz="3000" dirty="0"/>
              <a:t>“ 2Kor 7,11</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248564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D534626-8502-105F-63E8-4F98A99DE5E7}"/>
              </a:ext>
            </a:extLst>
          </p:cNvPr>
          <p:cNvSpPr txBox="1"/>
          <p:nvPr/>
        </p:nvSpPr>
        <p:spPr>
          <a:xfrm>
            <a:off x="6935062" y="1964283"/>
            <a:ext cx="3528787" cy="2862322"/>
          </a:xfrm>
          <a:prstGeom prst="rect">
            <a:avLst/>
          </a:prstGeom>
          <a:noFill/>
        </p:spPr>
        <p:txBody>
          <a:bodyPr wrap="none" rtlCol="0">
            <a:spAutoFit/>
          </a:bodyPr>
          <a:lstStyle/>
          <a:p>
            <a:pPr algn="ctr"/>
            <a:r>
              <a:rPr lang="de-CH" sz="3000" dirty="0"/>
              <a:t>2. Korinther:</a:t>
            </a:r>
            <a:br>
              <a:rPr lang="de-CH" sz="3000" dirty="0"/>
            </a:br>
            <a:r>
              <a:rPr lang="de-CH" sz="3000" dirty="0"/>
              <a:t> </a:t>
            </a:r>
          </a:p>
          <a:p>
            <a:pPr algn="ctr"/>
            <a:r>
              <a:rPr lang="de-CH" sz="3000" dirty="0"/>
              <a:t>Paulus als Hirte</a:t>
            </a:r>
            <a:br>
              <a:rPr lang="de-CH" sz="3000" dirty="0"/>
            </a:br>
            <a:endParaRPr lang="de-CH" sz="3000" dirty="0"/>
          </a:p>
          <a:p>
            <a:pPr algn="ctr"/>
            <a:r>
              <a:rPr lang="de-CH" sz="3000" dirty="0"/>
              <a:t>für Gemeindeleiter,</a:t>
            </a:r>
          </a:p>
          <a:p>
            <a:pPr algn="ctr"/>
            <a:r>
              <a:rPr lang="de-CH" sz="3000" dirty="0"/>
              <a:t>Pastoren, Mitarbeiter</a:t>
            </a:r>
          </a:p>
        </p:txBody>
      </p:sp>
      <p:sp>
        <p:nvSpPr>
          <p:cNvPr id="5" name="Textfeld 4">
            <a:extLst>
              <a:ext uri="{FF2B5EF4-FFF2-40B4-BE49-F238E27FC236}">
                <a16:creationId xmlns:a16="http://schemas.microsoft.com/office/drawing/2014/main" id="{0B692134-72FA-97F9-627B-579273E02B46}"/>
              </a:ext>
            </a:extLst>
          </p:cNvPr>
          <p:cNvSpPr txBox="1"/>
          <p:nvPr/>
        </p:nvSpPr>
        <p:spPr>
          <a:xfrm>
            <a:off x="1842223" y="1997839"/>
            <a:ext cx="3414717" cy="2400657"/>
          </a:xfrm>
          <a:prstGeom prst="rect">
            <a:avLst/>
          </a:prstGeom>
          <a:noFill/>
        </p:spPr>
        <p:txBody>
          <a:bodyPr wrap="none" rtlCol="0">
            <a:spAutoFit/>
          </a:bodyPr>
          <a:lstStyle/>
          <a:p>
            <a:pPr algn="ctr"/>
            <a:r>
              <a:rPr lang="de-CH" sz="3000" dirty="0"/>
              <a:t>1. Korinther: </a:t>
            </a:r>
            <a:br>
              <a:rPr lang="de-CH" sz="3000" dirty="0"/>
            </a:br>
            <a:endParaRPr lang="de-CH" sz="3000" dirty="0"/>
          </a:p>
          <a:p>
            <a:pPr algn="ctr"/>
            <a:r>
              <a:rPr lang="de-CH" sz="3000" dirty="0"/>
              <a:t>Paulus als Lehrer</a:t>
            </a:r>
            <a:br>
              <a:rPr lang="de-CH" sz="3000" dirty="0"/>
            </a:br>
            <a:endParaRPr lang="de-CH" sz="3000" dirty="0"/>
          </a:p>
          <a:p>
            <a:pPr algn="ctr"/>
            <a:r>
              <a:rPr lang="de-CH" sz="3000" dirty="0"/>
              <a:t>für Gemeindeglieder</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innen</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280125"/>
            <a:ext cx="10239462" cy="1938992"/>
          </a:xfrm>
          <a:prstGeom prst="rect">
            <a:avLst/>
          </a:prstGeom>
          <a:noFill/>
        </p:spPr>
        <p:txBody>
          <a:bodyPr wrap="square">
            <a:spAutoFit/>
          </a:bodyPr>
          <a:lstStyle/>
          <a:p>
            <a:r>
              <a:rPr lang="fr-CH" sz="3000" dirty="0"/>
              <a:t>„</a:t>
            </a:r>
            <a:r>
              <a:rPr lang="de-DE" altLang="de-DE" sz="3000" dirty="0"/>
              <a:t>Also, wenn ich euch auch geschrieben habe, dann nicht wegen des Unrecht Tuenden noch wegen des Unrecht Leidenden, sondern deswegen, dass euer Fleiß für uns bei euch offenbar werde vor Gott.</a:t>
            </a:r>
            <a:r>
              <a:rPr lang="fr-CH" sz="3000" dirty="0"/>
              <a:t>“ 2Kor 7,12</a:t>
            </a:r>
            <a:endParaRPr lang="de-CH" sz="3000" dirty="0"/>
          </a:p>
        </p:txBody>
      </p:sp>
      <p:sp>
        <p:nvSpPr>
          <p:cNvPr id="8" name="Inhaltsplatzhalter 3">
            <a:extLst>
              <a:ext uri="{FF2B5EF4-FFF2-40B4-BE49-F238E27FC236}">
                <a16:creationId xmlns:a16="http://schemas.microsoft.com/office/drawing/2014/main" id="{125802BF-BCAB-6B5A-9465-479A0DAC8D51}"/>
              </a:ext>
            </a:extLst>
          </p:cNvPr>
          <p:cNvSpPr txBox="1">
            <a:spLocks/>
          </p:cNvSpPr>
          <p:nvPr/>
        </p:nvSpPr>
        <p:spPr>
          <a:xfrm>
            <a:off x="804644" y="1313547"/>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Vergebung für die Gemeinde</a:t>
            </a:r>
            <a:r>
              <a:rPr lang="de-DE" sz="3000" dirty="0"/>
              <a:t>					</a:t>
            </a:r>
          </a:p>
        </p:txBody>
      </p:sp>
    </p:spTree>
    <p:extLst>
      <p:ext uri="{BB962C8B-B14F-4D97-AF65-F5344CB8AC3E}">
        <p14:creationId xmlns:p14="http://schemas.microsoft.com/office/powerpoint/2010/main" val="11339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3">
            <a:extLst>
              <a:ext uri="{FF2B5EF4-FFF2-40B4-BE49-F238E27FC236}">
                <a16:creationId xmlns:a16="http://schemas.microsoft.com/office/drawing/2014/main" id="{0A049DC5-72FF-455F-8366-FF1473A954FC}"/>
              </a:ext>
            </a:extLst>
          </p:cNvPr>
          <p:cNvSpPr txBox="1">
            <a:spLocks/>
          </p:cNvSpPr>
          <p:nvPr/>
        </p:nvSpPr>
        <p:spPr>
          <a:xfrm>
            <a:off x="838200" y="1879858"/>
            <a:ext cx="11227724" cy="2682786"/>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Sie kamen von </a:t>
            </a:r>
            <a:r>
              <a:rPr lang="de-DE" sz="3000" dirty="0" err="1"/>
              <a:t>aussen</a:t>
            </a:r>
            <a:endParaRPr lang="de-DE" sz="3000" dirty="0"/>
          </a:p>
          <a:p>
            <a:pPr marL="457200" indent="-457200"/>
            <a:r>
              <a:rPr lang="de-DE" sz="3000" dirty="0"/>
              <a:t>Sie beanspruchten das Amt des Apostels</a:t>
            </a:r>
          </a:p>
          <a:p>
            <a:pPr marL="457200" indent="-457200"/>
            <a:r>
              <a:rPr lang="de-DE" sz="3000" dirty="0"/>
              <a:t>Sie waren Juden</a:t>
            </a:r>
          </a:p>
          <a:p>
            <a:pPr marL="457200" indent="-457200"/>
            <a:r>
              <a:rPr lang="de-DE" sz="3000" dirty="0"/>
              <a:t>Sie sagten das, was die Gemeinde gerne hörte</a:t>
            </a:r>
          </a:p>
          <a:p>
            <a:pPr marL="457200" indent="-457200"/>
            <a:r>
              <a:rPr lang="de-DE" sz="3000" dirty="0"/>
              <a:t>Sie stellten sich gegen die Leiterschaft der Gemeinde			</a:t>
            </a:r>
          </a:p>
        </p:txBody>
      </p:sp>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Gegner von aussen</a:t>
            </a:r>
          </a:p>
        </p:txBody>
      </p:sp>
    </p:spTree>
    <p:extLst>
      <p:ext uri="{BB962C8B-B14F-4D97-AF65-F5344CB8AC3E}">
        <p14:creationId xmlns:p14="http://schemas.microsoft.com/office/powerpoint/2010/main" val="334915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3">
            <a:extLst>
              <a:ext uri="{FF2B5EF4-FFF2-40B4-BE49-F238E27FC236}">
                <a16:creationId xmlns:a16="http://schemas.microsoft.com/office/drawing/2014/main" id="{968E92FC-4A22-F269-CFAE-ED53584B2BDC}"/>
              </a:ext>
            </a:extLst>
          </p:cNvPr>
          <p:cNvSpPr txBox="1">
            <a:spLocks/>
          </p:cNvSpPr>
          <p:nvPr/>
        </p:nvSpPr>
        <p:spPr>
          <a:xfrm>
            <a:off x="1063884" y="2579359"/>
            <a:ext cx="848616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fr-CH" sz="3000" dirty="0"/>
              <a:t>„</a:t>
            </a:r>
            <a:r>
              <a:rPr lang="de-DE" sz="3000" dirty="0"/>
              <a:t>Denn ich eifere um euch mit Gottes Eifer;</a:t>
            </a:r>
            <a:r>
              <a:rPr lang="fr-CH" sz="3000" dirty="0"/>
              <a:t>“ 2Kor 11,2</a:t>
            </a:r>
            <a:endParaRPr lang="de-CH" sz="3000" dirty="0"/>
          </a:p>
        </p:txBody>
      </p:sp>
      <p:sp>
        <p:nvSpPr>
          <p:cNvPr id="3" name="Inhaltsplatzhalter 3">
            <a:extLst>
              <a:ext uri="{FF2B5EF4-FFF2-40B4-BE49-F238E27FC236}">
                <a16:creationId xmlns:a16="http://schemas.microsoft.com/office/drawing/2014/main" id="{295D5822-7D8C-FD62-40BC-67A76B0B8C1D}"/>
              </a:ext>
            </a:extLst>
          </p:cNvPr>
          <p:cNvSpPr txBox="1">
            <a:spLocks/>
          </p:cNvSpPr>
          <p:nvPr/>
        </p:nvSpPr>
        <p:spPr>
          <a:xfrm>
            <a:off x="1063883" y="4456545"/>
            <a:ext cx="10139613"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fr-CH" sz="3000" dirty="0"/>
              <a:t>„</a:t>
            </a:r>
            <a:r>
              <a:rPr lang="de-DE" sz="3000" dirty="0"/>
              <a:t>die Versammlung […], die er (Jesus Christus) sich erworben hat durch das Blut</a:t>
            </a:r>
            <a:r>
              <a:rPr lang="fr-CH" sz="3000" dirty="0"/>
              <a:t>“ </a:t>
            </a:r>
            <a:r>
              <a:rPr lang="fr-CH" sz="3000" dirty="0" err="1"/>
              <a:t>Apg</a:t>
            </a:r>
            <a:r>
              <a:rPr lang="fr-CH" sz="3000" dirty="0"/>
              <a:t> 20,28b</a:t>
            </a:r>
            <a:endParaRPr lang="de-CH" sz="3000" dirty="0"/>
          </a:p>
        </p:txBody>
      </p:sp>
      <p:sp>
        <p:nvSpPr>
          <p:cNvPr id="5" name="Inhaltsplatzhalter 3">
            <a:extLst>
              <a:ext uri="{FF2B5EF4-FFF2-40B4-BE49-F238E27FC236}">
                <a16:creationId xmlns:a16="http://schemas.microsoft.com/office/drawing/2014/main" id="{F5FF9513-83BC-7DF3-B328-76403966DB14}"/>
              </a:ext>
            </a:extLst>
          </p:cNvPr>
          <p:cNvSpPr txBox="1">
            <a:spLocks/>
          </p:cNvSpPr>
          <p:nvPr/>
        </p:nvSpPr>
        <p:spPr>
          <a:xfrm>
            <a:off x="2211168" y="956088"/>
            <a:ext cx="776966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CH" sz="3000" b="1" dirty="0"/>
              <a:t>Die unermessliche Liebe zur Gemeinde Gottes </a:t>
            </a:r>
          </a:p>
        </p:txBody>
      </p:sp>
      <p:sp>
        <p:nvSpPr>
          <p:cNvPr id="6" name="Inhaltsplatzhalter 3">
            <a:extLst>
              <a:ext uri="{FF2B5EF4-FFF2-40B4-BE49-F238E27FC236}">
                <a16:creationId xmlns:a16="http://schemas.microsoft.com/office/drawing/2014/main" id="{172CF4BE-6AB0-AA7B-50BB-B7E5CE66083D}"/>
              </a:ext>
            </a:extLst>
          </p:cNvPr>
          <p:cNvSpPr txBox="1">
            <a:spLocks/>
          </p:cNvSpPr>
          <p:nvPr/>
        </p:nvSpPr>
        <p:spPr>
          <a:xfrm>
            <a:off x="1063884" y="1985988"/>
            <a:ext cx="141506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CH" sz="3000" dirty="0"/>
              <a:t>Paulus:</a:t>
            </a:r>
          </a:p>
        </p:txBody>
      </p:sp>
      <p:sp>
        <p:nvSpPr>
          <p:cNvPr id="7" name="Inhaltsplatzhalter 3">
            <a:extLst>
              <a:ext uri="{FF2B5EF4-FFF2-40B4-BE49-F238E27FC236}">
                <a16:creationId xmlns:a16="http://schemas.microsoft.com/office/drawing/2014/main" id="{74CB8538-B50E-5A36-5BEA-AC0B1D7C42A0}"/>
              </a:ext>
            </a:extLst>
          </p:cNvPr>
          <p:cNvSpPr txBox="1">
            <a:spLocks/>
          </p:cNvSpPr>
          <p:nvPr/>
        </p:nvSpPr>
        <p:spPr>
          <a:xfrm>
            <a:off x="1103032" y="3825423"/>
            <a:ext cx="2537791"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CH" sz="3000" dirty="0"/>
              <a:t>Jesus Christus:</a:t>
            </a:r>
          </a:p>
        </p:txBody>
      </p:sp>
    </p:spTree>
    <p:extLst>
      <p:ext uri="{BB962C8B-B14F-4D97-AF65-F5344CB8AC3E}">
        <p14:creationId xmlns:p14="http://schemas.microsoft.com/office/powerpoint/2010/main" val="51320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476337-BB94-6600-9DAC-E0E4E3CE5629}"/>
            </a:ext>
          </a:extLst>
        </p:cNvPr>
        <p:cNvGrpSpPr/>
        <p:nvPr/>
      </p:nvGrpSpPr>
      <p:grpSpPr>
        <a:xfrm>
          <a:off x="0" y="0"/>
          <a:ext cx="0" cy="0"/>
          <a:chOff x="0" y="0"/>
          <a:chExt cx="0" cy="0"/>
        </a:xfrm>
      </p:grpSpPr>
      <p:pic>
        <p:nvPicPr>
          <p:cNvPr id="5" name="Grafik 4">
            <a:extLst>
              <a:ext uri="{FF2B5EF4-FFF2-40B4-BE49-F238E27FC236}">
                <a16:creationId xmlns:a16="http://schemas.microsoft.com/office/drawing/2014/main" id="{242FFF34-293D-1E98-12E5-5D27B5F70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9392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3">
            <a:extLst>
              <a:ext uri="{FF2B5EF4-FFF2-40B4-BE49-F238E27FC236}">
                <a16:creationId xmlns:a16="http://schemas.microsoft.com/office/drawing/2014/main" id="{0A049DC5-72FF-455F-8366-FF1473A954FC}"/>
              </a:ext>
            </a:extLst>
          </p:cNvPr>
          <p:cNvSpPr txBox="1">
            <a:spLocks/>
          </p:cNvSpPr>
          <p:nvPr/>
        </p:nvSpPr>
        <p:spPr>
          <a:xfrm>
            <a:off x="838200" y="1559760"/>
            <a:ext cx="1122772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Paulus (Timotheus)		</a:t>
            </a:r>
          </a:p>
        </p:txBody>
      </p:sp>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286384"/>
            <a:ext cx="8536497" cy="1015663"/>
          </a:xfrm>
          <a:prstGeom prst="rect">
            <a:avLst/>
          </a:prstGeom>
          <a:noFill/>
        </p:spPr>
        <p:txBody>
          <a:bodyPr wrap="square">
            <a:spAutoFit/>
          </a:bodyPr>
          <a:lstStyle/>
          <a:p>
            <a:r>
              <a:rPr lang="fr-CH" sz="3000" dirty="0"/>
              <a:t>„</a:t>
            </a:r>
            <a:r>
              <a:rPr lang="de-CH" sz="3000" dirty="0"/>
              <a:t>Paulus, Apostel Christi Jesu durch Gottes Willen, und Timotheus, der Bruder,</a:t>
            </a:r>
            <a:r>
              <a:rPr lang="fr-CH" sz="3000" dirty="0"/>
              <a:t>“ 2Kor 1,1a</a:t>
            </a:r>
            <a:endParaRPr lang="de-CH" sz="3000" dirty="0"/>
          </a:p>
        </p:txBody>
      </p:sp>
    </p:spTree>
    <p:extLst>
      <p:ext uri="{BB962C8B-B14F-4D97-AF65-F5344CB8AC3E}">
        <p14:creationId xmlns:p14="http://schemas.microsoft.com/office/powerpoint/2010/main" val="282861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3">
            <a:extLst>
              <a:ext uri="{FF2B5EF4-FFF2-40B4-BE49-F238E27FC236}">
                <a16:creationId xmlns:a16="http://schemas.microsoft.com/office/drawing/2014/main" id="{0A049DC5-72FF-455F-8366-FF1473A954FC}"/>
              </a:ext>
            </a:extLst>
          </p:cNvPr>
          <p:cNvSpPr txBox="1">
            <a:spLocks/>
          </p:cNvSpPr>
          <p:nvPr/>
        </p:nvSpPr>
        <p:spPr>
          <a:xfrm>
            <a:off x="838200" y="1559760"/>
            <a:ext cx="11227724"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Paulus (Timotheus)</a:t>
            </a:r>
          </a:p>
          <a:p>
            <a:pPr marL="457200" indent="-457200"/>
            <a:r>
              <a:rPr lang="de-DE" sz="3000" dirty="0"/>
              <a:t>Empfänger:			Gemeinde in Korinth (ganz </a:t>
            </a:r>
            <a:r>
              <a:rPr lang="de-DE" sz="3000" dirty="0" err="1"/>
              <a:t>Achaja</a:t>
            </a:r>
            <a:r>
              <a:rPr lang="de-DE" sz="3000" dirty="0"/>
              <a:t>)		</a:t>
            </a:r>
          </a:p>
        </p:txBody>
      </p:sp>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2890391"/>
            <a:ext cx="8536497" cy="1015663"/>
          </a:xfrm>
          <a:prstGeom prst="rect">
            <a:avLst/>
          </a:prstGeom>
          <a:noFill/>
        </p:spPr>
        <p:txBody>
          <a:bodyPr wrap="square">
            <a:spAutoFit/>
          </a:bodyPr>
          <a:lstStyle/>
          <a:p>
            <a:r>
              <a:rPr lang="fr-CH" sz="3000" dirty="0"/>
              <a:t>„</a:t>
            </a:r>
            <a:r>
              <a:rPr lang="de-DE" sz="3000" dirty="0"/>
              <a:t>der Versammlung Gottes, die in Korinth ist, samt allen Heiligen, die in ganz </a:t>
            </a:r>
            <a:r>
              <a:rPr lang="de-DE" sz="3000" dirty="0" err="1"/>
              <a:t>Achaja</a:t>
            </a:r>
            <a:r>
              <a:rPr lang="de-DE" sz="3000" dirty="0"/>
              <a:t> sind</a:t>
            </a:r>
            <a:r>
              <a:rPr lang="fr-CH" sz="3000" dirty="0"/>
              <a:t>“ 2Kor 1,1b</a:t>
            </a:r>
            <a:endParaRPr lang="de-CH" sz="3000" dirty="0"/>
          </a:p>
        </p:txBody>
      </p:sp>
    </p:spTree>
    <p:extLst>
      <p:ext uri="{BB962C8B-B14F-4D97-AF65-F5344CB8AC3E}">
        <p14:creationId xmlns:p14="http://schemas.microsoft.com/office/powerpoint/2010/main" val="227568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3">
            <a:extLst>
              <a:ext uri="{FF2B5EF4-FFF2-40B4-BE49-F238E27FC236}">
                <a16:creationId xmlns:a16="http://schemas.microsoft.com/office/drawing/2014/main" id="{0A049DC5-72FF-455F-8366-FF1473A954FC}"/>
              </a:ext>
            </a:extLst>
          </p:cNvPr>
          <p:cNvSpPr txBox="1">
            <a:spLocks/>
          </p:cNvSpPr>
          <p:nvPr/>
        </p:nvSpPr>
        <p:spPr>
          <a:xfrm>
            <a:off x="838200" y="1559760"/>
            <a:ext cx="11227724" cy="1595309"/>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Paulus (Timotheus)</a:t>
            </a:r>
          </a:p>
          <a:p>
            <a:pPr marL="457200" indent="-457200"/>
            <a:r>
              <a:rPr lang="de-DE" sz="3000" dirty="0"/>
              <a:t>Empfänger:			Gemeinde in Korinth (ganz </a:t>
            </a:r>
            <a:r>
              <a:rPr lang="de-DE" sz="3000" dirty="0" err="1"/>
              <a:t>Achaja</a:t>
            </a:r>
            <a:r>
              <a:rPr lang="de-DE" sz="3000" dirty="0"/>
              <a:t>)</a:t>
            </a:r>
          </a:p>
          <a:p>
            <a:pPr marL="457200" indent="-457200"/>
            <a:r>
              <a:rPr lang="de-DE" sz="3000" dirty="0"/>
              <a:t>Abfassungsort und -zeit:	</a:t>
            </a:r>
          </a:p>
        </p:txBody>
      </p:sp>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Textfeld 6">
            <a:extLst>
              <a:ext uri="{FF2B5EF4-FFF2-40B4-BE49-F238E27FC236}">
                <a16:creationId xmlns:a16="http://schemas.microsoft.com/office/drawing/2014/main" id="{90DFEB02-6991-4270-8C6F-22BD54F5FA39}"/>
              </a:ext>
            </a:extLst>
          </p:cNvPr>
          <p:cNvSpPr txBox="1"/>
          <p:nvPr/>
        </p:nvSpPr>
        <p:spPr>
          <a:xfrm>
            <a:off x="838200" y="3330814"/>
            <a:ext cx="10730218" cy="1477328"/>
          </a:xfrm>
          <a:prstGeom prst="rect">
            <a:avLst/>
          </a:prstGeom>
          <a:noFill/>
        </p:spPr>
        <p:txBody>
          <a:bodyPr wrap="square">
            <a:spAutoFit/>
          </a:bodyPr>
          <a:lstStyle/>
          <a:p>
            <a:r>
              <a:rPr lang="fr-CH" sz="3000" dirty="0"/>
              <a:t>„</a:t>
            </a:r>
            <a:r>
              <a:rPr lang="de-DE" sz="3000" dirty="0"/>
              <a:t>Denn aus vieler Bedrängnis und Herzensangst schrieb ich euch mit vielen Tränen, nicht um euch traurig zu machen, sondern damit ihr die Liebe erkennt, die ich überreichlicher zu euch habe.</a:t>
            </a:r>
            <a:r>
              <a:rPr lang="fr-CH" sz="3000" dirty="0"/>
              <a:t>“ 2Kor 2,4</a:t>
            </a:r>
            <a:endParaRPr lang="de-CH" sz="3000" dirty="0"/>
          </a:p>
        </p:txBody>
      </p:sp>
      <p:sp>
        <p:nvSpPr>
          <p:cNvPr id="2" name="Inhaltsplatzhalter 3">
            <a:extLst>
              <a:ext uri="{FF2B5EF4-FFF2-40B4-BE49-F238E27FC236}">
                <a16:creationId xmlns:a16="http://schemas.microsoft.com/office/drawing/2014/main" id="{5D314BB8-3709-8678-75D3-6B7D6F9151C3}"/>
              </a:ext>
            </a:extLst>
          </p:cNvPr>
          <p:cNvSpPr txBox="1">
            <a:spLocks/>
          </p:cNvSpPr>
          <p:nvPr/>
        </p:nvSpPr>
        <p:spPr>
          <a:xfrm>
            <a:off x="5399015" y="2647238"/>
            <a:ext cx="425085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Mazedonien; um 55 n.Chr.</a:t>
            </a:r>
          </a:p>
        </p:txBody>
      </p:sp>
      <p:sp>
        <p:nvSpPr>
          <p:cNvPr id="3" name="Textfeld 2">
            <a:extLst>
              <a:ext uri="{FF2B5EF4-FFF2-40B4-BE49-F238E27FC236}">
                <a16:creationId xmlns:a16="http://schemas.microsoft.com/office/drawing/2014/main" id="{9FBD0B78-A581-1532-2D0B-08F033844D47}"/>
              </a:ext>
            </a:extLst>
          </p:cNvPr>
          <p:cNvSpPr txBox="1"/>
          <p:nvPr/>
        </p:nvSpPr>
        <p:spPr>
          <a:xfrm>
            <a:off x="838200" y="5015546"/>
            <a:ext cx="10730218" cy="1477328"/>
          </a:xfrm>
          <a:prstGeom prst="rect">
            <a:avLst/>
          </a:prstGeom>
          <a:noFill/>
        </p:spPr>
        <p:txBody>
          <a:bodyPr wrap="square">
            <a:spAutoFit/>
          </a:bodyPr>
          <a:lstStyle/>
          <a:p>
            <a:r>
              <a:rPr lang="fr-CH" sz="3000" dirty="0"/>
              <a:t>„</a:t>
            </a:r>
            <a:r>
              <a:rPr lang="de-DE" sz="3000" dirty="0"/>
              <a:t>hatte ich keine Ruhe in meinem Geist, weil ich Titus, meinen Bruder, nicht fand, sondern ich nahm Abschied von ihnen und zog fort nach Mazedonien.</a:t>
            </a:r>
            <a:r>
              <a:rPr lang="fr-CH" sz="3000" dirty="0"/>
              <a:t>“ 2Kor 2,13</a:t>
            </a:r>
            <a:endParaRPr lang="de-CH" sz="3000" dirty="0"/>
          </a:p>
        </p:txBody>
      </p:sp>
    </p:spTree>
    <p:extLst>
      <p:ext uri="{BB962C8B-B14F-4D97-AF65-F5344CB8AC3E}">
        <p14:creationId xmlns:p14="http://schemas.microsoft.com/office/powerpoint/2010/main" val="113991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3">
            <a:extLst>
              <a:ext uri="{FF2B5EF4-FFF2-40B4-BE49-F238E27FC236}">
                <a16:creationId xmlns:a16="http://schemas.microsoft.com/office/drawing/2014/main" id="{0A049DC5-72FF-455F-8366-FF1473A954FC}"/>
              </a:ext>
            </a:extLst>
          </p:cNvPr>
          <p:cNvSpPr txBox="1">
            <a:spLocks/>
          </p:cNvSpPr>
          <p:nvPr/>
        </p:nvSpPr>
        <p:spPr>
          <a:xfrm>
            <a:off x="838200" y="1559760"/>
            <a:ext cx="11227724" cy="2682786"/>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Paulus (Timotheus)</a:t>
            </a:r>
          </a:p>
          <a:p>
            <a:pPr marL="457200" indent="-457200"/>
            <a:r>
              <a:rPr lang="de-DE" sz="3000" dirty="0"/>
              <a:t>Empfänger:			Gemeinde in Korinth (ganz </a:t>
            </a:r>
            <a:r>
              <a:rPr lang="de-DE" sz="3000" dirty="0" err="1"/>
              <a:t>Achaja</a:t>
            </a:r>
            <a:r>
              <a:rPr lang="de-DE" sz="3000" dirty="0"/>
              <a:t>)</a:t>
            </a:r>
          </a:p>
          <a:p>
            <a:pPr marL="457200" indent="-457200"/>
            <a:r>
              <a:rPr lang="de-DE" sz="3000" dirty="0"/>
              <a:t>Abfassungsort und -zeit:</a:t>
            </a:r>
          </a:p>
          <a:p>
            <a:pPr marL="457200" indent="-457200"/>
            <a:r>
              <a:rPr lang="de-DE" sz="3000" dirty="0"/>
              <a:t>Schlüsselworte:  		Trost / trösten (17x)</a:t>
            </a:r>
          </a:p>
          <a:p>
            <a:pPr indent="0">
              <a:buNone/>
            </a:pPr>
            <a:r>
              <a:rPr lang="de-DE" sz="3000" dirty="0"/>
              <a:t>					Dienst / Diener (19x)</a:t>
            </a:r>
          </a:p>
        </p:txBody>
      </p:sp>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2" name="Inhaltsplatzhalter 3">
            <a:extLst>
              <a:ext uri="{FF2B5EF4-FFF2-40B4-BE49-F238E27FC236}">
                <a16:creationId xmlns:a16="http://schemas.microsoft.com/office/drawing/2014/main" id="{5D314BB8-3709-8678-75D3-6B7D6F9151C3}"/>
              </a:ext>
            </a:extLst>
          </p:cNvPr>
          <p:cNvSpPr txBox="1">
            <a:spLocks/>
          </p:cNvSpPr>
          <p:nvPr/>
        </p:nvSpPr>
        <p:spPr>
          <a:xfrm>
            <a:off x="5399015" y="2647238"/>
            <a:ext cx="425085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Mazedonien; um 55 n.Chr.</a:t>
            </a:r>
          </a:p>
        </p:txBody>
      </p:sp>
      <p:sp>
        <p:nvSpPr>
          <p:cNvPr id="3" name="Textfeld 2">
            <a:extLst>
              <a:ext uri="{FF2B5EF4-FFF2-40B4-BE49-F238E27FC236}">
                <a16:creationId xmlns:a16="http://schemas.microsoft.com/office/drawing/2014/main" id="{9FBD0B78-A581-1532-2D0B-08F033844D47}"/>
              </a:ext>
            </a:extLst>
          </p:cNvPr>
          <p:cNvSpPr txBox="1"/>
          <p:nvPr/>
        </p:nvSpPr>
        <p:spPr>
          <a:xfrm>
            <a:off x="838200" y="4760685"/>
            <a:ext cx="7697598" cy="1015663"/>
          </a:xfrm>
          <a:prstGeom prst="rect">
            <a:avLst/>
          </a:prstGeom>
          <a:noFill/>
        </p:spPr>
        <p:txBody>
          <a:bodyPr wrap="square">
            <a:spAutoFit/>
          </a:bodyPr>
          <a:lstStyle/>
          <a:p>
            <a:r>
              <a:rPr lang="fr-CH" sz="3000" dirty="0"/>
              <a:t>„</a:t>
            </a:r>
            <a:r>
              <a:rPr lang="de-DE" altLang="de-DE" sz="3000" dirty="0"/>
              <a:t>Der aber die Niedrigen tröstet, Gott, tröstete uns durch die Ankunft des Titus;</a:t>
            </a:r>
            <a:r>
              <a:rPr lang="fr-CH" sz="3000" dirty="0"/>
              <a:t>“ 2Kor 7,6</a:t>
            </a:r>
            <a:endParaRPr lang="de-CH" sz="3000" dirty="0"/>
          </a:p>
        </p:txBody>
      </p:sp>
    </p:spTree>
    <p:extLst>
      <p:ext uri="{BB962C8B-B14F-4D97-AF65-F5344CB8AC3E}">
        <p14:creationId xmlns:p14="http://schemas.microsoft.com/office/powerpoint/2010/main" val="381895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FD910BE8-8679-BAA6-D678-432C46B1C748}"/>
              </a:ext>
            </a:extLst>
          </p:cNvPr>
          <p:cNvPicPr>
            <a:picLocks noChangeAspect="1"/>
          </p:cNvPicPr>
          <p:nvPr/>
        </p:nvPicPr>
        <p:blipFill>
          <a:blip r:embed="rId3"/>
          <a:stretch>
            <a:fillRect/>
          </a:stretch>
        </p:blipFill>
        <p:spPr>
          <a:xfrm>
            <a:off x="259359" y="1652029"/>
            <a:ext cx="11673281" cy="3553942"/>
          </a:xfrm>
          <a:prstGeom prst="rect">
            <a:avLst/>
          </a:prstGeom>
        </p:spPr>
      </p:pic>
      <p:sp>
        <p:nvSpPr>
          <p:cNvPr id="4" name="Titel 1">
            <a:extLst>
              <a:ext uri="{FF2B5EF4-FFF2-40B4-BE49-F238E27FC236}">
                <a16:creationId xmlns:a16="http://schemas.microsoft.com/office/drawing/2014/main" id="{09E4DD4E-64CE-99B8-4919-1B37F090C413}"/>
              </a:ext>
            </a:extLst>
          </p:cNvPr>
          <p:cNvSpPr>
            <a:spLocks noGrp="1"/>
          </p:cNvSpPr>
          <p:nvPr>
            <p:ph type="title"/>
          </p:nvPr>
        </p:nvSpPr>
        <p:spPr>
          <a:xfrm>
            <a:off x="838200" y="365126"/>
            <a:ext cx="10515600" cy="817130"/>
          </a:xfrm>
        </p:spPr>
        <p:txBody>
          <a:bodyPr/>
          <a:lstStyle/>
          <a:p>
            <a:pPr algn="ctr"/>
            <a:r>
              <a:rPr lang="de-CH" b="1" dirty="0"/>
              <a:t>Allgemeines</a:t>
            </a:r>
          </a:p>
        </p:txBody>
      </p:sp>
    </p:spTree>
    <p:extLst>
      <p:ext uri="{BB962C8B-B14F-4D97-AF65-F5344CB8AC3E}">
        <p14:creationId xmlns:p14="http://schemas.microsoft.com/office/powerpoint/2010/main" val="3558860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3">
            <a:extLst>
              <a:ext uri="{FF2B5EF4-FFF2-40B4-BE49-F238E27FC236}">
                <a16:creationId xmlns:a16="http://schemas.microsoft.com/office/drawing/2014/main" id="{0A049DC5-72FF-455F-8366-FF1473A954FC}"/>
              </a:ext>
            </a:extLst>
          </p:cNvPr>
          <p:cNvSpPr txBox="1">
            <a:spLocks/>
          </p:cNvSpPr>
          <p:nvPr/>
        </p:nvSpPr>
        <p:spPr>
          <a:xfrm>
            <a:off x="838200" y="1559760"/>
            <a:ext cx="11227724" cy="3226524"/>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Paulus (Timotheus)</a:t>
            </a:r>
          </a:p>
          <a:p>
            <a:pPr marL="457200" indent="-457200"/>
            <a:r>
              <a:rPr lang="de-DE" sz="3000" dirty="0"/>
              <a:t>Empfänger:			Gemeinde in Korinth (ganz </a:t>
            </a:r>
            <a:r>
              <a:rPr lang="de-DE" sz="3000" dirty="0" err="1"/>
              <a:t>Achaja</a:t>
            </a:r>
            <a:r>
              <a:rPr lang="de-DE" sz="3000" dirty="0"/>
              <a:t>)</a:t>
            </a:r>
          </a:p>
          <a:p>
            <a:pPr marL="457200" indent="-457200"/>
            <a:r>
              <a:rPr lang="de-DE" sz="3000" dirty="0"/>
              <a:t>Abfassungsort und -zeit:</a:t>
            </a:r>
          </a:p>
          <a:p>
            <a:pPr marL="457200" indent="-457200"/>
            <a:r>
              <a:rPr lang="de-DE" sz="3000" dirty="0"/>
              <a:t>Schlüsselworte:  		Trost / trösten (17x)</a:t>
            </a:r>
          </a:p>
          <a:p>
            <a:pPr indent="0">
              <a:buNone/>
            </a:pPr>
            <a:r>
              <a:rPr lang="de-DE" sz="3000" dirty="0"/>
              <a:t>					Dienst / Diener (19x)</a:t>
            </a:r>
          </a:p>
          <a:p>
            <a:pPr marL="457200" indent="-457200"/>
            <a:r>
              <a:rPr lang="de-DE" sz="3000" dirty="0"/>
              <a:t>Besonderheit:			Der persönlichste Brief von Paulus</a:t>
            </a:r>
          </a:p>
        </p:txBody>
      </p:sp>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2" name="Inhaltsplatzhalter 3">
            <a:extLst>
              <a:ext uri="{FF2B5EF4-FFF2-40B4-BE49-F238E27FC236}">
                <a16:creationId xmlns:a16="http://schemas.microsoft.com/office/drawing/2014/main" id="{5D314BB8-3709-8678-75D3-6B7D6F9151C3}"/>
              </a:ext>
            </a:extLst>
          </p:cNvPr>
          <p:cNvSpPr txBox="1">
            <a:spLocks/>
          </p:cNvSpPr>
          <p:nvPr/>
        </p:nvSpPr>
        <p:spPr>
          <a:xfrm>
            <a:off x="5399015" y="2647238"/>
            <a:ext cx="425085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Mazedonien; um 55 n.Chr.</a:t>
            </a:r>
          </a:p>
        </p:txBody>
      </p:sp>
      <p:sp>
        <p:nvSpPr>
          <p:cNvPr id="4" name="Inhaltsplatzhalter 3">
            <a:extLst>
              <a:ext uri="{FF2B5EF4-FFF2-40B4-BE49-F238E27FC236}">
                <a16:creationId xmlns:a16="http://schemas.microsoft.com/office/drawing/2014/main" id="{C8E2FD31-C48A-F5BE-1114-F7AF69CC03E0}"/>
              </a:ext>
            </a:extLst>
          </p:cNvPr>
          <p:cNvSpPr txBox="1">
            <a:spLocks/>
          </p:cNvSpPr>
          <p:nvPr/>
        </p:nvSpPr>
        <p:spPr>
          <a:xfrm>
            <a:off x="838200" y="6053022"/>
            <a:ext cx="848616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fr-CH" sz="3000" dirty="0"/>
              <a:t>„</a:t>
            </a:r>
            <a:r>
              <a:rPr lang="de-DE" sz="3000" dirty="0"/>
              <a:t>ich bin ganz überströmend in der Freude</a:t>
            </a:r>
            <a:r>
              <a:rPr lang="fr-CH" sz="3000" dirty="0"/>
              <a:t>“ 2Kor 7,4b</a:t>
            </a:r>
            <a:endParaRPr lang="de-CH" sz="3000" dirty="0"/>
          </a:p>
        </p:txBody>
      </p:sp>
      <p:sp>
        <p:nvSpPr>
          <p:cNvPr id="7" name="Inhaltsplatzhalter 3">
            <a:extLst>
              <a:ext uri="{FF2B5EF4-FFF2-40B4-BE49-F238E27FC236}">
                <a16:creationId xmlns:a16="http://schemas.microsoft.com/office/drawing/2014/main" id="{D97704F7-D16C-8A18-C0B1-002C345222CC}"/>
              </a:ext>
            </a:extLst>
          </p:cNvPr>
          <p:cNvSpPr txBox="1">
            <a:spLocks/>
          </p:cNvSpPr>
          <p:nvPr/>
        </p:nvSpPr>
        <p:spPr>
          <a:xfrm>
            <a:off x="838200" y="4909872"/>
            <a:ext cx="10515600"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fr-CH" sz="3000" dirty="0"/>
              <a:t>„</a:t>
            </a:r>
            <a:r>
              <a:rPr lang="de-DE" sz="3000" dirty="0"/>
              <a:t>dass wir übermäßig beschwert wurden, über Vermögen, so dass wir sogar am Leben verzweifelten.</a:t>
            </a:r>
            <a:r>
              <a:rPr lang="fr-CH" sz="3000" dirty="0"/>
              <a:t>“ 2Kor 1,8b</a:t>
            </a:r>
            <a:endParaRPr lang="de-CH" sz="3000" dirty="0"/>
          </a:p>
        </p:txBody>
      </p:sp>
    </p:spTree>
    <p:extLst>
      <p:ext uri="{BB962C8B-B14F-4D97-AF65-F5344CB8AC3E}">
        <p14:creationId xmlns:p14="http://schemas.microsoft.com/office/powerpoint/2010/main" val="345353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p:cTn id="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5">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3">
            <a:extLst>
              <a:ext uri="{FF2B5EF4-FFF2-40B4-BE49-F238E27FC236}">
                <a16:creationId xmlns:a16="http://schemas.microsoft.com/office/drawing/2014/main" id="{0A049DC5-72FF-455F-8366-FF1473A954FC}"/>
              </a:ext>
            </a:extLst>
          </p:cNvPr>
          <p:cNvSpPr txBox="1">
            <a:spLocks/>
          </p:cNvSpPr>
          <p:nvPr/>
        </p:nvSpPr>
        <p:spPr>
          <a:xfrm>
            <a:off x="838200" y="1559760"/>
            <a:ext cx="11227724" cy="3226524"/>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Paulus (Timotheus)</a:t>
            </a:r>
          </a:p>
          <a:p>
            <a:pPr marL="457200" indent="-457200"/>
            <a:r>
              <a:rPr lang="de-DE" sz="3000" dirty="0"/>
              <a:t>Empfänger:			Gemeinde in Korinth (ganz </a:t>
            </a:r>
            <a:r>
              <a:rPr lang="de-DE" sz="3000" dirty="0" err="1"/>
              <a:t>Achaja</a:t>
            </a:r>
            <a:r>
              <a:rPr lang="de-DE" sz="3000" dirty="0"/>
              <a:t>)</a:t>
            </a:r>
          </a:p>
          <a:p>
            <a:pPr marL="457200" indent="-457200"/>
            <a:r>
              <a:rPr lang="de-DE" sz="3000" dirty="0"/>
              <a:t>Abfassungsort und -zeit:</a:t>
            </a:r>
          </a:p>
          <a:p>
            <a:pPr marL="457200" indent="-457200"/>
            <a:r>
              <a:rPr lang="de-DE" sz="3000" dirty="0"/>
              <a:t>Schlüsselworte:  		Trost / trösten (17x)</a:t>
            </a:r>
          </a:p>
          <a:p>
            <a:pPr indent="0">
              <a:buNone/>
            </a:pPr>
            <a:r>
              <a:rPr lang="de-DE" sz="3000" dirty="0"/>
              <a:t>					Dienst / Diener (19x)</a:t>
            </a:r>
          </a:p>
          <a:p>
            <a:pPr marL="457200" indent="-457200"/>
            <a:r>
              <a:rPr lang="de-DE" sz="3000" dirty="0"/>
              <a:t>Besonderheit:			Der persönlichste Brief von Paulus</a:t>
            </a:r>
          </a:p>
        </p:txBody>
      </p:sp>
      <p:sp>
        <p:nvSpPr>
          <p:cNvPr id="6" name="Titel 1">
            <a:extLst>
              <a:ext uri="{FF2B5EF4-FFF2-40B4-BE49-F238E27FC236}">
                <a16:creationId xmlns:a16="http://schemas.microsoft.com/office/drawing/2014/main" id="{D11092D0-7AB0-4379-B6A0-8B5F379F24B3}"/>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2" name="Inhaltsplatzhalter 3">
            <a:extLst>
              <a:ext uri="{FF2B5EF4-FFF2-40B4-BE49-F238E27FC236}">
                <a16:creationId xmlns:a16="http://schemas.microsoft.com/office/drawing/2014/main" id="{5D314BB8-3709-8678-75D3-6B7D6F9151C3}"/>
              </a:ext>
            </a:extLst>
          </p:cNvPr>
          <p:cNvSpPr txBox="1">
            <a:spLocks/>
          </p:cNvSpPr>
          <p:nvPr/>
        </p:nvSpPr>
        <p:spPr>
          <a:xfrm>
            <a:off x="5399015" y="2647238"/>
            <a:ext cx="425085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Mazedonien; um 55 n.Chr.</a:t>
            </a:r>
          </a:p>
        </p:txBody>
      </p:sp>
      <p:sp>
        <p:nvSpPr>
          <p:cNvPr id="4" name="Inhaltsplatzhalter 3">
            <a:extLst>
              <a:ext uri="{FF2B5EF4-FFF2-40B4-BE49-F238E27FC236}">
                <a16:creationId xmlns:a16="http://schemas.microsoft.com/office/drawing/2014/main" id="{C8E2FD31-C48A-F5BE-1114-F7AF69CC03E0}"/>
              </a:ext>
            </a:extLst>
          </p:cNvPr>
          <p:cNvSpPr txBox="1">
            <a:spLocks/>
          </p:cNvSpPr>
          <p:nvPr/>
        </p:nvSpPr>
        <p:spPr>
          <a:xfrm>
            <a:off x="2208980" y="5298240"/>
            <a:ext cx="848616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fr-CH" sz="3000" dirty="0"/>
              <a:t>„</a:t>
            </a:r>
            <a:r>
              <a:rPr lang="de-DE" sz="3000" dirty="0"/>
              <a:t>Denn ich eifere um euch mit Gottes Eifer;</a:t>
            </a:r>
            <a:r>
              <a:rPr lang="fr-CH" sz="3000" dirty="0"/>
              <a:t>“ 2Kor 11,2</a:t>
            </a:r>
            <a:endParaRPr lang="de-CH" sz="3000" dirty="0"/>
          </a:p>
        </p:txBody>
      </p:sp>
    </p:spTree>
    <p:extLst>
      <p:ext uri="{BB962C8B-B14F-4D97-AF65-F5344CB8AC3E}">
        <p14:creationId xmlns:p14="http://schemas.microsoft.com/office/powerpoint/2010/main" val="427126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1585</Words>
  <Application>Microsoft Office PowerPoint</Application>
  <PresentationFormat>Breitbild</PresentationFormat>
  <Paragraphs>106</Paragraphs>
  <Slides>23</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Arial</vt:lpstr>
      <vt:lpstr>Calibri</vt:lpstr>
      <vt:lpstr>Calibri Light</vt:lpstr>
      <vt:lpstr>Office</vt:lpstr>
      <vt:lpstr>PowerPoint-Präsentation</vt:lpstr>
      <vt:lpstr>PowerPoint-Präsentation</vt:lpstr>
      <vt:lpstr>Allgemeines</vt:lpstr>
      <vt:lpstr>Allgemeines</vt:lpstr>
      <vt:lpstr>Allgemeines</vt:lpstr>
      <vt:lpstr>Allgemeines</vt:lpstr>
      <vt:lpstr>Allgemeines</vt:lpstr>
      <vt:lpstr>Allgemeines</vt:lpstr>
      <vt:lpstr>Allgemeines</vt:lpstr>
      <vt:lpstr>Gegner von innen</vt:lpstr>
      <vt:lpstr>Gegner von innen</vt:lpstr>
      <vt:lpstr>Gegner von innen</vt:lpstr>
      <vt:lpstr>Gegner von innen</vt:lpstr>
      <vt:lpstr>Gegner von innen</vt:lpstr>
      <vt:lpstr>Gegner von innen</vt:lpstr>
      <vt:lpstr>Gegner von innen</vt:lpstr>
      <vt:lpstr>Gegner von innen</vt:lpstr>
      <vt:lpstr>Gegner von innen</vt:lpstr>
      <vt:lpstr>Gegner von innen</vt:lpstr>
      <vt:lpstr>Gegner von innen</vt:lpstr>
      <vt:lpstr>Gegner von aussen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Korinther Teil 1</dc:title>
  <dc:creator>Mike</dc:creator>
  <cp:keywords>Korinther, Bibel</cp:keywords>
  <cp:lastModifiedBy>Briggeler Michael</cp:lastModifiedBy>
  <cp:revision>1169</cp:revision>
  <cp:lastPrinted>2019-08-13T14:18:40Z</cp:lastPrinted>
  <dcterms:created xsi:type="dcterms:W3CDTF">2018-08-12T05:46:28Z</dcterms:created>
  <dcterms:modified xsi:type="dcterms:W3CDTF">2024-05-07T15:22:58Z</dcterms:modified>
</cp:coreProperties>
</file>