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722" r:id="rId2"/>
    <p:sldId id="259" r:id="rId3"/>
    <p:sldId id="796" r:id="rId4"/>
    <p:sldId id="797" r:id="rId5"/>
    <p:sldId id="799" r:id="rId6"/>
    <p:sldId id="804" r:id="rId7"/>
    <p:sldId id="816" r:id="rId8"/>
    <p:sldId id="806" r:id="rId9"/>
    <p:sldId id="805" r:id="rId10"/>
    <p:sldId id="807" r:id="rId11"/>
    <p:sldId id="808" r:id="rId12"/>
    <p:sldId id="809" r:id="rId13"/>
    <p:sldId id="800" r:id="rId14"/>
    <p:sldId id="810" r:id="rId15"/>
    <p:sldId id="815" r:id="rId16"/>
    <p:sldId id="811" r:id="rId17"/>
    <p:sldId id="812" r:id="rId18"/>
    <p:sldId id="814" r:id="rId19"/>
    <p:sldId id="794" r:id="rId20"/>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46" autoAdjust="0"/>
    <p:restoredTop sz="94397" autoAdjust="0"/>
  </p:normalViewPr>
  <p:slideViewPr>
    <p:cSldViewPr snapToGrid="0">
      <p:cViewPr varScale="1">
        <p:scale>
          <a:sx n="155" d="100"/>
          <a:sy n="155" d="100"/>
        </p:scale>
        <p:origin x="380" y="80"/>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70CADD4-DEDA-43B1-886C-647C7C8A345C}" type="datetimeFigureOut">
              <a:rPr lang="de-CH" smtClean="0"/>
              <a:t>16.05.2024</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763BA49-E773-46FE-919B-F9DB7C9E4EB7}" type="slidenum">
              <a:rPr lang="de-CH" smtClean="0"/>
              <a:t>‹Nr.›</a:t>
            </a:fld>
            <a:endParaRPr lang="de-CH"/>
          </a:p>
        </p:txBody>
      </p:sp>
    </p:spTree>
    <p:extLst>
      <p:ext uri="{BB962C8B-B14F-4D97-AF65-F5344CB8AC3E}">
        <p14:creationId xmlns:p14="http://schemas.microsoft.com/office/powerpoint/2010/main" val="90502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16.05.2024</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16.05.2024</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16.05.2024</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16.05.2024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16.05.2024</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16.05.2024</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16.05.2024</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16.05.2024</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16.05.2024</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16.05.2024</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16.05.2024</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16.05.2024</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16.05.2024</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C61875E-FC21-03DB-1068-C87970610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83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27FC3-4443-FDFF-4DD1-4A83416701EA}"/>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D1C87D0E-2E45-255F-8036-FF7DA40C49D0}"/>
              </a:ext>
            </a:extLst>
          </p:cNvPr>
          <p:cNvSpPr>
            <a:spLocks noGrp="1"/>
          </p:cNvSpPr>
          <p:nvPr>
            <p:ph type="title"/>
          </p:nvPr>
        </p:nvSpPr>
        <p:spPr>
          <a:xfrm>
            <a:off x="838200" y="365126"/>
            <a:ext cx="10515600" cy="817130"/>
          </a:xfrm>
        </p:spPr>
        <p:txBody>
          <a:bodyPr/>
          <a:lstStyle/>
          <a:p>
            <a:pPr algn="ctr"/>
            <a:r>
              <a:rPr lang="de-CH" b="1" dirty="0"/>
              <a:t>Wer macht uns tüchtig zu Dienern?</a:t>
            </a:r>
          </a:p>
        </p:txBody>
      </p:sp>
      <p:graphicFrame>
        <p:nvGraphicFramePr>
          <p:cNvPr id="10" name="Tabelle 9">
            <a:extLst>
              <a:ext uri="{FF2B5EF4-FFF2-40B4-BE49-F238E27FC236}">
                <a16:creationId xmlns:a16="http://schemas.microsoft.com/office/drawing/2014/main" id="{ACBDCBED-E2D6-D247-6B93-FCF85FBF82DF}"/>
              </a:ext>
            </a:extLst>
          </p:cNvPr>
          <p:cNvGraphicFramePr>
            <a:graphicFrameLocks noGrp="1"/>
          </p:cNvGraphicFramePr>
          <p:nvPr>
            <p:extLst>
              <p:ext uri="{D42A27DB-BD31-4B8C-83A1-F6EECF244321}">
                <p14:modId xmlns:p14="http://schemas.microsoft.com/office/powerpoint/2010/main" val="2653149380"/>
              </p:ext>
            </p:extLst>
          </p:nvPr>
        </p:nvGraphicFramePr>
        <p:xfrm>
          <a:off x="838200" y="1715183"/>
          <a:ext cx="10515600" cy="2003511"/>
        </p:xfrm>
        <a:graphic>
          <a:graphicData uri="http://schemas.openxmlformats.org/drawingml/2006/table">
            <a:tbl>
              <a:tblPr firstRow="1" firstCol="1" bandRow="1">
                <a:tableStyleId>{5C22544A-7EE6-4342-B048-85BDC9FD1C3A}</a:tableStyleId>
              </a:tblPr>
              <a:tblGrid>
                <a:gridCol w="5253099">
                  <a:extLst>
                    <a:ext uri="{9D8B030D-6E8A-4147-A177-3AD203B41FA5}">
                      <a16:colId xmlns:a16="http://schemas.microsoft.com/office/drawing/2014/main" val="3033016693"/>
                    </a:ext>
                  </a:extLst>
                </a:gridCol>
                <a:gridCol w="5262501">
                  <a:extLst>
                    <a:ext uri="{9D8B030D-6E8A-4147-A177-3AD203B41FA5}">
                      <a16:colId xmlns:a16="http://schemas.microsoft.com/office/drawing/2014/main" val="591820850"/>
                    </a:ext>
                  </a:extLst>
                </a:gridCol>
              </a:tblGrid>
              <a:tr h="532710">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Irdenes Gefäss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Überfülle der Kraft des Geistes</a:t>
                      </a:r>
                    </a:p>
                  </a:txBody>
                  <a:tcPr marL="126140" marR="126140" marT="0" marB="0" anchor="ctr">
                    <a:solidFill>
                      <a:srgbClr val="0070C0"/>
                    </a:solidFill>
                  </a:tcPr>
                </a:tc>
                <a:extLst>
                  <a:ext uri="{0D108BD9-81ED-4DB2-BD59-A6C34878D82A}">
                    <a16:rowId xmlns:a16="http://schemas.microsoft.com/office/drawing/2014/main" val="2432572606"/>
                  </a:ext>
                </a:extLst>
              </a:tr>
              <a:tr h="487945">
                <a:tc>
                  <a:txBody>
                    <a:bodyPr/>
                    <a:lstStyle/>
                    <a:p>
                      <a:pPr algn="l">
                        <a:spcAft>
                          <a:spcPts val="0"/>
                        </a:spcAft>
                      </a:pPr>
                      <a:r>
                        <a:rPr lang="de-CH" sz="3000" b="0" kern="1200" dirty="0">
                          <a:solidFill>
                            <a:schemeClr val="tx1"/>
                          </a:solidFill>
                          <a:effectLst/>
                          <a:latin typeface="+mn-lt"/>
                          <a:ea typeface="+mn-ea"/>
                          <a:cs typeface="+mn-cs"/>
                        </a:rPr>
                        <a:t>In allem bedrängt…</a:t>
                      </a:r>
                    </a:p>
                  </a:txBody>
                  <a:tcPr marL="126140" marR="126140" marT="0" marB="0" anchor="ctr">
                    <a:solidFill>
                      <a:schemeClr val="bg1">
                        <a:lumMod val="85000"/>
                      </a:schemeClr>
                    </a:solidFill>
                  </a:tcPr>
                </a:tc>
                <a:tc>
                  <a:txBody>
                    <a:bodyPr/>
                    <a:lstStyle/>
                    <a:p>
                      <a:pPr algn="r">
                        <a:spcAft>
                          <a:spcPts val="0"/>
                        </a:spcAft>
                      </a:pPr>
                      <a:r>
                        <a:rPr lang="de-CH" sz="3000" b="0" kern="1200" dirty="0">
                          <a:solidFill>
                            <a:schemeClr val="tx1"/>
                          </a:solidFill>
                          <a:effectLst/>
                          <a:latin typeface="+mn-lt"/>
                          <a:ea typeface="+mn-ea"/>
                          <a:cs typeface="+mn-cs"/>
                        </a:rPr>
                        <a:t>… aber nicht eingeengt</a:t>
                      </a:r>
                    </a:p>
                  </a:txBody>
                  <a:tcPr marL="126140" marR="126140" marT="0" marB="0" anchor="ctr">
                    <a:solidFill>
                      <a:schemeClr val="bg1">
                        <a:lumMod val="85000"/>
                      </a:schemeClr>
                    </a:solidFill>
                  </a:tcPr>
                </a:tc>
                <a:extLst>
                  <a:ext uri="{0D108BD9-81ED-4DB2-BD59-A6C34878D82A}">
                    <a16:rowId xmlns:a16="http://schemas.microsoft.com/office/drawing/2014/main" val="3725247195"/>
                  </a:ext>
                </a:extLst>
              </a:tr>
              <a:tr h="480291">
                <a:tc>
                  <a:txBody>
                    <a:bodyPr/>
                    <a:lstStyle/>
                    <a:p>
                      <a:pPr algn="l">
                        <a:spcAft>
                          <a:spcPts val="0"/>
                        </a:spcAft>
                      </a:pPr>
                      <a:r>
                        <a:rPr lang="de-CH" sz="3000" b="0" kern="1200" dirty="0">
                          <a:solidFill>
                            <a:schemeClr val="tx1"/>
                          </a:solidFill>
                          <a:effectLst/>
                          <a:latin typeface="+mn-lt"/>
                          <a:ea typeface="+mn-ea"/>
                          <a:cs typeface="+mn-cs"/>
                        </a:rPr>
                        <a:t>Keinen Ausweg sehend…</a:t>
                      </a:r>
                    </a:p>
                  </a:txBody>
                  <a:tcPr marL="126140" marR="126140" marT="0" marB="0" anchor="ctr">
                    <a:solidFill>
                      <a:schemeClr val="bg1">
                        <a:lumMod val="85000"/>
                      </a:schemeClr>
                    </a:solidFill>
                  </a:tcPr>
                </a:tc>
                <a:tc>
                  <a:txBody>
                    <a:bodyPr/>
                    <a:lstStyle/>
                    <a:p>
                      <a:pPr algn="r">
                        <a:spcAft>
                          <a:spcPts val="0"/>
                        </a:spcAft>
                      </a:pPr>
                      <a:r>
                        <a:rPr lang="de-CH" sz="3000" b="0" kern="1200" dirty="0">
                          <a:solidFill>
                            <a:schemeClr val="tx1"/>
                          </a:solidFill>
                          <a:effectLst/>
                          <a:latin typeface="+mn-lt"/>
                          <a:ea typeface="+mn-ea"/>
                          <a:cs typeface="+mn-cs"/>
                        </a:rPr>
                        <a:t>… aber nicht ohne Ausweg</a:t>
                      </a:r>
                    </a:p>
                  </a:txBody>
                  <a:tcPr marL="126140" marR="126140" marT="0" marB="0" anchor="ctr">
                    <a:solidFill>
                      <a:schemeClr val="bg1">
                        <a:lumMod val="85000"/>
                      </a:schemeClr>
                    </a:solidFill>
                  </a:tcPr>
                </a:tc>
                <a:extLst>
                  <a:ext uri="{0D108BD9-81ED-4DB2-BD59-A6C34878D82A}">
                    <a16:rowId xmlns:a16="http://schemas.microsoft.com/office/drawing/2014/main" val="2339894992"/>
                  </a:ext>
                </a:extLst>
              </a:tr>
              <a:tr h="502565">
                <a:tc>
                  <a:txBody>
                    <a:bodyPr/>
                    <a:lstStyle/>
                    <a:p>
                      <a:pPr algn="l">
                        <a:spcAft>
                          <a:spcPts val="0"/>
                        </a:spcAft>
                      </a:pPr>
                      <a:r>
                        <a:rPr lang="de-CH" sz="3000" b="0" kern="1200" dirty="0">
                          <a:solidFill>
                            <a:schemeClr val="tx1"/>
                          </a:solidFill>
                          <a:effectLst/>
                          <a:latin typeface="+mn-lt"/>
                          <a:ea typeface="+mn-ea"/>
                          <a:cs typeface="+mn-cs"/>
                        </a:rPr>
                        <a:t>Verfolgt…</a:t>
                      </a:r>
                    </a:p>
                  </a:txBody>
                  <a:tcPr marL="126140" marR="126140" marT="0" marB="0" anchor="ctr">
                    <a:solidFill>
                      <a:schemeClr val="bg1">
                        <a:lumMod val="85000"/>
                      </a:schemeClr>
                    </a:solidFill>
                  </a:tcPr>
                </a:tc>
                <a:tc>
                  <a:txBody>
                    <a:bodyPr/>
                    <a:lstStyle/>
                    <a:p>
                      <a:pPr algn="r">
                        <a:spcAft>
                          <a:spcPts val="0"/>
                        </a:spcAft>
                      </a:pPr>
                      <a:r>
                        <a:rPr lang="de-CH" sz="3000" b="0" kern="1200" dirty="0">
                          <a:solidFill>
                            <a:schemeClr val="tx1"/>
                          </a:solidFill>
                          <a:effectLst/>
                          <a:latin typeface="+mn-lt"/>
                          <a:ea typeface="+mn-ea"/>
                          <a:cs typeface="+mn-cs"/>
                        </a:rPr>
                        <a:t>… aber nicht verlassen</a:t>
                      </a:r>
                    </a:p>
                  </a:txBody>
                  <a:tcPr marL="126140" marR="126140" marT="0" marB="0" anchor="ctr">
                    <a:solidFill>
                      <a:schemeClr val="bg1">
                        <a:lumMod val="85000"/>
                      </a:schemeClr>
                    </a:solidFill>
                  </a:tcPr>
                </a:tc>
                <a:extLst>
                  <a:ext uri="{0D108BD9-81ED-4DB2-BD59-A6C34878D82A}">
                    <a16:rowId xmlns:a16="http://schemas.microsoft.com/office/drawing/2014/main" val="2240184378"/>
                  </a:ext>
                </a:extLst>
              </a:tr>
            </a:tbl>
          </a:graphicData>
        </a:graphic>
      </p:graphicFrame>
    </p:spTree>
    <p:extLst>
      <p:ext uri="{BB962C8B-B14F-4D97-AF65-F5344CB8AC3E}">
        <p14:creationId xmlns:p14="http://schemas.microsoft.com/office/powerpoint/2010/main" val="359330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27FC3-4443-FDFF-4DD1-4A83416701EA}"/>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D1C87D0E-2E45-255F-8036-FF7DA40C49D0}"/>
              </a:ext>
            </a:extLst>
          </p:cNvPr>
          <p:cNvSpPr>
            <a:spLocks noGrp="1"/>
          </p:cNvSpPr>
          <p:nvPr>
            <p:ph type="title"/>
          </p:nvPr>
        </p:nvSpPr>
        <p:spPr>
          <a:xfrm>
            <a:off x="838200" y="365126"/>
            <a:ext cx="10515600" cy="817130"/>
          </a:xfrm>
        </p:spPr>
        <p:txBody>
          <a:bodyPr/>
          <a:lstStyle/>
          <a:p>
            <a:pPr algn="ctr"/>
            <a:r>
              <a:rPr lang="de-CH" b="1" dirty="0"/>
              <a:t>Wer macht uns tüchtig zu Dienern?</a:t>
            </a:r>
          </a:p>
        </p:txBody>
      </p:sp>
      <p:graphicFrame>
        <p:nvGraphicFramePr>
          <p:cNvPr id="10" name="Tabelle 9">
            <a:extLst>
              <a:ext uri="{FF2B5EF4-FFF2-40B4-BE49-F238E27FC236}">
                <a16:creationId xmlns:a16="http://schemas.microsoft.com/office/drawing/2014/main" id="{ACBDCBED-E2D6-D247-6B93-FCF85FBF82DF}"/>
              </a:ext>
            </a:extLst>
          </p:cNvPr>
          <p:cNvGraphicFramePr>
            <a:graphicFrameLocks noGrp="1"/>
          </p:cNvGraphicFramePr>
          <p:nvPr>
            <p:extLst>
              <p:ext uri="{D42A27DB-BD31-4B8C-83A1-F6EECF244321}">
                <p14:modId xmlns:p14="http://schemas.microsoft.com/office/powerpoint/2010/main" val="2740065460"/>
              </p:ext>
            </p:extLst>
          </p:nvPr>
        </p:nvGraphicFramePr>
        <p:xfrm>
          <a:off x="838200" y="1715183"/>
          <a:ext cx="10515600" cy="2513233"/>
        </p:xfrm>
        <a:graphic>
          <a:graphicData uri="http://schemas.openxmlformats.org/drawingml/2006/table">
            <a:tbl>
              <a:tblPr firstRow="1" firstCol="1" bandRow="1">
                <a:tableStyleId>{5C22544A-7EE6-4342-B048-85BDC9FD1C3A}</a:tableStyleId>
              </a:tblPr>
              <a:tblGrid>
                <a:gridCol w="5253099">
                  <a:extLst>
                    <a:ext uri="{9D8B030D-6E8A-4147-A177-3AD203B41FA5}">
                      <a16:colId xmlns:a16="http://schemas.microsoft.com/office/drawing/2014/main" val="3033016693"/>
                    </a:ext>
                  </a:extLst>
                </a:gridCol>
                <a:gridCol w="5262501">
                  <a:extLst>
                    <a:ext uri="{9D8B030D-6E8A-4147-A177-3AD203B41FA5}">
                      <a16:colId xmlns:a16="http://schemas.microsoft.com/office/drawing/2014/main" val="591820850"/>
                    </a:ext>
                  </a:extLst>
                </a:gridCol>
              </a:tblGrid>
              <a:tr h="532710">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Irdenes Gefäss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Überfülle der Kraft des Geistes</a:t>
                      </a:r>
                    </a:p>
                  </a:txBody>
                  <a:tcPr marL="126140" marR="126140" marT="0" marB="0" anchor="ctr">
                    <a:solidFill>
                      <a:srgbClr val="0070C0"/>
                    </a:solidFill>
                  </a:tcPr>
                </a:tc>
                <a:extLst>
                  <a:ext uri="{0D108BD9-81ED-4DB2-BD59-A6C34878D82A}">
                    <a16:rowId xmlns:a16="http://schemas.microsoft.com/office/drawing/2014/main" val="2432572606"/>
                  </a:ext>
                </a:extLst>
              </a:tr>
              <a:tr h="487945">
                <a:tc>
                  <a:txBody>
                    <a:bodyPr/>
                    <a:lstStyle/>
                    <a:p>
                      <a:pPr algn="l">
                        <a:spcAft>
                          <a:spcPts val="0"/>
                        </a:spcAft>
                      </a:pPr>
                      <a:r>
                        <a:rPr lang="de-CH" sz="3000" b="0" kern="1200" dirty="0">
                          <a:solidFill>
                            <a:schemeClr val="tx1"/>
                          </a:solidFill>
                          <a:effectLst/>
                          <a:latin typeface="+mn-lt"/>
                          <a:ea typeface="+mn-ea"/>
                          <a:cs typeface="+mn-cs"/>
                        </a:rPr>
                        <a:t>In allem bedrängt…</a:t>
                      </a:r>
                    </a:p>
                  </a:txBody>
                  <a:tcPr marL="126140" marR="126140" marT="0" marB="0" anchor="ctr">
                    <a:solidFill>
                      <a:schemeClr val="bg1">
                        <a:lumMod val="85000"/>
                      </a:schemeClr>
                    </a:solidFill>
                  </a:tcPr>
                </a:tc>
                <a:tc>
                  <a:txBody>
                    <a:bodyPr/>
                    <a:lstStyle/>
                    <a:p>
                      <a:pPr algn="r">
                        <a:spcAft>
                          <a:spcPts val="0"/>
                        </a:spcAft>
                      </a:pPr>
                      <a:r>
                        <a:rPr lang="de-CH" sz="3000" b="0" kern="1200" dirty="0">
                          <a:solidFill>
                            <a:schemeClr val="tx1"/>
                          </a:solidFill>
                          <a:effectLst/>
                          <a:latin typeface="+mn-lt"/>
                          <a:ea typeface="+mn-ea"/>
                          <a:cs typeface="+mn-cs"/>
                        </a:rPr>
                        <a:t>… aber nicht eingeengt</a:t>
                      </a:r>
                    </a:p>
                  </a:txBody>
                  <a:tcPr marL="126140" marR="126140" marT="0" marB="0" anchor="ctr">
                    <a:solidFill>
                      <a:schemeClr val="bg1">
                        <a:lumMod val="85000"/>
                      </a:schemeClr>
                    </a:solidFill>
                  </a:tcPr>
                </a:tc>
                <a:extLst>
                  <a:ext uri="{0D108BD9-81ED-4DB2-BD59-A6C34878D82A}">
                    <a16:rowId xmlns:a16="http://schemas.microsoft.com/office/drawing/2014/main" val="3725247195"/>
                  </a:ext>
                </a:extLst>
              </a:tr>
              <a:tr h="480291">
                <a:tc>
                  <a:txBody>
                    <a:bodyPr/>
                    <a:lstStyle/>
                    <a:p>
                      <a:pPr algn="l">
                        <a:spcAft>
                          <a:spcPts val="0"/>
                        </a:spcAft>
                      </a:pPr>
                      <a:r>
                        <a:rPr lang="de-CH" sz="3000" b="0" kern="1200" dirty="0">
                          <a:solidFill>
                            <a:schemeClr val="tx1"/>
                          </a:solidFill>
                          <a:effectLst/>
                          <a:latin typeface="+mn-lt"/>
                          <a:ea typeface="+mn-ea"/>
                          <a:cs typeface="+mn-cs"/>
                        </a:rPr>
                        <a:t>Keinen Ausweg sehend…</a:t>
                      </a:r>
                    </a:p>
                  </a:txBody>
                  <a:tcPr marL="126140" marR="126140" marT="0" marB="0" anchor="ctr">
                    <a:solidFill>
                      <a:schemeClr val="bg1">
                        <a:lumMod val="85000"/>
                      </a:schemeClr>
                    </a:solidFill>
                  </a:tcPr>
                </a:tc>
                <a:tc>
                  <a:txBody>
                    <a:bodyPr/>
                    <a:lstStyle/>
                    <a:p>
                      <a:pPr algn="r">
                        <a:spcAft>
                          <a:spcPts val="0"/>
                        </a:spcAft>
                      </a:pPr>
                      <a:r>
                        <a:rPr lang="de-CH" sz="3000" b="0" kern="1200" dirty="0">
                          <a:solidFill>
                            <a:schemeClr val="tx1"/>
                          </a:solidFill>
                          <a:effectLst/>
                          <a:latin typeface="+mn-lt"/>
                          <a:ea typeface="+mn-ea"/>
                          <a:cs typeface="+mn-cs"/>
                        </a:rPr>
                        <a:t>… aber nicht ohne Ausweg</a:t>
                      </a:r>
                    </a:p>
                  </a:txBody>
                  <a:tcPr marL="126140" marR="126140" marT="0" marB="0" anchor="ctr">
                    <a:solidFill>
                      <a:schemeClr val="bg1">
                        <a:lumMod val="85000"/>
                      </a:schemeClr>
                    </a:solidFill>
                  </a:tcPr>
                </a:tc>
                <a:extLst>
                  <a:ext uri="{0D108BD9-81ED-4DB2-BD59-A6C34878D82A}">
                    <a16:rowId xmlns:a16="http://schemas.microsoft.com/office/drawing/2014/main" val="2339894992"/>
                  </a:ext>
                </a:extLst>
              </a:tr>
              <a:tr h="502565">
                <a:tc>
                  <a:txBody>
                    <a:bodyPr/>
                    <a:lstStyle/>
                    <a:p>
                      <a:pPr algn="l">
                        <a:spcAft>
                          <a:spcPts val="0"/>
                        </a:spcAft>
                      </a:pPr>
                      <a:r>
                        <a:rPr lang="de-CH" sz="3000" b="0" kern="1200" dirty="0">
                          <a:solidFill>
                            <a:schemeClr val="tx1"/>
                          </a:solidFill>
                          <a:effectLst/>
                          <a:latin typeface="+mn-lt"/>
                          <a:ea typeface="+mn-ea"/>
                          <a:cs typeface="+mn-cs"/>
                        </a:rPr>
                        <a:t>Verfolgt…</a:t>
                      </a:r>
                    </a:p>
                  </a:txBody>
                  <a:tcPr marL="126140" marR="126140" marT="0" marB="0" anchor="ctr">
                    <a:solidFill>
                      <a:schemeClr val="bg1">
                        <a:lumMod val="85000"/>
                      </a:schemeClr>
                    </a:solidFill>
                  </a:tcPr>
                </a:tc>
                <a:tc>
                  <a:txBody>
                    <a:bodyPr/>
                    <a:lstStyle/>
                    <a:p>
                      <a:pPr algn="r">
                        <a:spcAft>
                          <a:spcPts val="0"/>
                        </a:spcAft>
                      </a:pPr>
                      <a:r>
                        <a:rPr lang="de-CH" sz="3000" b="0" kern="1200" dirty="0">
                          <a:solidFill>
                            <a:schemeClr val="tx1"/>
                          </a:solidFill>
                          <a:effectLst/>
                          <a:latin typeface="+mn-lt"/>
                          <a:ea typeface="+mn-ea"/>
                          <a:cs typeface="+mn-cs"/>
                        </a:rPr>
                        <a:t>… aber nicht verlassen</a:t>
                      </a:r>
                    </a:p>
                  </a:txBody>
                  <a:tcPr marL="126140" marR="126140" marT="0" marB="0" anchor="ctr">
                    <a:solidFill>
                      <a:schemeClr val="bg1">
                        <a:lumMod val="85000"/>
                      </a:schemeClr>
                    </a:solidFill>
                  </a:tcPr>
                </a:tc>
                <a:extLst>
                  <a:ext uri="{0D108BD9-81ED-4DB2-BD59-A6C34878D82A}">
                    <a16:rowId xmlns:a16="http://schemas.microsoft.com/office/drawing/2014/main" val="2240184378"/>
                  </a:ext>
                </a:extLst>
              </a:tr>
              <a:tr h="509722">
                <a:tc>
                  <a:txBody>
                    <a:bodyPr/>
                    <a:lstStyle/>
                    <a:p>
                      <a:pPr algn="l">
                        <a:spcAft>
                          <a:spcPts val="0"/>
                        </a:spcAft>
                      </a:pPr>
                      <a:r>
                        <a:rPr lang="de-CH" sz="3000" b="0" kern="1200" dirty="0">
                          <a:solidFill>
                            <a:schemeClr val="tx1"/>
                          </a:solidFill>
                          <a:effectLst/>
                          <a:latin typeface="+mn-lt"/>
                          <a:ea typeface="+mn-ea"/>
                          <a:cs typeface="+mn-cs"/>
                        </a:rPr>
                        <a:t>Niedergeworfen…</a:t>
                      </a:r>
                    </a:p>
                  </a:txBody>
                  <a:tcPr marL="126140" marR="126140" marT="0" marB="0" anchor="ctr">
                    <a:solidFill>
                      <a:schemeClr val="bg1">
                        <a:lumMod val="85000"/>
                      </a:schemeClr>
                    </a:solidFill>
                  </a:tcPr>
                </a:tc>
                <a:tc>
                  <a:txBody>
                    <a:bodyPr/>
                    <a:lstStyle/>
                    <a:p>
                      <a:pPr algn="r">
                        <a:spcAft>
                          <a:spcPts val="0"/>
                        </a:spcAft>
                      </a:pPr>
                      <a:r>
                        <a:rPr lang="de-CH" sz="3000" b="0" kern="1200" dirty="0">
                          <a:solidFill>
                            <a:schemeClr val="tx1"/>
                          </a:solidFill>
                          <a:effectLst/>
                          <a:latin typeface="+mn-lt"/>
                          <a:ea typeface="+mn-ea"/>
                          <a:cs typeface="+mn-cs"/>
                        </a:rPr>
                        <a:t>… aber nicht umkommend</a:t>
                      </a:r>
                    </a:p>
                  </a:txBody>
                  <a:tcPr marL="126140" marR="126140" marT="0" marB="0" anchor="ctr">
                    <a:solidFill>
                      <a:schemeClr val="bg1">
                        <a:lumMod val="85000"/>
                      </a:schemeClr>
                    </a:solidFill>
                  </a:tcPr>
                </a:tc>
                <a:extLst>
                  <a:ext uri="{0D108BD9-81ED-4DB2-BD59-A6C34878D82A}">
                    <a16:rowId xmlns:a16="http://schemas.microsoft.com/office/drawing/2014/main" val="3684846134"/>
                  </a:ext>
                </a:extLst>
              </a:tr>
            </a:tbl>
          </a:graphicData>
        </a:graphic>
      </p:graphicFrame>
    </p:spTree>
    <p:extLst>
      <p:ext uri="{BB962C8B-B14F-4D97-AF65-F5344CB8AC3E}">
        <p14:creationId xmlns:p14="http://schemas.microsoft.com/office/powerpoint/2010/main" val="642640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27FC3-4443-FDFF-4DD1-4A83416701EA}"/>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D1C87D0E-2E45-255F-8036-FF7DA40C49D0}"/>
              </a:ext>
            </a:extLst>
          </p:cNvPr>
          <p:cNvSpPr>
            <a:spLocks noGrp="1"/>
          </p:cNvSpPr>
          <p:nvPr>
            <p:ph type="title"/>
          </p:nvPr>
        </p:nvSpPr>
        <p:spPr>
          <a:xfrm>
            <a:off x="838200" y="365126"/>
            <a:ext cx="10515600" cy="817130"/>
          </a:xfrm>
        </p:spPr>
        <p:txBody>
          <a:bodyPr/>
          <a:lstStyle/>
          <a:p>
            <a:pPr algn="ctr"/>
            <a:r>
              <a:rPr lang="de-CH" b="1" dirty="0"/>
              <a:t>Wer macht uns tüchtig zu Dienern?</a:t>
            </a:r>
          </a:p>
        </p:txBody>
      </p:sp>
      <p:graphicFrame>
        <p:nvGraphicFramePr>
          <p:cNvPr id="10" name="Tabelle 9">
            <a:extLst>
              <a:ext uri="{FF2B5EF4-FFF2-40B4-BE49-F238E27FC236}">
                <a16:creationId xmlns:a16="http://schemas.microsoft.com/office/drawing/2014/main" id="{ACBDCBED-E2D6-D247-6B93-FCF85FBF82DF}"/>
              </a:ext>
            </a:extLst>
          </p:cNvPr>
          <p:cNvGraphicFramePr>
            <a:graphicFrameLocks noGrp="1"/>
          </p:cNvGraphicFramePr>
          <p:nvPr>
            <p:extLst>
              <p:ext uri="{D42A27DB-BD31-4B8C-83A1-F6EECF244321}">
                <p14:modId xmlns:p14="http://schemas.microsoft.com/office/powerpoint/2010/main" val="3198567391"/>
              </p:ext>
            </p:extLst>
          </p:nvPr>
        </p:nvGraphicFramePr>
        <p:xfrm>
          <a:off x="838200" y="1715183"/>
          <a:ext cx="10515600" cy="3427633"/>
        </p:xfrm>
        <a:graphic>
          <a:graphicData uri="http://schemas.openxmlformats.org/drawingml/2006/table">
            <a:tbl>
              <a:tblPr firstRow="1" firstCol="1" bandRow="1">
                <a:tableStyleId>{5C22544A-7EE6-4342-B048-85BDC9FD1C3A}</a:tableStyleId>
              </a:tblPr>
              <a:tblGrid>
                <a:gridCol w="5253099">
                  <a:extLst>
                    <a:ext uri="{9D8B030D-6E8A-4147-A177-3AD203B41FA5}">
                      <a16:colId xmlns:a16="http://schemas.microsoft.com/office/drawing/2014/main" val="3033016693"/>
                    </a:ext>
                  </a:extLst>
                </a:gridCol>
                <a:gridCol w="5262501">
                  <a:extLst>
                    <a:ext uri="{9D8B030D-6E8A-4147-A177-3AD203B41FA5}">
                      <a16:colId xmlns:a16="http://schemas.microsoft.com/office/drawing/2014/main" val="591820850"/>
                    </a:ext>
                  </a:extLst>
                </a:gridCol>
              </a:tblGrid>
              <a:tr h="532710">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Irdenes Gefäss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Überfülle der Kraft des Geistes</a:t>
                      </a:r>
                    </a:p>
                  </a:txBody>
                  <a:tcPr marL="126140" marR="126140" marT="0" marB="0" anchor="ctr">
                    <a:solidFill>
                      <a:srgbClr val="0070C0"/>
                    </a:solidFill>
                  </a:tcPr>
                </a:tc>
                <a:extLst>
                  <a:ext uri="{0D108BD9-81ED-4DB2-BD59-A6C34878D82A}">
                    <a16:rowId xmlns:a16="http://schemas.microsoft.com/office/drawing/2014/main" val="2432572606"/>
                  </a:ext>
                </a:extLst>
              </a:tr>
              <a:tr h="487945">
                <a:tc>
                  <a:txBody>
                    <a:bodyPr/>
                    <a:lstStyle/>
                    <a:p>
                      <a:pPr algn="l">
                        <a:spcAft>
                          <a:spcPts val="0"/>
                        </a:spcAft>
                      </a:pPr>
                      <a:r>
                        <a:rPr lang="de-CH" sz="3000" b="0" kern="1200" dirty="0">
                          <a:solidFill>
                            <a:schemeClr val="tx1"/>
                          </a:solidFill>
                          <a:effectLst/>
                          <a:latin typeface="+mn-lt"/>
                          <a:ea typeface="+mn-ea"/>
                          <a:cs typeface="+mn-cs"/>
                        </a:rPr>
                        <a:t>In allem bedrängt…</a:t>
                      </a:r>
                    </a:p>
                  </a:txBody>
                  <a:tcPr marL="126140" marR="126140" marT="0" marB="0" anchor="ctr">
                    <a:solidFill>
                      <a:schemeClr val="bg1">
                        <a:lumMod val="85000"/>
                      </a:schemeClr>
                    </a:solidFill>
                  </a:tcPr>
                </a:tc>
                <a:tc>
                  <a:txBody>
                    <a:bodyPr/>
                    <a:lstStyle/>
                    <a:p>
                      <a:pPr algn="r">
                        <a:spcAft>
                          <a:spcPts val="0"/>
                        </a:spcAft>
                      </a:pPr>
                      <a:r>
                        <a:rPr lang="de-CH" sz="3000" b="0" kern="1200" dirty="0">
                          <a:solidFill>
                            <a:schemeClr val="tx1"/>
                          </a:solidFill>
                          <a:effectLst/>
                          <a:latin typeface="+mn-lt"/>
                          <a:ea typeface="+mn-ea"/>
                          <a:cs typeface="+mn-cs"/>
                        </a:rPr>
                        <a:t>… aber nicht eingeengt</a:t>
                      </a:r>
                    </a:p>
                  </a:txBody>
                  <a:tcPr marL="126140" marR="126140" marT="0" marB="0" anchor="ctr">
                    <a:solidFill>
                      <a:schemeClr val="bg1">
                        <a:lumMod val="85000"/>
                      </a:schemeClr>
                    </a:solidFill>
                  </a:tcPr>
                </a:tc>
                <a:extLst>
                  <a:ext uri="{0D108BD9-81ED-4DB2-BD59-A6C34878D82A}">
                    <a16:rowId xmlns:a16="http://schemas.microsoft.com/office/drawing/2014/main" val="3725247195"/>
                  </a:ext>
                </a:extLst>
              </a:tr>
              <a:tr h="480291">
                <a:tc>
                  <a:txBody>
                    <a:bodyPr/>
                    <a:lstStyle/>
                    <a:p>
                      <a:pPr algn="l">
                        <a:spcAft>
                          <a:spcPts val="0"/>
                        </a:spcAft>
                      </a:pPr>
                      <a:r>
                        <a:rPr lang="de-CH" sz="3000" b="0" kern="1200" dirty="0">
                          <a:solidFill>
                            <a:schemeClr val="tx1"/>
                          </a:solidFill>
                          <a:effectLst/>
                          <a:latin typeface="+mn-lt"/>
                          <a:ea typeface="+mn-ea"/>
                          <a:cs typeface="+mn-cs"/>
                        </a:rPr>
                        <a:t>Keinen Ausweg sehend…</a:t>
                      </a:r>
                    </a:p>
                  </a:txBody>
                  <a:tcPr marL="126140" marR="126140" marT="0" marB="0" anchor="ctr">
                    <a:solidFill>
                      <a:schemeClr val="bg1">
                        <a:lumMod val="85000"/>
                      </a:schemeClr>
                    </a:solidFill>
                  </a:tcPr>
                </a:tc>
                <a:tc>
                  <a:txBody>
                    <a:bodyPr/>
                    <a:lstStyle/>
                    <a:p>
                      <a:pPr algn="r">
                        <a:spcAft>
                          <a:spcPts val="0"/>
                        </a:spcAft>
                      </a:pPr>
                      <a:r>
                        <a:rPr lang="de-CH" sz="3000" b="0" kern="1200" dirty="0">
                          <a:solidFill>
                            <a:schemeClr val="tx1"/>
                          </a:solidFill>
                          <a:effectLst/>
                          <a:latin typeface="+mn-lt"/>
                          <a:ea typeface="+mn-ea"/>
                          <a:cs typeface="+mn-cs"/>
                        </a:rPr>
                        <a:t>… aber nicht ohne Ausweg</a:t>
                      </a:r>
                    </a:p>
                  </a:txBody>
                  <a:tcPr marL="126140" marR="126140" marT="0" marB="0" anchor="ctr">
                    <a:solidFill>
                      <a:schemeClr val="bg1">
                        <a:lumMod val="85000"/>
                      </a:schemeClr>
                    </a:solidFill>
                  </a:tcPr>
                </a:tc>
                <a:extLst>
                  <a:ext uri="{0D108BD9-81ED-4DB2-BD59-A6C34878D82A}">
                    <a16:rowId xmlns:a16="http://schemas.microsoft.com/office/drawing/2014/main" val="2339894992"/>
                  </a:ext>
                </a:extLst>
              </a:tr>
              <a:tr h="502565">
                <a:tc>
                  <a:txBody>
                    <a:bodyPr/>
                    <a:lstStyle/>
                    <a:p>
                      <a:pPr algn="l">
                        <a:spcAft>
                          <a:spcPts val="0"/>
                        </a:spcAft>
                      </a:pPr>
                      <a:r>
                        <a:rPr lang="de-CH" sz="3000" b="0" kern="1200" dirty="0">
                          <a:solidFill>
                            <a:schemeClr val="tx1"/>
                          </a:solidFill>
                          <a:effectLst/>
                          <a:latin typeface="+mn-lt"/>
                          <a:ea typeface="+mn-ea"/>
                          <a:cs typeface="+mn-cs"/>
                        </a:rPr>
                        <a:t>Verfolgt…</a:t>
                      </a:r>
                    </a:p>
                  </a:txBody>
                  <a:tcPr marL="126140" marR="126140" marT="0" marB="0" anchor="ctr">
                    <a:solidFill>
                      <a:schemeClr val="bg1">
                        <a:lumMod val="85000"/>
                      </a:schemeClr>
                    </a:solidFill>
                  </a:tcPr>
                </a:tc>
                <a:tc>
                  <a:txBody>
                    <a:bodyPr/>
                    <a:lstStyle/>
                    <a:p>
                      <a:pPr algn="r">
                        <a:spcAft>
                          <a:spcPts val="0"/>
                        </a:spcAft>
                      </a:pPr>
                      <a:r>
                        <a:rPr lang="de-CH" sz="3000" b="0" kern="1200" dirty="0">
                          <a:solidFill>
                            <a:schemeClr val="tx1"/>
                          </a:solidFill>
                          <a:effectLst/>
                          <a:latin typeface="+mn-lt"/>
                          <a:ea typeface="+mn-ea"/>
                          <a:cs typeface="+mn-cs"/>
                        </a:rPr>
                        <a:t>… aber nicht verlassen</a:t>
                      </a:r>
                    </a:p>
                  </a:txBody>
                  <a:tcPr marL="126140" marR="126140" marT="0" marB="0" anchor="ctr">
                    <a:solidFill>
                      <a:schemeClr val="bg1">
                        <a:lumMod val="85000"/>
                      </a:schemeClr>
                    </a:solidFill>
                  </a:tcPr>
                </a:tc>
                <a:extLst>
                  <a:ext uri="{0D108BD9-81ED-4DB2-BD59-A6C34878D82A}">
                    <a16:rowId xmlns:a16="http://schemas.microsoft.com/office/drawing/2014/main" val="2240184378"/>
                  </a:ext>
                </a:extLst>
              </a:tr>
              <a:tr h="509722">
                <a:tc>
                  <a:txBody>
                    <a:bodyPr/>
                    <a:lstStyle/>
                    <a:p>
                      <a:pPr algn="l">
                        <a:spcAft>
                          <a:spcPts val="0"/>
                        </a:spcAft>
                      </a:pPr>
                      <a:r>
                        <a:rPr lang="de-CH" sz="3000" b="0" kern="1200" dirty="0">
                          <a:solidFill>
                            <a:schemeClr val="tx1"/>
                          </a:solidFill>
                          <a:effectLst/>
                          <a:latin typeface="+mn-lt"/>
                          <a:ea typeface="+mn-ea"/>
                          <a:cs typeface="+mn-cs"/>
                        </a:rPr>
                        <a:t>Niedergeworfen…</a:t>
                      </a:r>
                    </a:p>
                  </a:txBody>
                  <a:tcPr marL="126140" marR="126140" marT="0" marB="0" anchor="ctr">
                    <a:solidFill>
                      <a:schemeClr val="bg1">
                        <a:lumMod val="85000"/>
                      </a:schemeClr>
                    </a:solidFill>
                  </a:tcPr>
                </a:tc>
                <a:tc>
                  <a:txBody>
                    <a:bodyPr/>
                    <a:lstStyle/>
                    <a:p>
                      <a:pPr algn="r">
                        <a:spcAft>
                          <a:spcPts val="0"/>
                        </a:spcAft>
                      </a:pPr>
                      <a:r>
                        <a:rPr lang="de-CH" sz="3000" b="0" kern="1200" dirty="0">
                          <a:solidFill>
                            <a:schemeClr val="tx1"/>
                          </a:solidFill>
                          <a:effectLst/>
                          <a:latin typeface="+mn-lt"/>
                          <a:ea typeface="+mn-ea"/>
                          <a:cs typeface="+mn-cs"/>
                        </a:rPr>
                        <a:t>… aber nicht umkommend</a:t>
                      </a:r>
                    </a:p>
                  </a:txBody>
                  <a:tcPr marL="126140" marR="126140" marT="0" marB="0" anchor="ctr">
                    <a:solidFill>
                      <a:schemeClr val="bg1">
                        <a:lumMod val="85000"/>
                      </a:schemeClr>
                    </a:solidFill>
                  </a:tcPr>
                </a:tc>
                <a:extLst>
                  <a:ext uri="{0D108BD9-81ED-4DB2-BD59-A6C34878D82A}">
                    <a16:rowId xmlns:a16="http://schemas.microsoft.com/office/drawing/2014/main" val="3684846134"/>
                  </a:ext>
                </a:extLst>
              </a:tr>
              <a:tr h="789555">
                <a:tc>
                  <a:txBody>
                    <a:bodyPr/>
                    <a:lstStyle/>
                    <a:p>
                      <a:pPr algn="l">
                        <a:spcAft>
                          <a:spcPts val="0"/>
                        </a:spcAft>
                      </a:pPr>
                      <a:r>
                        <a:rPr lang="de-CH" sz="3000" b="0" kern="1200" dirty="0">
                          <a:solidFill>
                            <a:schemeClr val="tx1"/>
                          </a:solidFill>
                          <a:effectLst/>
                          <a:latin typeface="+mn-lt"/>
                          <a:ea typeface="+mn-ea"/>
                          <a:cs typeface="+mn-cs"/>
                        </a:rPr>
                        <a:t>Allezeit das Sterben Jesu am Leib umhertragend…</a:t>
                      </a:r>
                    </a:p>
                  </a:txBody>
                  <a:tcPr marL="126140" marR="126140" marT="0" marB="0" anchor="ctr">
                    <a:solidFill>
                      <a:schemeClr val="bg1">
                        <a:lumMod val="85000"/>
                      </a:schemeClr>
                    </a:solidFill>
                  </a:tcPr>
                </a:tc>
                <a:tc>
                  <a:txBody>
                    <a:bodyPr/>
                    <a:lstStyle/>
                    <a:p>
                      <a:pPr algn="r">
                        <a:spcAft>
                          <a:spcPts val="0"/>
                        </a:spcAft>
                      </a:pPr>
                      <a:r>
                        <a:rPr lang="de-CH" sz="3000" b="0" kern="1200" dirty="0">
                          <a:solidFill>
                            <a:schemeClr val="tx1"/>
                          </a:solidFill>
                          <a:effectLst/>
                          <a:latin typeface="+mn-lt"/>
                          <a:ea typeface="+mn-ea"/>
                          <a:cs typeface="+mn-cs"/>
                        </a:rPr>
                        <a:t>… damit auch das Leben Jesu an unserem Leib offenbar werde</a:t>
                      </a:r>
                    </a:p>
                  </a:txBody>
                  <a:tcPr marL="126140" marR="126140" marT="0" marB="0" anchor="ctr">
                    <a:solidFill>
                      <a:schemeClr val="bg1">
                        <a:lumMod val="85000"/>
                      </a:schemeClr>
                    </a:solidFill>
                  </a:tcPr>
                </a:tc>
                <a:extLst>
                  <a:ext uri="{0D108BD9-81ED-4DB2-BD59-A6C34878D82A}">
                    <a16:rowId xmlns:a16="http://schemas.microsoft.com/office/drawing/2014/main" val="822529580"/>
                  </a:ext>
                </a:extLst>
              </a:tr>
            </a:tbl>
          </a:graphicData>
        </a:graphic>
      </p:graphicFrame>
    </p:spTree>
    <p:extLst>
      <p:ext uri="{BB962C8B-B14F-4D97-AF65-F5344CB8AC3E}">
        <p14:creationId xmlns:p14="http://schemas.microsoft.com/office/powerpoint/2010/main" val="316440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BEED6-3213-E721-0552-09DFFB12D8CD}"/>
            </a:ext>
          </a:extLst>
        </p:cNvPr>
        <p:cNvGrpSpPr/>
        <p:nvPr/>
      </p:nvGrpSpPr>
      <p:grpSpPr>
        <a:xfrm>
          <a:off x="0" y="0"/>
          <a:ext cx="0" cy="0"/>
          <a:chOff x="0" y="0"/>
          <a:chExt cx="0" cy="0"/>
        </a:xfrm>
      </p:grpSpPr>
      <p:sp>
        <p:nvSpPr>
          <p:cNvPr id="5" name="Inhaltsplatzhalter 3">
            <a:extLst>
              <a:ext uri="{FF2B5EF4-FFF2-40B4-BE49-F238E27FC236}">
                <a16:creationId xmlns:a16="http://schemas.microsoft.com/office/drawing/2014/main" id="{3334254F-E37F-C800-476C-A927673831B0}"/>
              </a:ext>
            </a:extLst>
          </p:cNvPr>
          <p:cNvSpPr txBox="1">
            <a:spLocks/>
          </p:cNvSpPr>
          <p:nvPr/>
        </p:nvSpPr>
        <p:spPr>
          <a:xfrm>
            <a:off x="838200" y="1226488"/>
            <a:ext cx="8280634"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u="sng" dirty="0"/>
              <a:t>Wie geben wir?</a:t>
            </a:r>
            <a:endParaRPr lang="de-DE" sz="3000" dirty="0"/>
          </a:p>
        </p:txBody>
      </p:sp>
      <p:sp>
        <p:nvSpPr>
          <p:cNvPr id="6" name="Titel 1">
            <a:extLst>
              <a:ext uri="{FF2B5EF4-FFF2-40B4-BE49-F238E27FC236}">
                <a16:creationId xmlns:a16="http://schemas.microsoft.com/office/drawing/2014/main" id="{905BA564-547F-2E65-E291-BDC4ED611D57}"/>
              </a:ext>
            </a:extLst>
          </p:cNvPr>
          <p:cNvSpPr>
            <a:spLocks noGrp="1"/>
          </p:cNvSpPr>
          <p:nvPr>
            <p:ph type="title"/>
          </p:nvPr>
        </p:nvSpPr>
        <p:spPr>
          <a:xfrm>
            <a:off x="838200" y="365126"/>
            <a:ext cx="10515600" cy="817130"/>
          </a:xfrm>
        </p:spPr>
        <p:txBody>
          <a:bodyPr/>
          <a:lstStyle/>
          <a:p>
            <a:pPr algn="ctr"/>
            <a:r>
              <a:rPr lang="de-CH" b="1" dirty="0"/>
              <a:t>Wie, wofür und warum geben wir?</a:t>
            </a:r>
          </a:p>
        </p:txBody>
      </p:sp>
      <p:sp>
        <p:nvSpPr>
          <p:cNvPr id="7" name="Textfeld 6">
            <a:extLst>
              <a:ext uri="{FF2B5EF4-FFF2-40B4-BE49-F238E27FC236}">
                <a16:creationId xmlns:a16="http://schemas.microsoft.com/office/drawing/2014/main" id="{50A2BE28-31AB-C866-DAC7-B4D09EA83182}"/>
              </a:ext>
            </a:extLst>
          </p:cNvPr>
          <p:cNvSpPr txBox="1"/>
          <p:nvPr/>
        </p:nvSpPr>
        <p:spPr>
          <a:xfrm>
            <a:off x="875103" y="2044458"/>
            <a:ext cx="10950589" cy="1477328"/>
          </a:xfrm>
          <a:prstGeom prst="rect">
            <a:avLst/>
          </a:prstGeom>
          <a:noFill/>
        </p:spPr>
        <p:txBody>
          <a:bodyPr wrap="square">
            <a:spAutoFit/>
          </a:bodyPr>
          <a:lstStyle/>
          <a:p>
            <a:r>
              <a:rPr lang="fr-CH" sz="3000" dirty="0"/>
              <a:t>„A</a:t>
            </a:r>
            <a:r>
              <a:rPr lang="de-DE" altLang="de-DE" sz="3000" dirty="0"/>
              <a:t>n jedem ersten Wochentag lege ein jeder von euch bei sich zurück und sammle auf, je nachdem er Gedeihen hat, damit nicht dann, wenn ich komme, Sammlungen stattfinden.</a:t>
            </a:r>
            <a:r>
              <a:rPr lang="fr-CH" sz="3000" dirty="0"/>
              <a:t>“ 1Kor 16,2</a:t>
            </a:r>
            <a:endParaRPr lang="de-CH" sz="3000" dirty="0"/>
          </a:p>
        </p:txBody>
      </p:sp>
      <p:sp>
        <p:nvSpPr>
          <p:cNvPr id="3" name="Textfeld 2">
            <a:extLst>
              <a:ext uri="{FF2B5EF4-FFF2-40B4-BE49-F238E27FC236}">
                <a16:creationId xmlns:a16="http://schemas.microsoft.com/office/drawing/2014/main" id="{9F77FAD0-4E25-7119-1279-39561033E716}"/>
              </a:ext>
            </a:extLst>
          </p:cNvPr>
          <p:cNvSpPr txBox="1"/>
          <p:nvPr/>
        </p:nvSpPr>
        <p:spPr>
          <a:xfrm>
            <a:off x="838200" y="3831925"/>
            <a:ext cx="9671250" cy="1477328"/>
          </a:xfrm>
          <a:prstGeom prst="rect">
            <a:avLst/>
          </a:prstGeom>
          <a:noFill/>
        </p:spPr>
        <p:txBody>
          <a:bodyPr wrap="square">
            <a:spAutoFit/>
          </a:bodyPr>
          <a:lstStyle/>
          <a:p>
            <a:r>
              <a:rPr lang="fr-CH" sz="3000" dirty="0"/>
              <a:t>„</a:t>
            </a:r>
            <a:r>
              <a:rPr lang="de-DE" altLang="de-DE" sz="3000" dirty="0"/>
              <a:t>Ein jeder, wie er es sich im Herzen vorgenommen hat: nicht mit Verdruss oder aus Zwang, denn einen fröhlichen Geber liebt Gott.</a:t>
            </a:r>
            <a:r>
              <a:rPr lang="fr-CH" sz="3000" dirty="0"/>
              <a:t>“ 2Kor 9,7</a:t>
            </a:r>
            <a:endParaRPr lang="de-CH" sz="3000" dirty="0"/>
          </a:p>
        </p:txBody>
      </p:sp>
    </p:spTree>
    <p:extLst>
      <p:ext uri="{BB962C8B-B14F-4D97-AF65-F5344CB8AC3E}">
        <p14:creationId xmlns:p14="http://schemas.microsoft.com/office/powerpoint/2010/main" val="70068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BDBFD-E08B-092B-85E1-AD11C3B44D50}"/>
            </a:ext>
          </a:extLst>
        </p:cNvPr>
        <p:cNvGrpSpPr/>
        <p:nvPr/>
      </p:nvGrpSpPr>
      <p:grpSpPr>
        <a:xfrm>
          <a:off x="0" y="0"/>
          <a:ext cx="0" cy="0"/>
          <a:chOff x="0" y="0"/>
          <a:chExt cx="0" cy="0"/>
        </a:xfrm>
      </p:grpSpPr>
      <p:sp>
        <p:nvSpPr>
          <p:cNvPr id="7" name="Textfeld 6">
            <a:extLst>
              <a:ext uri="{FF2B5EF4-FFF2-40B4-BE49-F238E27FC236}">
                <a16:creationId xmlns:a16="http://schemas.microsoft.com/office/drawing/2014/main" id="{B6A929DF-4BB3-70EC-3F5C-254DFF2077C7}"/>
              </a:ext>
            </a:extLst>
          </p:cNvPr>
          <p:cNvSpPr txBox="1"/>
          <p:nvPr/>
        </p:nvSpPr>
        <p:spPr>
          <a:xfrm>
            <a:off x="875103" y="2044458"/>
            <a:ext cx="10950589" cy="553998"/>
          </a:xfrm>
          <a:prstGeom prst="rect">
            <a:avLst/>
          </a:prstGeom>
          <a:noFill/>
        </p:spPr>
        <p:txBody>
          <a:bodyPr wrap="square">
            <a:spAutoFit/>
          </a:bodyPr>
          <a:lstStyle/>
          <a:p>
            <a:r>
              <a:rPr lang="fr-CH" sz="3000" dirty="0"/>
              <a:t>1. Für die Dienste in der Gemeinde</a:t>
            </a:r>
            <a:endParaRPr lang="de-CH" sz="3000" dirty="0"/>
          </a:p>
        </p:txBody>
      </p:sp>
      <p:sp>
        <p:nvSpPr>
          <p:cNvPr id="3" name="Textfeld 2">
            <a:extLst>
              <a:ext uri="{FF2B5EF4-FFF2-40B4-BE49-F238E27FC236}">
                <a16:creationId xmlns:a16="http://schemas.microsoft.com/office/drawing/2014/main" id="{85F84546-F244-38DC-D1C8-6D444D1A9A59}"/>
              </a:ext>
            </a:extLst>
          </p:cNvPr>
          <p:cNvSpPr txBox="1"/>
          <p:nvPr/>
        </p:nvSpPr>
        <p:spPr>
          <a:xfrm>
            <a:off x="875103" y="2852930"/>
            <a:ext cx="9671250" cy="1015663"/>
          </a:xfrm>
          <a:prstGeom prst="rect">
            <a:avLst/>
          </a:prstGeom>
          <a:noFill/>
        </p:spPr>
        <p:txBody>
          <a:bodyPr wrap="square">
            <a:spAutoFit/>
          </a:bodyPr>
          <a:lstStyle/>
          <a:p>
            <a:r>
              <a:rPr lang="fr-CH" sz="3000" dirty="0"/>
              <a:t>„</a:t>
            </a:r>
            <a:r>
              <a:rPr lang="de-DE" altLang="de-DE" sz="3000" dirty="0"/>
              <a:t>Wer in dem Wort unterwiesen wird, teile aber von allem Guten dem mit, der ihn unterweist.</a:t>
            </a:r>
            <a:r>
              <a:rPr lang="fr-CH" sz="3000" dirty="0"/>
              <a:t>“ Gal 6,6</a:t>
            </a:r>
            <a:endParaRPr lang="de-CH" sz="3000" dirty="0"/>
          </a:p>
        </p:txBody>
      </p:sp>
      <p:sp>
        <p:nvSpPr>
          <p:cNvPr id="9" name="Inhaltsplatzhalter 3">
            <a:extLst>
              <a:ext uri="{FF2B5EF4-FFF2-40B4-BE49-F238E27FC236}">
                <a16:creationId xmlns:a16="http://schemas.microsoft.com/office/drawing/2014/main" id="{2C1BC4AF-B297-15D0-B7B3-F55F749163DE}"/>
              </a:ext>
            </a:extLst>
          </p:cNvPr>
          <p:cNvSpPr txBox="1">
            <a:spLocks/>
          </p:cNvSpPr>
          <p:nvPr/>
        </p:nvSpPr>
        <p:spPr>
          <a:xfrm>
            <a:off x="838200" y="1226488"/>
            <a:ext cx="8280634"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u="sng" dirty="0"/>
              <a:t>Wofür geben wir?</a:t>
            </a:r>
            <a:endParaRPr lang="de-DE" sz="3000" dirty="0"/>
          </a:p>
        </p:txBody>
      </p:sp>
      <p:sp>
        <p:nvSpPr>
          <p:cNvPr id="12" name="Titel 1">
            <a:extLst>
              <a:ext uri="{FF2B5EF4-FFF2-40B4-BE49-F238E27FC236}">
                <a16:creationId xmlns:a16="http://schemas.microsoft.com/office/drawing/2014/main" id="{05C54F31-A997-9197-E70A-42A217ECB498}"/>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Wie, wofür und warum geben wir?</a:t>
            </a:r>
            <a:endParaRPr lang="de-CH" b="1" dirty="0"/>
          </a:p>
        </p:txBody>
      </p:sp>
    </p:spTree>
    <p:extLst>
      <p:ext uri="{BB962C8B-B14F-4D97-AF65-F5344CB8AC3E}">
        <p14:creationId xmlns:p14="http://schemas.microsoft.com/office/powerpoint/2010/main" val="138924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654E3-DDB4-6550-AF36-4DD6204DD8D9}"/>
            </a:ext>
          </a:extLst>
        </p:cNvPr>
        <p:cNvGrpSpPr/>
        <p:nvPr/>
      </p:nvGrpSpPr>
      <p:grpSpPr>
        <a:xfrm>
          <a:off x="0" y="0"/>
          <a:ext cx="0" cy="0"/>
          <a:chOff x="0" y="0"/>
          <a:chExt cx="0" cy="0"/>
        </a:xfrm>
      </p:grpSpPr>
      <p:sp>
        <p:nvSpPr>
          <p:cNvPr id="7" name="Textfeld 6">
            <a:extLst>
              <a:ext uri="{FF2B5EF4-FFF2-40B4-BE49-F238E27FC236}">
                <a16:creationId xmlns:a16="http://schemas.microsoft.com/office/drawing/2014/main" id="{7F7ADAB4-F923-2F49-CEB9-3EA6CE094CAC}"/>
              </a:ext>
            </a:extLst>
          </p:cNvPr>
          <p:cNvSpPr txBox="1"/>
          <p:nvPr/>
        </p:nvSpPr>
        <p:spPr>
          <a:xfrm>
            <a:off x="875103" y="2044458"/>
            <a:ext cx="10950589" cy="553998"/>
          </a:xfrm>
          <a:prstGeom prst="rect">
            <a:avLst/>
          </a:prstGeom>
          <a:noFill/>
        </p:spPr>
        <p:txBody>
          <a:bodyPr wrap="square">
            <a:spAutoFit/>
          </a:bodyPr>
          <a:lstStyle/>
          <a:p>
            <a:r>
              <a:rPr lang="fr-CH" sz="3000" dirty="0"/>
              <a:t>2. Für die Unterstützung anderer Gemeinden</a:t>
            </a:r>
            <a:endParaRPr lang="de-CH" sz="3000" dirty="0"/>
          </a:p>
        </p:txBody>
      </p:sp>
      <p:sp>
        <p:nvSpPr>
          <p:cNvPr id="3" name="Textfeld 2">
            <a:extLst>
              <a:ext uri="{FF2B5EF4-FFF2-40B4-BE49-F238E27FC236}">
                <a16:creationId xmlns:a16="http://schemas.microsoft.com/office/drawing/2014/main" id="{EFFB4E12-89CE-CEAF-4FAB-A50AA6B31280}"/>
              </a:ext>
            </a:extLst>
          </p:cNvPr>
          <p:cNvSpPr txBox="1"/>
          <p:nvPr/>
        </p:nvSpPr>
        <p:spPr>
          <a:xfrm>
            <a:off x="875103" y="2852930"/>
            <a:ext cx="9671250" cy="1015663"/>
          </a:xfrm>
          <a:prstGeom prst="rect">
            <a:avLst/>
          </a:prstGeom>
          <a:noFill/>
        </p:spPr>
        <p:txBody>
          <a:bodyPr wrap="square">
            <a:spAutoFit/>
          </a:bodyPr>
          <a:lstStyle/>
          <a:p>
            <a:r>
              <a:rPr lang="fr-CH" sz="3000" dirty="0"/>
              <a:t>„</a:t>
            </a:r>
            <a:r>
              <a:rPr lang="de-DE" sz="3000" dirty="0"/>
              <a:t>und baten uns mit vielem Zureden um die Gnade und die Gemeinschaft des Dienstes für die Heiligen.</a:t>
            </a:r>
            <a:r>
              <a:rPr lang="fr-CH" sz="3000" dirty="0"/>
              <a:t>“ 2Kor 8,4</a:t>
            </a:r>
            <a:endParaRPr lang="de-CH" sz="3000" dirty="0"/>
          </a:p>
        </p:txBody>
      </p:sp>
      <p:sp>
        <p:nvSpPr>
          <p:cNvPr id="9" name="Inhaltsplatzhalter 3">
            <a:extLst>
              <a:ext uri="{FF2B5EF4-FFF2-40B4-BE49-F238E27FC236}">
                <a16:creationId xmlns:a16="http://schemas.microsoft.com/office/drawing/2014/main" id="{857716FF-08F3-6674-180A-9559A1C98E3C}"/>
              </a:ext>
            </a:extLst>
          </p:cNvPr>
          <p:cNvSpPr txBox="1">
            <a:spLocks/>
          </p:cNvSpPr>
          <p:nvPr/>
        </p:nvSpPr>
        <p:spPr>
          <a:xfrm>
            <a:off x="838200" y="1226488"/>
            <a:ext cx="8280634"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u="sng" dirty="0"/>
              <a:t>Wofür geben wir?</a:t>
            </a:r>
            <a:endParaRPr lang="de-DE" sz="3000" dirty="0"/>
          </a:p>
        </p:txBody>
      </p:sp>
      <p:sp>
        <p:nvSpPr>
          <p:cNvPr id="12" name="Titel 1">
            <a:extLst>
              <a:ext uri="{FF2B5EF4-FFF2-40B4-BE49-F238E27FC236}">
                <a16:creationId xmlns:a16="http://schemas.microsoft.com/office/drawing/2014/main" id="{4DCAE365-62AE-598C-1003-B3FC5FAA69BA}"/>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Wie, wofür und warum geben wir?</a:t>
            </a:r>
            <a:endParaRPr lang="de-CH" b="1" dirty="0"/>
          </a:p>
        </p:txBody>
      </p:sp>
    </p:spTree>
    <p:extLst>
      <p:ext uri="{BB962C8B-B14F-4D97-AF65-F5344CB8AC3E}">
        <p14:creationId xmlns:p14="http://schemas.microsoft.com/office/powerpoint/2010/main" val="370882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98DC3-6E4A-52ED-E418-7D8E421F0E98}"/>
            </a:ext>
          </a:extLst>
        </p:cNvPr>
        <p:cNvGrpSpPr/>
        <p:nvPr/>
      </p:nvGrpSpPr>
      <p:grpSpPr>
        <a:xfrm>
          <a:off x="0" y="0"/>
          <a:ext cx="0" cy="0"/>
          <a:chOff x="0" y="0"/>
          <a:chExt cx="0" cy="0"/>
        </a:xfrm>
      </p:grpSpPr>
      <p:sp>
        <p:nvSpPr>
          <p:cNvPr id="7" name="Textfeld 6">
            <a:extLst>
              <a:ext uri="{FF2B5EF4-FFF2-40B4-BE49-F238E27FC236}">
                <a16:creationId xmlns:a16="http://schemas.microsoft.com/office/drawing/2014/main" id="{34DC59FE-3F68-8F5A-8612-B05CE862EC6A}"/>
              </a:ext>
            </a:extLst>
          </p:cNvPr>
          <p:cNvSpPr txBox="1"/>
          <p:nvPr/>
        </p:nvSpPr>
        <p:spPr>
          <a:xfrm>
            <a:off x="875103" y="2044458"/>
            <a:ext cx="10950589" cy="553998"/>
          </a:xfrm>
          <a:prstGeom prst="rect">
            <a:avLst/>
          </a:prstGeom>
          <a:noFill/>
        </p:spPr>
        <p:txBody>
          <a:bodyPr wrap="square">
            <a:spAutoFit/>
          </a:bodyPr>
          <a:lstStyle/>
          <a:p>
            <a:r>
              <a:rPr lang="fr-CH" sz="3000" dirty="0"/>
              <a:t>3. Für Gläubige in Not</a:t>
            </a:r>
            <a:endParaRPr lang="de-CH" sz="3000" dirty="0"/>
          </a:p>
        </p:txBody>
      </p:sp>
      <p:sp>
        <p:nvSpPr>
          <p:cNvPr id="3" name="Textfeld 2">
            <a:extLst>
              <a:ext uri="{FF2B5EF4-FFF2-40B4-BE49-F238E27FC236}">
                <a16:creationId xmlns:a16="http://schemas.microsoft.com/office/drawing/2014/main" id="{02278678-4BBE-DECF-4C72-FDDC8E8F3386}"/>
              </a:ext>
            </a:extLst>
          </p:cNvPr>
          <p:cNvSpPr txBox="1"/>
          <p:nvPr/>
        </p:nvSpPr>
        <p:spPr>
          <a:xfrm>
            <a:off x="875103" y="2852930"/>
            <a:ext cx="9671250" cy="1477328"/>
          </a:xfrm>
          <a:prstGeom prst="rect">
            <a:avLst/>
          </a:prstGeom>
          <a:noFill/>
        </p:spPr>
        <p:txBody>
          <a:bodyPr wrap="square">
            <a:spAutoFit/>
          </a:bodyPr>
          <a:lstStyle/>
          <a:p>
            <a:r>
              <a:rPr lang="fr-CH" sz="3000" dirty="0"/>
              <a:t>„</a:t>
            </a:r>
            <a:r>
              <a:rPr lang="de-DE" sz="3000" dirty="0"/>
              <a:t>Wer aber irgend irdischen Besitz hat und sieht seinen Bruder Mangel leiden und verschließt sein Herz vor ihm, wie bleibt die Liebe Gottes in ihm?</a:t>
            </a:r>
            <a:r>
              <a:rPr lang="fr-CH" sz="3000" dirty="0"/>
              <a:t>“ 1Joh 3,17</a:t>
            </a:r>
            <a:endParaRPr lang="de-CH" sz="3000" dirty="0"/>
          </a:p>
        </p:txBody>
      </p:sp>
      <p:sp>
        <p:nvSpPr>
          <p:cNvPr id="8" name="Inhaltsplatzhalter 3">
            <a:extLst>
              <a:ext uri="{FF2B5EF4-FFF2-40B4-BE49-F238E27FC236}">
                <a16:creationId xmlns:a16="http://schemas.microsoft.com/office/drawing/2014/main" id="{E1247F32-FFA4-1AA4-F4C6-353DC7E6BCB0}"/>
              </a:ext>
            </a:extLst>
          </p:cNvPr>
          <p:cNvSpPr txBox="1">
            <a:spLocks/>
          </p:cNvSpPr>
          <p:nvPr/>
        </p:nvSpPr>
        <p:spPr>
          <a:xfrm>
            <a:off x="838200" y="1226488"/>
            <a:ext cx="8280634"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u="sng" dirty="0"/>
              <a:t>Wofür geben wir?</a:t>
            </a:r>
            <a:endParaRPr lang="de-DE" sz="3000" dirty="0"/>
          </a:p>
        </p:txBody>
      </p:sp>
      <p:sp>
        <p:nvSpPr>
          <p:cNvPr id="11" name="Titel 1">
            <a:extLst>
              <a:ext uri="{FF2B5EF4-FFF2-40B4-BE49-F238E27FC236}">
                <a16:creationId xmlns:a16="http://schemas.microsoft.com/office/drawing/2014/main" id="{272FF908-C4A8-9C57-9364-37EDF1F9D888}"/>
              </a:ext>
            </a:extLst>
          </p:cNvPr>
          <p:cNvSpPr>
            <a:spLocks noGrp="1"/>
          </p:cNvSpPr>
          <p:nvPr>
            <p:ph type="title"/>
          </p:nvPr>
        </p:nvSpPr>
        <p:spPr>
          <a:xfrm>
            <a:off x="838200" y="365126"/>
            <a:ext cx="10515600" cy="817130"/>
          </a:xfrm>
        </p:spPr>
        <p:txBody>
          <a:bodyPr/>
          <a:lstStyle/>
          <a:p>
            <a:pPr algn="ctr"/>
            <a:r>
              <a:rPr lang="de-CH" b="1" dirty="0"/>
              <a:t>Wie, wofür und warum geben wir?</a:t>
            </a:r>
          </a:p>
        </p:txBody>
      </p:sp>
    </p:spTree>
    <p:extLst>
      <p:ext uri="{BB962C8B-B14F-4D97-AF65-F5344CB8AC3E}">
        <p14:creationId xmlns:p14="http://schemas.microsoft.com/office/powerpoint/2010/main" val="340059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64E18-1FF5-A345-2780-7C16ACDE5AEB}"/>
            </a:ext>
          </a:extLst>
        </p:cNvPr>
        <p:cNvGrpSpPr/>
        <p:nvPr/>
      </p:nvGrpSpPr>
      <p:grpSpPr>
        <a:xfrm>
          <a:off x="0" y="0"/>
          <a:ext cx="0" cy="0"/>
          <a:chOff x="0" y="0"/>
          <a:chExt cx="0" cy="0"/>
        </a:xfrm>
      </p:grpSpPr>
      <p:sp>
        <p:nvSpPr>
          <p:cNvPr id="7" name="Textfeld 6">
            <a:extLst>
              <a:ext uri="{FF2B5EF4-FFF2-40B4-BE49-F238E27FC236}">
                <a16:creationId xmlns:a16="http://schemas.microsoft.com/office/drawing/2014/main" id="{42268691-2771-A374-66B5-B6ECA05FFDA4}"/>
              </a:ext>
            </a:extLst>
          </p:cNvPr>
          <p:cNvSpPr txBox="1"/>
          <p:nvPr/>
        </p:nvSpPr>
        <p:spPr>
          <a:xfrm>
            <a:off x="875103" y="2044458"/>
            <a:ext cx="10950589" cy="553998"/>
          </a:xfrm>
          <a:prstGeom prst="rect">
            <a:avLst/>
          </a:prstGeom>
          <a:noFill/>
        </p:spPr>
        <p:txBody>
          <a:bodyPr wrap="square">
            <a:spAutoFit/>
          </a:bodyPr>
          <a:lstStyle/>
          <a:p>
            <a:r>
              <a:rPr lang="fr-CH" sz="3000" dirty="0"/>
              <a:t>4. Für jüdische Gläubige</a:t>
            </a:r>
            <a:endParaRPr lang="de-CH" sz="3000" dirty="0"/>
          </a:p>
        </p:txBody>
      </p:sp>
      <p:sp>
        <p:nvSpPr>
          <p:cNvPr id="3" name="Textfeld 2">
            <a:extLst>
              <a:ext uri="{FF2B5EF4-FFF2-40B4-BE49-F238E27FC236}">
                <a16:creationId xmlns:a16="http://schemas.microsoft.com/office/drawing/2014/main" id="{600CC1BA-6412-D561-9079-63F5BAA53CF2}"/>
              </a:ext>
            </a:extLst>
          </p:cNvPr>
          <p:cNvSpPr txBox="1"/>
          <p:nvPr/>
        </p:nvSpPr>
        <p:spPr>
          <a:xfrm>
            <a:off x="875103" y="2852930"/>
            <a:ext cx="10602052" cy="2862322"/>
          </a:xfrm>
          <a:prstGeom prst="rect">
            <a:avLst/>
          </a:prstGeom>
          <a:noFill/>
        </p:spPr>
        <p:txBody>
          <a:bodyPr wrap="square">
            <a:spAutoFit/>
          </a:bodyPr>
          <a:lstStyle/>
          <a:p>
            <a:r>
              <a:rPr lang="fr-CH" sz="3000" dirty="0"/>
              <a:t>„</a:t>
            </a:r>
            <a:r>
              <a:rPr lang="de-DE" altLang="de-DE" sz="3000" dirty="0"/>
              <a:t>Denn es hat Mazedonien und </a:t>
            </a:r>
            <a:r>
              <a:rPr lang="de-DE" altLang="de-DE" sz="3000" dirty="0" err="1"/>
              <a:t>Achaja</a:t>
            </a:r>
            <a:r>
              <a:rPr lang="de-DE" altLang="de-DE" sz="3000" dirty="0"/>
              <a:t> </a:t>
            </a:r>
            <a:r>
              <a:rPr lang="de-DE" altLang="de-DE" sz="3000" dirty="0" err="1"/>
              <a:t>wohlgefallen</a:t>
            </a:r>
            <a:r>
              <a:rPr lang="de-DE" altLang="de-DE" sz="3000" dirty="0"/>
              <a:t>, einen gewissen Beitrag zu leisten für die Bedürftigen unter den Heiligen, die in Jerusalem sind. 27 Es hat ihnen nämlich </a:t>
            </a:r>
            <a:r>
              <a:rPr lang="de-DE" altLang="de-DE" sz="3000" dirty="0" err="1"/>
              <a:t>wohlgefallen</a:t>
            </a:r>
            <a:r>
              <a:rPr lang="de-DE" altLang="de-DE" sz="3000" dirty="0"/>
              <a:t>, auch sind sie ihre Schuldner. Denn wenn die Nationen ihrer geistlichen Güter teilhaftig geworden sind, so sind sie schuldig, ihnen auch in den leiblichen zu dienen.</a:t>
            </a:r>
            <a:r>
              <a:rPr lang="fr-CH" sz="3000" dirty="0"/>
              <a:t>“ </a:t>
            </a:r>
            <a:r>
              <a:rPr lang="fr-CH" sz="3000" dirty="0" err="1"/>
              <a:t>Röm</a:t>
            </a:r>
            <a:r>
              <a:rPr lang="fr-CH" sz="3000" dirty="0"/>
              <a:t> 15,26-27</a:t>
            </a:r>
            <a:endParaRPr lang="de-CH" sz="3000" dirty="0"/>
          </a:p>
        </p:txBody>
      </p:sp>
      <p:sp>
        <p:nvSpPr>
          <p:cNvPr id="8" name="Inhaltsplatzhalter 3">
            <a:extLst>
              <a:ext uri="{FF2B5EF4-FFF2-40B4-BE49-F238E27FC236}">
                <a16:creationId xmlns:a16="http://schemas.microsoft.com/office/drawing/2014/main" id="{13E350FF-0C47-A213-6364-78EC2F9729EB}"/>
              </a:ext>
            </a:extLst>
          </p:cNvPr>
          <p:cNvSpPr txBox="1">
            <a:spLocks/>
          </p:cNvSpPr>
          <p:nvPr/>
        </p:nvSpPr>
        <p:spPr>
          <a:xfrm>
            <a:off x="838200" y="1226488"/>
            <a:ext cx="8280634"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u="sng" dirty="0"/>
              <a:t>Wofür geben wir?</a:t>
            </a:r>
            <a:endParaRPr lang="de-DE" sz="3000" dirty="0"/>
          </a:p>
        </p:txBody>
      </p:sp>
      <p:sp>
        <p:nvSpPr>
          <p:cNvPr id="11" name="Titel 1">
            <a:extLst>
              <a:ext uri="{FF2B5EF4-FFF2-40B4-BE49-F238E27FC236}">
                <a16:creationId xmlns:a16="http://schemas.microsoft.com/office/drawing/2014/main" id="{1C730DA2-B476-D7CA-B519-EF6332BDE329}"/>
              </a:ext>
            </a:extLst>
          </p:cNvPr>
          <p:cNvSpPr>
            <a:spLocks noGrp="1"/>
          </p:cNvSpPr>
          <p:nvPr>
            <p:ph type="title"/>
          </p:nvPr>
        </p:nvSpPr>
        <p:spPr>
          <a:xfrm>
            <a:off x="838200" y="365126"/>
            <a:ext cx="10515600" cy="817130"/>
          </a:xfrm>
        </p:spPr>
        <p:txBody>
          <a:bodyPr/>
          <a:lstStyle/>
          <a:p>
            <a:pPr algn="ctr"/>
            <a:r>
              <a:rPr lang="de-CH" b="1" dirty="0"/>
              <a:t>Wie, wofür und warum geben wir?</a:t>
            </a:r>
          </a:p>
        </p:txBody>
      </p:sp>
    </p:spTree>
    <p:extLst>
      <p:ext uri="{BB962C8B-B14F-4D97-AF65-F5344CB8AC3E}">
        <p14:creationId xmlns:p14="http://schemas.microsoft.com/office/powerpoint/2010/main" val="347810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7100C-292F-529B-9D52-29AD09C84841}"/>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5CC421BD-911A-CF00-E3EB-C9F5949E8DA2}"/>
              </a:ext>
            </a:extLst>
          </p:cNvPr>
          <p:cNvSpPr txBox="1"/>
          <p:nvPr/>
        </p:nvSpPr>
        <p:spPr>
          <a:xfrm>
            <a:off x="838200" y="2387382"/>
            <a:ext cx="10602052" cy="1477328"/>
          </a:xfrm>
          <a:prstGeom prst="rect">
            <a:avLst/>
          </a:prstGeom>
          <a:noFill/>
        </p:spPr>
        <p:txBody>
          <a:bodyPr wrap="square">
            <a:spAutoFit/>
          </a:bodyPr>
          <a:lstStyle/>
          <a:p>
            <a:r>
              <a:rPr lang="fr-CH" sz="3000" dirty="0"/>
              <a:t>„</a:t>
            </a:r>
            <a:r>
              <a:rPr lang="de-DE" sz="3000" dirty="0"/>
              <a:t>Denn ihr kennt die Gnade unseres Herrn Jesus Christus, dass er, da er reich war, um euretwillen arm wurde, damit ihr durch seine Armut reich würdet.</a:t>
            </a:r>
            <a:r>
              <a:rPr lang="fr-CH" sz="3000" dirty="0"/>
              <a:t>“ 2Kor 8,9</a:t>
            </a:r>
            <a:endParaRPr lang="de-CH" sz="3000" dirty="0"/>
          </a:p>
        </p:txBody>
      </p:sp>
      <p:sp>
        <p:nvSpPr>
          <p:cNvPr id="4" name="Inhaltsplatzhalter 3">
            <a:extLst>
              <a:ext uri="{FF2B5EF4-FFF2-40B4-BE49-F238E27FC236}">
                <a16:creationId xmlns:a16="http://schemas.microsoft.com/office/drawing/2014/main" id="{9BBFFCF8-8A03-75BA-A16D-247D3B28CE02}"/>
              </a:ext>
            </a:extLst>
          </p:cNvPr>
          <p:cNvSpPr txBox="1">
            <a:spLocks/>
          </p:cNvSpPr>
          <p:nvPr/>
        </p:nvSpPr>
        <p:spPr>
          <a:xfrm>
            <a:off x="838200" y="1226488"/>
            <a:ext cx="8280634"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u="sng" dirty="0"/>
              <a:t>Warum geben wir?</a:t>
            </a:r>
            <a:endParaRPr lang="de-DE" sz="3000" dirty="0"/>
          </a:p>
        </p:txBody>
      </p:sp>
      <p:sp>
        <p:nvSpPr>
          <p:cNvPr id="10" name="Titel 1">
            <a:extLst>
              <a:ext uri="{FF2B5EF4-FFF2-40B4-BE49-F238E27FC236}">
                <a16:creationId xmlns:a16="http://schemas.microsoft.com/office/drawing/2014/main" id="{AE09EFAE-30B2-2195-6D5B-DD090CAF1527}"/>
              </a:ext>
            </a:extLst>
          </p:cNvPr>
          <p:cNvSpPr>
            <a:spLocks noGrp="1"/>
          </p:cNvSpPr>
          <p:nvPr>
            <p:ph type="title"/>
          </p:nvPr>
        </p:nvSpPr>
        <p:spPr>
          <a:xfrm>
            <a:off x="838200" y="365126"/>
            <a:ext cx="10515600" cy="817130"/>
          </a:xfrm>
        </p:spPr>
        <p:txBody>
          <a:bodyPr/>
          <a:lstStyle/>
          <a:p>
            <a:pPr algn="ctr"/>
            <a:r>
              <a:rPr lang="de-CH" b="1" dirty="0"/>
              <a:t>Wie, wofür und warum geben wir?</a:t>
            </a:r>
          </a:p>
        </p:txBody>
      </p:sp>
    </p:spTree>
    <p:extLst>
      <p:ext uri="{BB962C8B-B14F-4D97-AF65-F5344CB8AC3E}">
        <p14:creationId xmlns:p14="http://schemas.microsoft.com/office/powerpoint/2010/main" val="36915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7B72626-C86B-C3D4-7B84-BFC13F140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537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4838669E-0117-F77D-338B-98D42255EB4C}"/>
              </a:ext>
            </a:extLst>
          </p:cNvPr>
          <p:cNvPicPr>
            <a:picLocks noChangeAspect="1"/>
          </p:cNvPicPr>
          <p:nvPr/>
        </p:nvPicPr>
        <p:blipFill>
          <a:blip r:embed="rId2"/>
          <a:stretch>
            <a:fillRect/>
          </a:stretch>
        </p:blipFill>
        <p:spPr>
          <a:xfrm>
            <a:off x="3053087" y="328587"/>
            <a:ext cx="6085825" cy="6200825"/>
          </a:xfrm>
          <a:prstGeom prst="rect">
            <a:avLst/>
          </a:prstGeom>
        </p:spPr>
      </p:pic>
    </p:spTree>
    <p:extLst>
      <p:ext uri="{BB962C8B-B14F-4D97-AF65-F5344CB8AC3E}">
        <p14:creationId xmlns:p14="http://schemas.microsoft.com/office/powerpoint/2010/main" val="61118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8280634"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u="sng" dirty="0"/>
              <a:t>Die Beziehung zwischen Leiterschaft und Gemeinde</a:t>
            </a:r>
            <a:endParaRPr lang="de-DE"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7" name="Textfeld 6">
            <a:extLst>
              <a:ext uri="{FF2B5EF4-FFF2-40B4-BE49-F238E27FC236}">
                <a16:creationId xmlns:a16="http://schemas.microsoft.com/office/drawing/2014/main" id="{90DFEB02-6991-4270-8C6F-22BD54F5FA39}"/>
              </a:ext>
            </a:extLst>
          </p:cNvPr>
          <p:cNvSpPr txBox="1"/>
          <p:nvPr/>
        </p:nvSpPr>
        <p:spPr>
          <a:xfrm>
            <a:off x="838200" y="2286384"/>
            <a:ext cx="9933264" cy="1938992"/>
          </a:xfrm>
          <a:prstGeom prst="rect">
            <a:avLst/>
          </a:prstGeom>
          <a:noFill/>
        </p:spPr>
        <p:txBody>
          <a:bodyPr wrap="square">
            <a:spAutoFit/>
          </a:bodyPr>
          <a:lstStyle/>
          <a:p>
            <a:r>
              <a:rPr lang="fr-CH" sz="3000" dirty="0"/>
              <a:t>„</a:t>
            </a:r>
            <a:r>
              <a:rPr lang="de-DE" altLang="de-DE" sz="3000" dirty="0"/>
              <a:t>Unser Mund ist zu euch aufgetan, ihr Korinther; unser Herz ist weit geworden. 12 Ihr seid nicht verengt in uns, sondern ihr seid verengt in eurem Innern. 13 Zur gleichen Vergeltung aber (ich rede als zu Kindern) werdet auch ihr weit!</a:t>
            </a:r>
            <a:r>
              <a:rPr lang="fr-CH" sz="3000" dirty="0"/>
              <a:t>“ 2Kor 6,11-13</a:t>
            </a:r>
            <a:endParaRPr lang="de-CH" sz="3000" dirty="0"/>
          </a:p>
        </p:txBody>
      </p:sp>
      <p:sp>
        <p:nvSpPr>
          <p:cNvPr id="4" name="Textfeld 3">
            <a:extLst>
              <a:ext uri="{FF2B5EF4-FFF2-40B4-BE49-F238E27FC236}">
                <a16:creationId xmlns:a16="http://schemas.microsoft.com/office/drawing/2014/main" id="{D534B1A1-F403-FACC-D806-70946489352B}"/>
              </a:ext>
            </a:extLst>
          </p:cNvPr>
          <p:cNvSpPr txBox="1"/>
          <p:nvPr/>
        </p:nvSpPr>
        <p:spPr>
          <a:xfrm>
            <a:off x="838200" y="4506670"/>
            <a:ext cx="9933264" cy="1477328"/>
          </a:xfrm>
          <a:prstGeom prst="rect">
            <a:avLst/>
          </a:prstGeom>
          <a:noFill/>
        </p:spPr>
        <p:txBody>
          <a:bodyPr wrap="square">
            <a:spAutoFit/>
          </a:bodyPr>
          <a:lstStyle/>
          <a:p>
            <a:r>
              <a:rPr lang="fr-CH" sz="3000" dirty="0"/>
              <a:t>„</a:t>
            </a:r>
            <a:r>
              <a:rPr lang="de-DE" altLang="de-DE" sz="3000" dirty="0"/>
              <a:t>Ich will aber sehr gern alles verwenden und völlig verwendet werden für eure Seelen, wenn ich auch, je überreichlicher ich euch liebe, umso weniger geliebt werde.</a:t>
            </a:r>
            <a:r>
              <a:rPr lang="fr-CH" sz="3000" dirty="0"/>
              <a:t>“ 2Kor 12,15</a:t>
            </a:r>
            <a:endParaRPr lang="de-CH" sz="3000" dirty="0"/>
          </a:p>
        </p:txBody>
      </p:sp>
    </p:spTree>
    <p:extLst>
      <p:ext uri="{BB962C8B-B14F-4D97-AF65-F5344CB8AC3E}">
        <p14:creationId xmlns:p14="http://schemas.microsoft.com/office/powerpoint/2010/main" val="282861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657CF-B613-554C-FEA2-1B4898CE4638}"/>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EC93FC08-483F-87C0-5ED0-3ACE64733FA4}"/>
              </a:ext>
            </a:extLst>
          </p:cNvPr>
          <p:cNvSpPr>
            <a:spLocks noGrp="1"/>
          </p:cNvSpPr>
          <p:nvPr>
            <p:ph type="title"/>
          </p:nvPr>
        </p:nvSpPr>
        <p:spPr>
          <a:xfrm>
            <a:off x="838200" y="365126"/>
            <a:ext cx="10515600" cy="817130"/>
          </a:xfrm>
        </p:spPr>
        <p:txBody>
          <a:bodyPr/>
          <a:lstStyle/>
          <a:p>
            <a:pPr algn="ctr"/>
            <a:r>
              <a:rPr lang="de-CH" b="1" dirty="0"/>
              <a:t>Einleitung</a:t>
            </a:r>
          </a:p>
        </p:txBody>
      </p:sp>
      <p:pic>
        <p:nvPicPr>
          <p:cNvPr id="3" name="Grafik 2">
            <a:extLst>
              <a:ext uri="{FF2B5EF4-FFF2-40B4-BE49-F238E27FC236}">
                <a16:creationId xmlns:a16="http://schemas.microsoft.com/office/drawing/2014/main" id="{EF2B39F8-4D86-BFB3-DA9E-B08ED9B8C60F}"/>
              </a:ext>
            </a:extLst>
          </p:cNvPr>
          <p:cNvPicPr>
            <a:picLocks noChangeAspect="1"/>
          </p:cNvPicPr>
          <p:nvPr/>
        </p:nvPicPr>
        <p:blipFill>
          <a:blip r:embed="rId2"/>
          <a:stretch>
            <a:fillRect/>
          </a:stretch>
        </p:blipFill>
        <p:spPr>
          <a:xfrm>
            <a:off x="259359" y="1182256"/>
            <a:ext cx="11673281" cy="3553942"/>
          </a:xfrm>
          <a:prstGeom prst="rect">
            <a:avLst/>
          </a:prstGeom>
        </p:spPr>
      </p:pic>
      <p:sp>
        <p:nvSpPr>
          <p:cNvPr id="2" name="Textfeld 1">
            <a:extLst>
              <a:ext uri="{FF2B5EF4-FFF2-40B4-BE49-F238E27FC236}">
                <a16:creationId xmlns:a16="http://schemas.microsoft.com/office/drawing/2014/main" id="{4337868E-A390-A395-67BB-7C5DC3074D0A}"/>
              </a:ext>
            </a:extLst>
          </p:cNvPr>
          <p:cNvSpPr txBox="1"/>
          <p:nvPr/>
        </p:nvSpPr>
        <p:spPr>
          <a:xfrm>
            <a:off x="2993820" y="5015546"/>
            <a:ext cx="6204358" cy="1015663"/>
          </a:xfrm>
          <a:prstGeom prst="rect">
            <a:avLst/>
          </a:prstGeom>
          <a:noFill/>
        </p:spPr>
        <p:txBody>
          <a:bodyPr wrap="square">
            <a:spAutoFit/>
          </a:bodyPr>
          <a:lstStyle/>
          <a:p>
            <a:pPr marL="285750" lvl="0" indent="-285750">
              <a:buFont typeface="Arial" panose="020B0604020202020204" pitchFamily="34" charset="0"/>
              <a:buChar char="•"/>
            </a:pPr>
            <a:r>
              <a:rPr lang="de-CH" sz="3000" dirty="0"/>
              <a:t>Wer macht uns tüchtig zu Dienern?</a:t>
            </a:r>
          </a:p>
          <a:p>
            <a:pPr marL="285750" lvl="0" indent="-285750">
              <a:buFont typeface="Arial" panose="020B0604020202020204" pitchFamily="34" charset="0"/>
              <a:buChar char="•"/>
            </a:pPr>
            <a:r>
              <a:rPr lang="de-CH" sz="3000" dirty="0"/>
              <a:t>Wie, wofür und warum geben wir?</a:t>
            </a:r>
          </a:p>
        </p:txBody>
      </p:sp>
    </p:spTree>
    <p:extLst>
      <p:ext uri="{BB962C8B-B14F-4D97-AF65-F5344CB8AC3E}">
        <p14:creationId xmlns:p14="http://schemas.microsoft.com/office/powerpoint/2010/main" val="339368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27FC3-4443-FDFF-4DD1-4A83416701EA}"/>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D1C87D0E-2E45-255F-8036-FF7DA40C49D0}"/>
              </a:ext>
            </a:extLst>
          </p:cNvPr>
          <p:cNvSpPr>
            <a:spLocks noGrp="1"/>
          </p:cNvSpPr>
          <p:nvPr>
            <p:ph type="title"/>
          </p:nvPr>
        </p:nvSpPr>
        <p:spPr>
          <a:xfrm>
            <a:off x="838200" y="365126"/>
            <a:ext cx="10515600" cy="817130"/>
          </a:xfrm>
        </p:spPr>
        <p:txBody>
          <a:bodyPr/>
          <a:lstStyle/>
          <a:p>
            <a:pPr algn="ctr"/>
            <a:r>
              <a:rPr lang="de-CH" b="1" dirty="0"/>
              <a:t>Wer macht uns tüchtig zu Dienern?</a:t>
            </a:r>
          </a:p>
        </p:txBody>
      </p:sp>
      <p:sp>
        <p:nvSpPr>
          <p:cNvPr id="7" name="Textfeld 6">
            <a:extLst>
              <a:ext uri="{FF2B5EF4-FFF2-40B4-BE49-F238E27FC236}">
                <a16:creationId xmlns:a16="http://schemas.microsoft.com/office/drawing/2014/main" id="{2E0BCE7A-BCF0-A409-EC79-2D8FE757C138}"/>
              </a:ext>
            </a:extLst>
          </p:cNvPr>
          <p:cNvSpPr txBox="1"/>
          <p:nvPr/>
        </p:nvSpPr>
        <p:spPr>
          <a:xfrm>
            <a:off x="838200" y="3157547"/>
            <a:ext cx="9933264" cy="1015663"/>
          </a:xfrm>
          <a:prstGeom prst="rect">
            <a:avLst/>
          </a:prstGeom>
          <a:noFill/>
        </p:spPr>
        <p:txBody>
          <a:bodyPr wrap="square">
            <a:spAutoFit/>
          </a:bodyPr>
          <a:lstStyle/>
          <a:p>
            <a:r>
              <a:rPr lang="fr-CH" sz="3000" dirty="0"/>
              <a:t>„</a:t>
            </a:r>
            <a:r>
              <a:rPr lang="de-CH" sz="3000" dirty="0"/>
              <a:t>Darum, da wir diesen Dienst haben, wie wir begnadigt worden sind, ermatten wir nicht;</a:t>
            </a:r>
            <a:r>
              <a:rPr lang="fr-CH" sz="3000" dirty="0"/>
              <a:t>“ 2Kor 4,1</a:t>
            </a:r>
            <a:endParaRPr lang="de-CH" sz="3000" dirty="0"/>
          </a:p>
        </p:txBody>
      </p:sp>
      <p:sp>
        <p:nvSpPr>
          <p:cNvPr id="2" name="Textfeld 1">
            <a:extLst>
              <a:ext uri="{FF2B5EF4-FFF2-40B4-BE49-F238E27FC236}">
                <a16:creationId xmlns:a16="http://schemas.microsoft.com/office/drawing/2014/main" id="{E3C6B247-9ED7-BCB2-D164-3800F25888F9}"/>
              </a:ext>
            </a:extLst>
          </p:cNvPr>
          <p:cNvSpPr txBox="1"/>
          <p:nvPr/>
        </p:nvSpPr>
        <p:spPr>
          <a:xfrm>
            <a:off x="838200" y="4436444"/>
            <a:ext cx="8035170" cy="1938992"/>
          </a:xfrm>
          <a:prstGeom prst="rect">
            <a:avLst/>
          </a:prstGeom>
          <a:noFill/>
        </p:spPr>
        <p:txBody>
          <a:bodyPr wrap="square">
            <a:spAutoFit/>
          </a:bodyPr>
          <a:lstStyle/>
          <a:p>
            <a:r>
              <a:rPr lang="fr-CH" sz="3000" dirty="0"/>
              <a:t>„</a:t>
            </a:r>
            <a:r>
              <a:rPr lang="de-DE" altLang="de-DE" sz="3000" dirty="0"/>
              <a:t>Denn der Gott, der sprach: Aus Finsternis leuchte Licht, ist es, der in unsere Herzen geleuchtet hat zum Lichtglanz der Erkenntnis der Herrlichkeit Gottes im Angesicht Jesu Christi.</a:t>
            </a:r>
            <a:r>
              <a:rPr lang="fr-CH" sz="3000" dirty="0"/>
              <a:t>“ 2Kor 4,6</a:t>
            </a:r>
            <a:endParaRPr lang="de-CH" sz="3000" dirty="0"/>
          </a:p>
        </p:txBody>
      </p:sp>
      <p:sp>
        <p:nvSpPr>
          <p:cNvPr id="3" name="Textfeld 2">
            <a:extLst>
              <a:ext uri="{FF2B5EF4-FFF2-40B4-BE49-F238E27FC236}">
                <a16:creationId xmlns:a16="http://schemas.microsoft.com/office/drawing/2014/main" id="{3CDC5F2D-413B-14A6-3F29-E6861A1C5843}"/>
              </a:ext>
            </a:extLst>
          </p:cNvPr>
          <p:cNvSpPr txBox="1"/>
          <p:nvPr/>
        </p:nvSpPr>
        <p:spPr>
          <a:xfrm>
            <a:off x="838200" y="1416985"/>
            <a:ext cx="9175095" cy="1477328"/>
          </a:xfrm>
          <a:prstGeom prst="rect">
            <a:avLst/>
          </a:prstGeom>
          <a:noFill/>
        </p:spPr>
        <p:txBody>
          <a:bodyPr wrap="square">
            <a:spAutoFit/>
          </a:bodyPr>
          <a:lstStyle/>
          <a:p>
            <a:r>
              <a:rPr lang="fr-CH" sz="3000" dirty="0"/>
              <a:t>„</a:t>
            </a:r>
            <a:r>
              <a:rPr lang="de-DE" sz="3000" dirty="0"/>
              <a:t>nicht, dass wir von uns selbst aus tüchtig sind, etwas zu denken als aus uns selbst, sondern unsere Tüchtigkeit ist von Gott,</a:t>
            </a:r>
            <a:r>
              <a:rPr lang="fr-CH" sz="3000" dirty="0"/>
              <a:t>“ 2Kor 3,5</a:t>
            </a:r>
            <a:endParaRPr lang="de-CH" sz="3000" dirty="0"/>
          </a:p>
        </p:txBody>
      </p:sp>
    </p:spTree>
    <p:extLst>
      <p:ext uri="{BB962C8B-B14F-4D97-AF65-F5344CB8AC3E}">
        <p14:creationId xmlns:p14="http://schemas.microsoft.com/office/powerpoint/2010/main" val="29629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27FC3-4443-FDFF-4DD1-4A83416701EA}"/>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D1C87D0E-2E45-255F-8036-FF7DA40C49D0}"/>
              </a:ext>
            </a:extLst>
          </p:cNvPr>
          <p:cNvSpPr>
            <a:spLocks noGrp="1"/>
          </p:cNvSpPr>
          <p:nvPr>
            <p:ph type="title"/>
          </p:nvPr>
        </p:nvSpPr>
        <p:spPr>
          <a:xfrm>
            <a:off x="838200" y="365126"/>
            <a:ext cx="10515600" cy="817130"/>
          </a:xfrm>
        </p:spPr>
        <p:txBody>
          <a:bodyPr/>
          <a:lstStyle/>
          <a:p>
            <a:pPr algn="ctr"/>
            <a:r>
              <a:rPr lang="de-CH" b="1" dirty="0"/>
              <a:t>Wer macht uns tüchtig zu Dienern?</a:t>
            </a:r>
          </a:p>
        </p:txBody>
      </p:sp>
      <p:sp>
        <p:nvSpPr>
          <p:cNvPr id="3" name="Textfeld 2">
            <a:extLst>
              <a:ext uri="{FF2B5EF4-FFF2-40B4-BE49-F238E27FC236}">
                <a16:creationId xmlns:a16="http://schemas.microsoft.com/office/drawing/2014/main" id="{25CDD788-C569-E257-489A-F673CA789E39}"/>
              </a:ext>
            </a:extLst>
          </p:cNvPr>
          <p:cNvSpPr txBox="1"/>
          <p:nvPr/>
        </p:nvSpPr>
        <p:spPr>
          <a:xfrm>
            <a:off x="838200" y="3628083"/>
            <a:ext cx="10651836" cy="1015663"/>
          </a:xfrm>
          <a:prstGeom prst="rect">
            <a:avLst/>
          </a:prstGeom>
          <a:noFill/>
        </p:spPr>
        <p:txBody>
          <a:bodyPr wrap="square">
            <a:spAutoFit/>
          </a:bodyPr>
          <a:lstStyle/>
          <a:p>
            <a:r>
              <a:rPr lang="fr-CH" sz="3000" dirty="0"/>
              <a:t>„</a:t>
            </a:r>
            <a:r>
              <a:rPr lang="de-CH" sz="3000" dirty="0"/>
              <a:t>Und die drei Abteilungen stießen in die Posaunen und zerbrachen die Krüge;</a:t>
            </a:r>
            <a:r>
              <a:rPr lang="fr-CH" sz="3000" dirty="0"/>
              <a:t>“ Ri 7,20a</a:t>
            </a:r>
            <a:endParaRPr lang="de-CH" sz="3000" dirty="0"/>
          </a:p>
        </p:txBody>
      </p:sp>
      <p:sp>
        <p:nvSpPr>
          <p:cNvPr id="5" name="Textfeld 4">
            <a:extLst>
              <a:ext uri="{FF2B5EF4-FFF2-40B4-BE49-F238E27FC236}">
                <a16:creationId xmlns:a16="http://schemas.microsoft.com/office/drawing/2014/main" id="{BE611397-620F-7A19-E5FD-221D4B7694FE}"/>
              </a:ext>
            </a:extLst>
          </p:cNvPr>
          <p:cNvSpPr txBox="1"/>
          <p:nvPr/>
        </p:nvSpPr>
        <p:spPr>
          <a:xfrm>
            <a:off x="838200" y="1897338"/>
            <a:ext cx="10651836" cy="1015663"/>
          </a:xfrm>
          <a:prstGeom prst="rect">
            <a:avLst/>
          </a:prstGeom>
          <a:noFill/>
        </p:spPr>
        <p:txBody>
          <a:bodyPr wrap="square">
            <a:spAutoFit/>
          </a:bodyPr>
          <a:lstStyle/>
          <a:p>
            <a:r>
              <a:rPr lang="fr-CH" sz="3000" dirty="0"/>
              <a:t>„</a:t>
            </a:r>
            <a:r>
              <a:rPr lang="de-CH" sz="3000" dirty="0"/>
              <a:t>Wir haben aber diesen Schatz in irdenen Gefäßen, damit die Überfülle der Kraft sei Gottes und nicht aus uns.</a:t>
            </a:r>
            <a:r>
              <a:rPr lang="fr-CH" sz="3000" dirty="0"/>
              <a:t>“ 2Kor 4,7</a:t>
            </a:r>
            <a:endParaRPr lang="de-CH" sz="3000" dirty="0"/>
          </a:p>
        </p:txBody>
      </p:sp>
    </p:spTree>
    <p:extLst>
      <p:ext uri="{BB962C8B-B14F-4D97-AF65-F5344CB8AC3E}">
        <p14:creationId xmlns:p14="http://schemas.microsoft.com/office/powerpoint/2010/main" val="301492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27FC3-4443-FDFF-4DD1-4A83416701EA}"/>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D1C87D0E-2E45-255F-8036-FF7DA40C49D0}"/>
              </a:ext>
            </a:extLst>
          </p:cNvPr>
          <p:cNvSpPr>
            <a:spLocks noGrp="1"/>
          </p:cNvSpPr>
          <p:nvPr>
            <p:ph type="title"/>
          </p:nvPr>
        </p:nvSpPr>
        <p:spPr>
          <a:xfrm>
            <a:off x="838200" y="365126"/>
            <a:ext cx="10515600" cy="817130"/>
          </a:xfrm>
        </p:spPr>
        <p:txBody>
          <a:bodyPr/>
          <a:lstStyle/>
          <a:p>
            <a:pPr algn="ctr"/>
            <a:r>
              <a:rPr lang="de-CH" b="1" dirty="0"/>
              <a:t>Wer macht uns tüchtig zu Dienern?</a:t>
            </a:r>
          </a:p>
        </p:txBody>
      </p:sp>
      <p:sp>
        <p:nvSpPr>
          <p:cNvPr id="3" name="Textfeld 2">
            <a:extLst>
              <a:ext uri="{FF2B5EF4-FFF2-40B4-BE49-F238E27FC236}">
                <a16:creationId xmlns:a16="http://schemas.microsoft.com/office/drawing/2014/main" id="{25CDD788-C569-E257-489A-F673CA789E39}"/>
              </a:ext>
            </a:extLst>
          </p:cNvPr>
          <p:cNvSpPr txBox="1"/>
          <p:nvPr/>
        </p:nvSpPr>
        <p:spPr>
          <a:xfrm>
            <a:off x="838200" y="1721374"/>
            <a:ext cx="9945979" cy="2400657"/>
          </a:xfrm>
          <a:prstGeom prst="rect">
            <a:avLst/>
          </a:prstGeom>
          <a:noFill/>
        </p:spPr>
        <p:txBody>
          <a:bodyPr wrap="square">
            <a:spAutoFit/>
          </a:bodyPr>
          <a:lstStyle/>
          <a:p>
            <a:r>
              <a:rPr lang="fr-CH" sz="3000" dirty="0"/>
              <a:t>„</a:t>
            </a:r>
            <a:r>
              <a:rPr lang="de-DE" sz="3000" dirty="0"/>
              <a:t>In allem bedrängt, aber nicht eingeengt; keinen Ausweg sehend, aber nicht ohne Ausweg; 9 verfolgt, aber nicht verlassen; niedergeworfen, aber nicht umkommend; 10 allezeit das Sterben Jesu am Leib umhertragend, damit auch das Leben Jesu an unserem Leib offenbar werde.</a:t>
            </a:r>
            <a:r>
              <a:rPr lang="fr-CH" sz="3000" dirty="0"/>
              <a:t>“ 2Kor 4,8-10</a:t>
            </a:r>
            <a:endParaRPr lang="de-CH" sz="3000" dirty="0"/>
          </a:p>
        </p:txBody>
      </p:sp>
    </p:spTree>
    <p:extLst>
      <p:ext uri="{BB962C8B-B14F-4D97-AF65-F5344CB8AC3E}">
        <p14:creationId xmlns:p14="http://schemas.microsoft.com/office/powerpoint/2010/main" val="181034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27FC3-4443-FDFF-4DD1-4A83416701EA}"/>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D1C87D0E-2E45-255F-8036-FF7DA40C49D0}"/>
              </a:ext>
            </a:extLst>
          </p:cNvPr>
          <p:cNvSpPr>
            <a:spLocks noGrp="1"/>
          </p:cNvSpPr>
          <p:nvPr>
            <p:ph type="title"/>
          </p:nvPr>
        </p:nvSpPr>
        <p:spPr>
          <a:xfrm>
            <a:off x="838200" y="365126"/>
            <a:ext cx="10515600" cy="817130"/>
          </a:xfrm>
        </p:spPr>
        <p:txBody>
          <a:bodyPr/>
          <a:lstStyle/>
          <a:p>
            <a:pPr algn="ctr"/>
            <a:r>
              <a:rPr lang="de-CH" b="1" dirty="0"/>
              <a:t>Wer macht uns tüchtig zu Dienern?</a:t>
            </a:r>
          </a:p>
        </p:txBody>
      </p:sp>
      <p:graphicFrame>
        <p:nvGraphicFramePr>
          <p:cNvPr id="10" name="Tabelle 9">
            <a:extLst>
              <a:ext uri="{FF2B5EF4-FFF2-40B4-BE49-F238E27FC236}">
                <a16:creationId xmlns:a16="http://schemas.microsoft.com/office/drawing/2014/main" id="{ACBDCBED-E2D6-D247-6B93-FCF85FBF82DF}"/>
              </a:ext>
            </a:extLst>
          </p:cNvPr>
          <p:cNvGraphicFramePr>
            <a:graphicFrameLocks noGrp="1"/>
          </p:cNvGraphicFramePr>
          <p:nvPr>
            <p:extLst>
              <p:ext uri="{D42A27DB-BD31-4B8C-83A1-F6EECF244321}">
                <p14:modId xmlns:p14="http://schemas.microsoft.com/office/powerpoint/2010/main" val="2872846593"/>
              </p:ext>
            </p:extLst>
          </p:nvPr>
        </p:nvGraphicFramePr>
        <p:xfrm>
          <a:off x="838200" y="1715183"/>
          <a:ext cx="10515600" cy="1020655"/>
        </p:xfrm>
        <a:graphic>
          <a:graphicData uri="http://schemas.openxmlformats.org/drawingml/2006/table">
            <a:tbl>
              <a:tblPr firstRow="1" firstCol="1" bandRow="1">
                <a:tableStyleId>{5C22544A-7EE6-4342-B048-85BDC9FD1C3A}</a:tableStyleId>
              </a:tblPr>
              <a:tblGrid>
                <a:gridCol w="5253099">
                  <a:extLst>
                    <a:ext uri="{9D8B030D-6E8A-4147-A177-3AD203B41FA5}">
                      <a16:colId xmlns:a16="http://schemas.microsoft.com/office/drawing/2014/main" val="3033016693"/>
                    </a:ext>
                  </a:extLst>
                </a:gridCol>
                <a:gridCol w="5262501">
                  <a:extLst>
                    <a:ext uri="{9D8B030D-6E8A-4147-A177-3AD203B41FA5}">
                      <a16:colId xmlns:a16="http://schemas.microsoft.com/office/drawing/2014/main" val="591820850"/>
                    </a:ext>
                  </a:extLst>
                </a:gridCol>
              </a:tblGrid>
              <a:tr h="532710">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Irdenes Gefäss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Überfülle der Kraft des Geistes</a:t>
                      </a:r>
                    </a:p>
                  </a:txBody>
                  <a:tcPr marL="126140" marR="126140" marT="0" marB="0" anchor="ctr">
                    <a:solidFill>
                      <a:srgbClr val="0070C0"/>
                    </a:solidFill>
                  </a:tcPr>
                </a:tc>
                <a:extLst>
                  <a:ext uri="{0D108BD9-81ED-4DB2-BD59-A6C34878D82A}">
                    <a16:rowId xmlns:a16="http://schemas.microsoft.com/office/drawing/2014/main" val="2432572606"/>
                  </a:ext>
                </a:extLst>
              </a:tr>
              <a:tr h="487945">
                <a:tc>
                  <a:txBody>
                    <a:bodyPr/>
                    <a:lstStyle/>
                    <a:p>
                      <a:pPr algn="l">
                        <a:spcAft>
                          <a:spcPts val="0"/>
                        </a:spcAft>
                      </a:pPr>
                      <a:r>
                        <a:rPr lang="de-CH" sz="3000" b="0" kern="1200" dirty="0">
                          <a:solidFill>
                            <a:schemeClr val="tx1"/>
                          </a:solidFill>
                          <a:effectLst/>
                          <a:latin typeface="+mn-lt"/>
                          <a:ea typeface="+mn-ea"/>
                          <a:cs typeface="+mn-cs"/>
                        </a:rPr>
                        <a:t>In allem bedrängt…</a:t>
                      </a:r>
                    </a:p>
                  </a:txBody>
                  <a:tcPr marL="126140" marR="126140" marT="0" marB="0" anchor="ctr">
                    <a:solidFill>
                      <a:schemeClr val="bg1">
                        <a:lumMod val="85000"/>
                      </a:schemeClr>
                    </a:solidFill>
                  </a:tcPr>
                </a:tc>
                <a:tc>
                  <a:txBody>
                    <a:bodyPr/>
                    <a:lstStyle/>
                    <a:p>
                      <a:pPr algn="r">
                        <a:spcAft>
                          <a:spcPts val="0"/>
                        </a:spcAft>
                      </a:pPr>
                      <a:r>
                        <a:rPr lang="de-CH" sz="3000" b="0" kern="1200" dirty="0">
                          <a:solidFill>
                            <a:schemeClr val="tx1"/>
                          </a:solidFill>
                          <a:effectLst/>
                          <a:latin typeface="+mn-lt"/>
                          <a:ea typeface="+mn-ea"/>
                          <a:cs typeface="+mn-cs"/>
                        </a:rPr>
                        <a:t>… aber nicht eingeengt</a:t>
                      </a:r>
                    </a:p>
                  </a:txBody>
                  <a:tcPr marL="126140" marR="126140" marT="0" marB="0" anchor="ctr">
                    <a:solidFill>
                      <a:schemeClr val="bg1">
                        <a:lumMod val="85000"/>
                      </a:schemeClr>
                    </a:solidFill>
                  </a:tcPr>
                </a:tc>
                <a:extLst>
                  <a:ext uri="{0D108BD9-81ED-4DB2-BD59-A6C34878D82A}">
                    <a16:rowId xmlns:a16="http://schemas.microsoft.com/office/drawing/2014/main" val="3725247195"/>
                  </a:ext>
                </a:extLst>
              </a:tr>
            </a:tbl>
          </a:graphicData>
        </a:graphic>
      </p:graphicFrame>
    </p:spTree>
    <p:extLst>
      <p:ext uri="{BB962C8B-B14F-4D97-AF65-F5344CB8AC3E}">
        <p14:creationId xmlns:p14="http://schemas.microsoft.com/office/powerpoint/2010/main" val="3320143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27FC3-4443-FDFF-4DD1-4A83416701EA}"/>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D1C87D0E-2E45-255F-8036-FF7DA40C49D0}"/>
              </a:ext>
            </a:extLst>
          </p:cNvPr>
          <p:cNvSpPr>
            <a:spLocks noGrp="1"/>
          </p:cNvSpPr>
          <p:nvPr>
            <p:ph type="title"/>
          </p:nvPr>
        </p:nvSpPr>
        <p:spPr>
          <a:xfrm>
            <a:off x="838200" y="365126"/>
            <a:ext cx="10515600" cy="817130"/>
          </a:xfrm>
        </p:spPr>
        <p:txBody>
          <a:bodyPr/>
          <a:lstStyle/>
          <a:p>
            <a:pPr algn="ctr"/>
            <a:r>
              <a:rPr lang="de-CH" b="1" dirty="0"/>
              <a:t>Wer macht uns tüchtig zu Dienern?</a:t>
            </a:r>
          </a:p>
        </p:txBody>
      </p:sp>
      <p:graphicFrame>
        <p:nvGraphicFramePr>
          <p:cNvPr id="10" name="Tabelle 9">
            <a:extLst>
              <a:ext uri="{FF2B5EF4-FFF2-40B4-BE49-F238E27FC236}">
                <a16:creationId xmlns:a16="http://schemas.microsoft.com/office/drawing/2014/main" id="{ACBDCBED-E2D6-D247-6B93-FCF85FBF82DF}"/>
              </a:ext>
            </a:extLst>
          </p:cNvPr>
          <p:cNvGraphicFramePr>
            <a:graphicFrameLocks noGrp="1"/>
          </p:cNvGraphicFramePr>
          <p:nvPr>
            <p:extLst>
              <p:ext uri="{D42A27DB-BD31-4B8C-83A1-F6EECF244321}">
                <p14:modId xmlns:p14="http://schemas.microsoft.com/office/powerpoint/2010/main" val="2216189873"/>
              </p:ext>
            </p:extLst>
          </p:nvPr>
        </p:nvGraphicFramePr>
        <p:xfrm>
          <a:off x="838200" y="1715183"/>
          <a:ext cx="10515600" cy="1500946"/>
        </p:xfrm>
        <a:graphic>
          <a:graphicData uri="http://schemas.openxmlformats.org/drawingml/2006/table">
            <a:tbl>
              <a:tblPr firstRow="1" firstCol="1" bandRow="1">
                <a:tableStyleId>{5C22544A-7EE6-4342-B048-85BDC9FD1C3A}</a:tableStyleId>
              </a:tblPr>
              <a:tblGrid>
                <a:gridCol w="5253099">
                  <a:extLst>
                    <a:ext uri="{9D8B030D-6E8A-4147-A177-3AD203B41FA5}">
                      <a16:colId xmlns:a16="http://schemas.microsoft.com/office/drawing/2014/main" val="3033016693"/>
                    </a:ext>
                  </a:extLst>
                </a:gridCol>
                <a:gridCol w="5262501">
                  <a:extLst>
                    <a:ext uri="{9D8B030D-6E8A-4147-A177-3AD203B41FA5}">
                      <a16:colId xmlns:a16="http://schemas.microsoft.com/office/drawing/2014/main" val="591820850"/>
                    </a:ext>
                  </a:extLst>
                </a:gridCol>
              </a:tblGrid>
              <a:tr h="532710">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Irdenes Gefäss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Überfülle der Kraft des Geistes</a:t>
                      </a:r>
                    </a:p>
                  </a:txBody>
                  <a:tcPr marL="126140" marR="126140" marT="0" marB="0" anchor="ctr">
                    <a:solidFill>
                      <a:srgbClr val="0070C0"/>
                    </a:solidFill>
                  </a:tcPr>
                </a:tc>
                <a:extLst>
                  <a:ext uri="{0D108BD9-81ED-4DB2-BD59-A6C34878D82A}">
                    <a16:rowId xmlns:a16="http://schemas.microsoft.com/office/drawing/2014/main" val="2432572606"/>
                  </a:ext>
                </a:extLst>
              </a:tr>
              <a:tr h="487945">
                <a:tc>
                  <a:txBody>
                    <a:bodyPr/>
                    <a:lstStyle/>
                    <a:p>
                      <a:pPr algn="l">
                        <a:spcAft>
                          <a:spcPts val="0"/>
                        </a:spcAft>
                      </a:pPr>
                      <a:r>
                        <a:rPr lang="de-CH" sz="3000" b="0" kern="1200" dirty="0">
                          <a:solidFill>
                            <a:schemeClr val="tx1"/>
                          </a:solidFill>
                          <a:effectLst/>
                          <a:latin typeface="+mn-lt"/>
                          <a:ea typeface="+mn-ea"/>
                          <a:cs typeface="+mn-cs"/>
                        </a:rPr>
                        <a:t>In allem bedrängt…</a:t>
                      </a:r>
                    </a:p>
                  </a:txBody>
                  <a:tcPr marL="126140" marR="126140" marT="0" marB="0" anchor="ctr">
                    <a:solidFill>
                      <a:schemeClr val="bg1">
                        <a:lumMod val="85000"/>
                      </a:schemeClr>
                    </a:solidFill>
                  </a:tcPr>
                </a:tc>
                <a:tc>
                  <a:txBody>
                    <a:bodyPr/>
                    <a:lstStyle/>
                    <a:p>
                      <a:pPr algn="r">
                        <a:spcAft>
                          <a:spcPts val="0"/>
                        </a:spcAft>
                      </a:pPr>
                      <a:r>
                        <a:rPr lang="de-CH" sz="3000" b="0" kern="1200" dirty="0">
                          <a:solidFill>
                            <a:schemeClr val="tx1"/>
                          </a:solidFill>
                          <a:effectLst/>
                          <a:latin typeface="+mn-lt"/>
                          <a:ea typeface="+mn-ea"/>
                          <a:cs typeface="+mn-cs"/>
                        </a:rPr>
                        <a:t>… aber nicht eingeengt</a:t>
                      </a:r>
                    </a:p>
                  </a:txBody>
                  <a:tcPr marL="126140" marR="126140" marT="0" marB="0" anchor="ctr">
                    <a:solidFill>
                      <a:schemeClr val="bg1">
                        <a:lumMod val="85000"/>
                      </a:schemeClr>
                    </a:solidFill>
                  </a:tcPr>
                </a:tc>
                <a:extLst>
                  <a:ext uri="{0D108BD9-81ED-4DB2-BD59-A6C34878D82A}">
                    <a16:rowId xmlns:a16="http://schemas.microsoft.com/office/drawing/2014/main" val="3725247195"/>
                  </a:ext>
                </a:extLst>
              </a:tr>
              <a:tr h="480291">
                <a:tc>
                  <a:txBody>
                    <a:bodyPr/>
                    <a:lstStyle/>
                    <a:p>
                      <a:pPr algn="l">
                        <a:spcAft>
                          <a:spcPts val="0"/>
                        </a:spcAft>
                      </a:pPr>
                      <a:r>
                        <a:rPr lang="de-CH" sz="3000" b="0" kern="1200" dirty="0">
                          <a:solidFill>
                            <a:schemeClr val="tx1"/>
                          </a:solidFill>
                          <a:effectLst/>
                          <a:latin typeface="+mn-lt"/>
                          <a:ea typeface="+mn-ea"/>
                          <a:cs typeface="+mn-cs"/>
                        </a:rPr>
                        <a:t>Keinen Ausweg sehend…</a:t>
                      </a:r>
                    </a:p>
                  </a:txBody>
                  <a:tcPr marL="126140" marR="126140" marT="0" marB="0" anchor="ctr">
                    <a:solidFill>
                      <a:schemeClr val="bg1">
                        <a:lumMod val="85000"/>
                      </a:schemeClr>
                    </a:solidFill>
                  </a:tcPr>
                </a:tc>
                <a:tc>
                  <a:txBody>
                    <a:bodyPr/>
                    <a:lstStyle/>
                    <a:p>
                      <a:pPr algn="r">
                        <a:spcAft>
                          <a:spcPts val="0"/>
                        </a:spcAft>
                      </a:pPr>
                      <a:r>
                        <a:rPr lang="de-CH" sz="3000" b="0" kern="1200" dirty="0">
                          <a:solidFill>
                            <a:schemeClr val="tx1"/>
                          </a:solidFill>
                          <a:effectLst/>
                          <a:latin typeface="+mn-lt"/>
                          <a:ea typeface="+mn-ea"/>
                          <a:cs typeface="+mn-cs"/>
                        </a:rPr>
                        <a:t>… aber nicht ohne Ausweg</a:t>
                      </a:r>
                    </a:p>
                  </a:txBody>
                  <a:tcPr marL="126140" marR="126140" marT="0" marB="0" anchor="ctr">
                    <a:solidFill>
                      <a:schemeClr val="bg1">
                        <a:lumMod val="85000"/>
                      </a:schemeClr>
                    </a:solidFill>
                  </a:tcPr>
                </a:tc>
                <a:extLst>
                  <a:ext uri="{0D108BD9-81ED-4DB2-BD59-A6C34878D82A}">
                    <a16:rowId xmlns:a16="http://schemas.microsoft.com/office/drawing/2014/main" val="2339894992"/>
                  </a:ext>
                </a:extLst>
              </a:tr>
            </a:tbl>
          </a:graphicData>
        </a:graphic>
      </p:graphicFrame>
    </p:spTree>
    <p:extLst>
      <p:ext uri="{BB962C8B-B14F-4D97-AF65-F5344CB8AC3E}">
        <p14:creationId xmlns:p14="http://schemas.microsoft.com/office/powerpoint/2010/main" val="385265878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854</Words>
  <Application>Microsoft Office PowerPoint</Application>
  <PresentationFormat>Breitbild</PresentationFormat>
  <Paragraphs>84</Paragraphs>
  <Slides>19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19</vt:i4>
      </vt:variant>
    </vt:vector>
  </HeadingPairs>
  <TitlesOfParts>
    <vt:vector size="23" baseType="lpstr">
      <vt:lpstr>Arial</vt:lpstr>
      <vt:lpstr>Calibri</vt:lpstr>
      <vt:lpstr>Calibri Light</vt:lpstr>
      <vt:lpstr>Office</vt:lpstr>
      <vt:lpstr>PowerPoint-Präsentation</vt:lpstr>
      <vt:lpstr>PowerPoint-Präsentation</vt:lpstr>
      <vt:lpstr>Einleitung</vt:lpstr>
      <vt:lpstr>Einleitung</vt:lpstr>
      <vt:lpstr>Wer macht uns tüchtig zu Dienern?</vt:lpstr>
      <vt:lpstr>Wer macht uns tüchtig zu Dienern?</vt:lpstr>
      <vt:lpstr>Wer macht uns tüchtig zu Dienern?</vt:lpstr>
      <vt:lpstr>Wer macht uns tüchtig zu Dienern?</vt:lpstr>
      <vt:lpstr>Wer macht uns tüchtig zu Dienern?</vt:lpstr>
      <vt:lpstr>Wer macht uns tüchtig zu Dienern?</vt:lpstr>
      <vt:lpstr>Wer macht uns tüchtig zu Dienern?</vt:lpstr>
      <vt:lpstr>Wer macht uns tüchtig zu Dienern?</vt:lpstr>
      <vt:lpstr>Wie, wofür und warum geben wir?</vt:lpstr>
      <vt:lpstr>PowerPoint-Präsentation</vt:lpstr>
      <vt:lpstr>PowerPoint-Präsentation</vt:lpstr>
      <vt:lpstr>Wie, wofür und warum geben wir?</vt:lpstr>
      <vt:lpstr>Wie, wofür und warum geben wir?</vt:lpstr>
      <vt:lpstr>Wie, wofür und warum geben wir?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Korinther Teil 2</dc:title>
  <dc:creator>Mike</dc:creator>
  <cp:keywords>Korinther, Bibel</cp:keywords>
  <cp:lastModifiedBy>Briggeler Michael</cp:lastModifiedBy>
  <cp:revision>1186</cp:revision>
  <cp:lastPrinted>2019-08-13T14:18:40Z</cp:lastPrinted>
  <dcterms:created xsi:type="dcterms:W3CDTF">2018-08-12T05:46:28Z</dcterms:created>
  <dcterms:modified xsi:type="dcterms:W3CDTF">2024-05-16T16:49:59Z</dcterms:modified>
</cp:coreProperties>
</file>