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70" r:id="rId3"/>
    <p:sldId id="409" r:id="rId4"/>
    <p:sldId id="411" r:id="rId5"/>
    <p:sldId id="410" r:id="rId6"/>
    <p:sldId id="371" r:id="rId7"/>
    <p:sldId id="374" r:id="rId8"/>
    <p:sldId id="412" r:id="rId9"/>
    <p:sldId id="372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9" r:id="rId33"/>
    <p:sldId id="398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369" r:id="rId4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91" y="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20.08.2023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20.08.2023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1B47C41-381F-EDAF-720F-8EA0EB185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9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2" y="1891717"/>
            <a:ext cx="11895589" cy="4563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8F8BE96-B711-37F8-121B-B6EB7F9D07FA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14512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2" y="2487336"/>
            <a:ext cx="11895589" cy="3967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4E8719F-42F1-E400-31E8-B87B6F804802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130747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3" y="3041008"/>
            <a:ext cx="4005744" cy="3414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4110607" y="2525086"/>
            <a:ext cx="7875863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BD4E162-1C72-1AE6-4F6B-1E5A51222A70}"/>
              </a:ext>
            </a:extLst>
          </p:cNvPr>
          <p:cNvSpPr txBox="1"/>
          <p:nvPr/>
        </p:nvSpPr>
        <p:spPr>
          <a:xfrm>
            <a:off x="3287846" y="134061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1127987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3" y="3556932"/>
            <a:ext cx="4005744" cy="289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4110607" y="2525086"/>
            <a:ext cx="7875863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01160BB-DFDA-3091-30C7-C4B9A55082E8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1916251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3" y="4437776"/>
            <a:ext cx="4005744" cy="2017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4110607" y="2525086"/>
            <a:ext cx="7875863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7A417C-DE74-6AF3-CCD4-6CA57B178C78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459247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3" y="5314426"/>
            <a:ext cx="4005744" cy="1140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4110607" y="2525086"/>
            <a:ext cx="7875863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279CC6F-C73F-AEF9-919E-6CB2F560769B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941003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3" y="5851321"/>
            <a:ext cx="4005744" cy="604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4110607" y="2525086"/>
            <a:ext cx="7875863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FCFF85D-C24C-2253-B798-ED164D5C6E5F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554840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4110607" y="2525086"/>
            <a:ext cx="7875863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73795DF-6CE0-81B3-1803-D85C9AFC82BF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64268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/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4106410" y="3003258"/>
            <a:ext cx="3905075" cy="3452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8011486" y="2525086"/>
            <a:ext cx="3974984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01C21D-72D6-65A6-E77E-9C047ACED8A1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649326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73241"/>
              </p:ext>
            </p:extLst>
          </p:nvPr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4106410" y="4211274"/>
            <a:ext cx="3905075" cy="2244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8011486" y="2525086"/>
            <a:ext cx="3974984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CDDD00E-10AD-4D46-5A9D-3EC6AEA00D79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10811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447862"/>
            <a:ext cx="2954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Einleitungsfragen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5A65EF-AB6F-A61D-EAB0-A7CC69CF62BA}"/>
              </a:ext>
            </a:extLst>
          </p:cNvPr>
          <p:cNvSpPr txBox="1"/>
          <p:nvPr/>
        </p:nvSpPr>
        <p:spPr>
          <a:xfrm>
            <a:off x="731743" y="1271423"/>
            <a:ext cx="166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Verfasser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731742" y="1977868"/>
            <a:ext cx="59606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Gebildet, geistgeleitet und akribisch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659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8096"/>
              </p:ext>
            </p:extLst>
          </p:nvPr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8011486" y="2525086"/>
            <a:ext cx="3974984" cy="3930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BAB28AB-A4E5-1885-8166-96C93EDCCC1E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936485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20161"/>
              </p:ext>
            </p:extLst>
          </p:nvPr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priesterliche Dienst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8011486" y="3150066"/>
            <a:ext cx="3974984" cy="3305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F55DE82-AFA9-60C9-DDBB-00A090FDBF48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694371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40830"/>
              </p:ext>
            </p:extLst>
          </p:nvPr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priesterliche Dienst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0113995-21F2-9B32-9143-9CFDA9CC82FE}"/>
              </a:ext>
            </a:extLst>
          </p:cNvPr>
          <p:cNvSpPr/>
          <p:nvPr/>
        </p:nvSpPr>
        <p:spPr>
          <a:xfrm>
            <a:off x="8011486" y="4228050"/>
            <a:ext cx="3974984" cy="2227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945000F-3592-6FFD-2FB3-BC6729D4CCDC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890198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82960"/>
              </p:ext>
            </p:extLst>
          </p:nvPr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priesterliche Dienst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1885183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52603"/>
              </p:ext>
            </p:extLst>
          </p:nvPr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725819"/>
            <a:ext cx="11895589" cy="5729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12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1396767"/>
            <a:ext cx="11895589" cy="5058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3154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1904301"/>
            <a:ext cx="11895589" cy="4551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6285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3108121"/>
            <a:ext cx="11895589" cy="3347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1280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3682767"/>
            <a:ext cx="11895589" cy="277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6031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4190301"/>
            <a:ext cx="11895589" cy="2265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64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94F27A4B-3887-DD3A-8FC1-4F5F9483D010}"/>
              </a:ext>
            </a:extLst>
          </p:cNvPr>
          <p:cNvSpPr txBox="1"/>
          <p:nvPr/>
        </p:nvSpPr>
        <p:spPr>
          <a:xfrm>
            <a:off x="873375" y="-5401709"/>
            <a:ext cx="9922396" cy="11172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   1. Die Vision des Zachäus und die Empfängnis seiner Frau Elisabeth (1,5-25)</a:t>
            </a:r>
            <a:endParaRPr lang="de-CH" sz="2400" dirty="0"/>
          </a:p>
          <a:p>
            <a:r>
              <a:rPr lang="de-DE" sz="2400" dirty="0"/>
              <a:t>   2. Der Gruß des Engels an die Jungfrau Maria (1,26-38)</a:t>
            </a:r>
            <a:endParaRPr lang="de-CH" sz="2400" dirty="0"/>
          </a:p>
          <a:p>
            <a:r>
              <a:rPr lang="de-DE" sz="2400" dirty="0"/>
              <a:t>   3. Marias Besuch bei Elisabeth (1,39-56)</a:t>
            </a:r>
            <a:endParaRPr lang="de-CH" sz="2400" dirty="0"/>
          </a:p>
          <a:p>
            <a:r>
              <a:rPr lang="de-DE" sz="2400" dirty="0"/>
              <a:t>   4. Die Geburt des Täufers Johannes und der Lobpreis von Zacharias (1,57-80)</a:t>
            </a:r>
            <a:endParaRPr lang="de-CH" sz="2400" dirty="0"/>
          </a:p>
          <a:p>
            <a:r>
              <a:rPr lang="de-DE" sz="2400" dirty="0"/>
              <a:t>   5. Der Erlass von Kaiser Augustus (2,1-3)</a:t>
            </a:r>
            <a:endParaRPr lang="de-CH" sz="2400" dirty="0"/>
          </a:p>
          <a:p>
            <a:r>
              <a:rPr lang="de-DE" sz="2400" dirty="0"/>
              <a:t>   6. Die Geburt Christi in Bethlehem (2,4-7)</a:t>
            </a:r>
            <a:endParaRPr lang="de-CH" sz="2400" dirty="0"/>
          </a:p>
          <a:p>
            <a:r>
              <a:rPr lang="de-DE" sz="2400" dirty="0"/>
              <a:t>   7. Das Erscheinen von Engeln bei den Hirten (2,8-20)</a:t>
            </a:r>
            <a:endParaRPr lang="de-CH" sz="2400" dirty="0"/>
          </a:p>
          <a:p>
            <a:r>
              <a:rPr lang="de-DE" sz="2400" dirty="0"/>
              <a:t>   8. Die Beschneidung Christi (2,21)</a:t>
            </a:r>
            <a:endParaRPr lang="de-CH" sz="2400" dirty="0"/>
          </a:p>
          <a:p>
            <a:r>
              <a:rPr lang="de-DE" sz="2400" dirty="0"/>
              <a:t>   9. Die Darbietung Christi im Tempel (2,22-24)</a:t>
            </a:r>
            <a:endParaRPr lang="de-CH" sz="2400" dirty="0"/>
          </a:p>
          <a:p>
            <a:r>
              <a:rPr lang="de-DE" sz="2400" dirty="0"/>
              <a:t>   10. Der Lobpreis von Simeon und Hanna (2,25-38)</a:t>
            </a:r>
            <a:endParaRPr lang="de-CH" sz="2400" dirty="0"/>
          </a:p>
          <a:p>
            <a:r>
              <a:rPr lang="de-DE" sz="2400" dirty="0"/>
              <a:t>   11. Christus inmitten der Lehrer (2,41-52)</a:t>
            </a:r>
            <a:endParaRPr lang="de-CH" sz="2400" dirty="0"/>
          </a:p>
          <a:p>
            <a:r>
              <a:rPr lang="de-DE" sz="2400" dirty="0"/>
              <a:t>   12. Beginn des Dienstes von Johannes (3,1-2)</a:t>
            </a:r>
            <a:endParaRPr lang="de-CH" sz="2400" dirty="0"/>
          </a:p>
          <a:p>
            <a:r>
              <a:rPr lang="de-DE" sz="2400" dirty="0"/>
              <a:t>   13. Erfolg des Dienstes von Johannes (3,10-15)</a:t>
            </a:r>
            <a:endParaRPr lang="de-CH" sz="2400" dirty="0"/>
          </a:p>
          <a:p>
            <a:r>
              <a:rPr lang="de-DE" sz="2400" dirty="0"/>
              <a:t>   14. Stammbaum von Maria (3,23-38)</a:t>
            </a:r>
            <a:endParaRPr lang="de-CH" sz="2400" dirty="0"/>
          </a:p>
          <a:p>
            <a:r>
              <a:rPr lang="de-DE" sz="2400" dirty="0"/>
              <a:t>   15. Christus predigt in Nazareth und wird abgelehnt (4,15-30)</a:t>
            </a:r>
            <a:endParaRPr lang="de-CH" sz="2400" dirty="0"/>
          </a:p>
          <a:p>
            <a:r>
              <a:rPr lang="de-DE" sz="2400" dirty="0"/>
              <a:t>   16. Einzelheiten der Berufung von Simon, Jakobus und Johannes (5,1-10)</a:t>
            </a:r>
            <a:endParaRPr lang="de-CH" sz="2400" dirty="0"/>
          </a:p>
          <a:p>
            <a:r>
              <a:rPr lang="de-DE" sz="2400" dirty="0"/>
              <a:t>   17. Die Rede Christi auf dem ebenen Platz (6,17-49)</a:t>
            </a:r>
            <a:endParaRPr lang="de-CH" sz="2400" dirty="0"/>
          </a:p>
          <a:p>
            <a:r>
              <a:rPr lang="de-DE" sz="2400" dirty="0"/>
              <a:t>   18. Auferweckung des Sohnes der Witwe aus Nain (7,11-17)</a:t>
            </a:r>
            <a:endParaRPr lang="de-CH" sz="2400" dirty="0"/>
          </a:p>
          <a:p>
            <a:r>
              <a:rPr lang="de-DE" sz="2400" dirty="0"/>
              <a:t>   19. Die Frau in Simons Haus (7,36-50)</a:t>
            </a:r>
            <a:endParaRPr lang="de-CH" sz="2400" dirty="0"/>
          </a:p>
          <a:p>
            <a:r>
              <a:rPr lang="de-DE" sz="2400" dirty="0"/>
              <a:t>   20. Frauen, die Christus dienten (8,1-3)</a:t>
            </a:r>
            <a:endParaRPr lang="de-CH" sz="2400" dirty="0"/>
          </a:p>
          <a:p>
            <a:r>
              <a:rPr lang="de-DE" sz="2400" dirty="0"/>
              <a:t>   21. Jakobus und Johannes wollten Feuer herabrufen (9,51-56)</a:t>
            </a:r>
            <a:endParaRPr lang="de-CH" sz="2400" dirty="0"/>
          </a:p>
          <a:p>
            <a:r>
              <a:rPr lang="de-DE" sz="2400" dirty="0"/>
              <a:t>   22. Aussendung von siebzig Jüngern (10,1-16)</a:t>
            </a:r>
            <a:endParaRPr lang="de-CH" sz="2400" dirty="0"/>
          </a:p>
          <a:p>
            <a:r>
              <a:rPr lang="de-DE" sz="2400" dirty="0"/>
              <a:t>   23. Rückkehr der siebzig Jünger (10,17-24)</a:t>
            </a:r>
            <a:endParaRPr lang="de-CH" sz="2400" dirty="0"/>
          </a:p>
          <a:p>
            <a:r>
              <a:rPr lang="de-DE" sz="2400" dirty="0"/>
              <a:t>   24. Das Gleichnis vom barmherzigen Samariter (10,25-37)</a:t>
            </a:r>
            <a:endParaRPr lang="de-CH" sz="2400" dirty="0"/>
          </a:p>
          <a:p>
            <a:r>
              <a:rPr lang="de-DE" sz="2400" dirty="0"/>
              <a:t>   25. Christus im Haus von Martha und Maria (10,38-42)</a:t>
            </a:r>
            <a:endParaRPr lang="de-CH" sz="2400" dirty="0"/>
          </a:p>
          <a:p>
            <a:r>
              <a:rPr lang="de-DE" sz="2400" dirty="0"/>
              <a:t>   26. Das Gleichnis vom Freund um Mitternacht (11,5-8)</a:t>
            </a:r>
            <a:endParaRPr lang="de-CH" sz="2400" dirty="0"/>
          </a:p>
          <a:p>
            <a:r>
              <a:rPr lang="de-DE" sz="2400" dirty="0"/>
              <a:t>   27. Christus im Haus des Pharisäers (11,37-54)</a:t>
            </a:r>
            <a:endParaRPr lang="de-CH" sz="2400" dirty="0"/>
          </a:p>
          <a:p>
            <a:r>
              <a:rPr lang="de-DE" sz="2400" dirty="0"/>
              <a:t>   28. Rede vor einer unzählbaren Menge (12,1-53)</a:t>
            </a:r>
            <a:endParaRPr lang="de-CH" sz="2400" dirty="0"/>
          </a:p>
          <a:p>
            <a:r>
              <a:rPr lang="de-DE" sz="2400" dirty="0"/>
              <a:t>   29. Ermordung der Galiläer (13,1-5) </a:t>
            </a:r>
            <a:endParaRPr lang="de-CH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537585C-1A60-36D7-F60F-57BE97D70838}"/>
              </a:ext>
            </a:extLst>
          </p:cNvPr>
          <p:cNvSpPr txBox="1"/>
          <p:nvPr/>
        </p:nvSpPr>
        <p:spPr>
          <a:xfrm>
            <a:off x="873375" y="-3921965"/>
            <a:ext cx="10150792" cy="10802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   30. Das Gleichnis vom unfruchtbaren Feigenbaum (13,6-9)</a:t>
            </a:r>
            <a:endParaRPr lang="de-CH" sz="2400" dirty="0"/>
          </a:p>
          <a:p>
            <a:r>
              <a:rPr lang="de-DE" sz="2400" dirty="0"/>
              <a:t>   31. Heilung einer Frau, die 18 Jahre krank war (13,10-20)</a:t>
            </a:r>
            <a:endParaRPr lang="de-CH" sz="2400" dirty="0"/>
          </a:p>
          <a:p>
            <a:r>
              <a:rPr lang="de-DE" sz="2400" dirty="0"/>
              <a:t>   32. Frage über die Wenigen, die errettet werden (13,22-30)</a:t>
            </a:r>
            <a:endParaRPr lang="de-CH" sz="2400" dirty="0"/>
          </a:p>
          <a:p>
            <a:r>
              <a:rPr lang="de-DE" sz="2400" dirty="0"/>
              <a:t>   33. Antwort auf die Warnung der Pharisäer vor Herodes (13,31-33)</a:t>
            </a:r>
            <a:endParaRPr lang="de-CH" sz="2400" dirty="0"/>
          </a:p>
          <a:p>
            <a:r>
              <a:rPr lang="de-DE" sz="2400" dirty="0"/>
              <a:t>   34. Heilung eines wassersüchtigen Mannes (14,1-6)</a:t>
            </a:r>
            <a:endParaRPr lang="de-CH" sz="2400" dirty="0"/>
          </a:p>
          <a:p>
            <a:r>
              <a:rPr lang="de-DE" sz="2400" dirty="0"/>
              <a:t>   35. Das Gleichnis von den Ehrenplätzen (14,7-14)</a:t>
            </a:r>
            <a:endParaRPr lang="de-CH" sz="2400" dirty="0"/>
          </a:p>
          <a:p>
            <a:r>
              <a:rPr lang="de-DE" sz="2400" dirty="0"/>
              <a:t>   36. Das Gleichnis vom großen Abendmahl (14,15-24)</a:t>
            </a:r>
            <a:endParaRPr lang="de-CH" sz="2400" dirty="0"/>
          </a:p>
          <a:p>
            <a:r>
              <a:rPr lang="de-DE" sz="2400" dirty="0"/>
              <a:t>   37. Herausforderungen der Nachfolge Christi (14,25-35)</a:t>
            </a:r>
            <a:endParaRPr lang="de-CH" sz="2400" dirty="0"/>
          </a:p>
          <a:p>
            <a:r>
              <a:rPr lang="de-DE" sz="2400" dirty="0"/>
              <a:t>   38. Gleichnis von den verlorenen Schafen und der verlorenen Münze (15,1-10)</a:t>
            </a:r>
            <a:endParaRPr lang="de-CH" sz="2400" dirty="0"/>
          </a:p>
          <a:p>
            <a:r>
              <a:rPr lang="de-DE" sz="2400" dirty="0"/>
              <a:t>   39. Das Gleichnis vom verlorenen Sohn (15,11-22)</a:t>
            </a:r>
            <a:endParaRPr lang="de-CH" sz="2400" dirty="0"/>
          </a:p>
          <a:p>
            <a:r>
              <a:rPr lang="de-DE" sz="2400" dirty="0"/>
              <a:t>   40. Das Gleichnis vom ungerechten Verwalter (16,1-18)</a:t>
            </a:r>
            <a:endParaRPr lang="de-CH" sz="2400" dirty="0"/>
          </a:p>
          <a:p>
            <a:r>
              <a:rPr lang="de-DE" sz="2400" dirty="0"/>
              <a:t>   41. Der reiche Mann und Lazarus (16,19-31)</a:t>
            </a:r>
            <a:endParaRPr lang="de-CH" sz="2400" dirty="0"/>
          </a:p>
          <a:p>
            <a:r>
              <a:rPr lang="de-DE" sz="2400" dirty="0"/>
              <a:t>   42. Anweisungen an Jünger (17,1-10)</a:t>
            </a:r>
            <a:endParaRPr lang="de-CH" sz="2400" dirty="0"/>
          </a:p>
          <a:p>
            <a:r>
              <a:rPr lang="de-DE" sz="2400" dirty="0"/>
              <a:t>   43. Heilung von zehn Aussätzigen (17,12-19)</a:t>
            </a:r>
            <a:endParaRPr lang="de-CH" sz="2400" dirty="0"/>
          </a:p>
          <a:p>
            <a:r>
              <a:rPr lang="de-DE" sz="2400" dirty="0"/>
              <a:t>   44. Frage und Antwort über das Kommen des Königreichs Gottes (17,20-37)</a:t>
            </a:r>
            <a:endParaRPr lang="de-CH" sz="2400" dirty="0"/>
          </a:p>
          <a:p>
            <a:r>
              <a:rPr lang="de-DE" sz="2400" dirty="0"/>
              <a:t>   45. Das Gleichnis von der beharrlichen Witwe (18,1-8)</a:t>
            </a:r>
            <a:endParaRPr lang="de-CH" sz="2400" dirty="0"/>
          </a:p>
          <a:p>
            <a:r>
              <a:rPr lang="de-DE" sz="2400" dirty="0"/>
              <a:t>   46. Das Gleichnis vom Pharisäer und dem Zöllner (18,9-14)</a:t>
            </a:r>
            <a:endParaRPr lang="de-CH" sz="2400" dirty="0"/>
          </a:p>
          <a:p>
            <a:r>
              <a:rPr lang="de-DE" sz="2400" dirty="0"/>
              <a:t>   47. Die Begegnung mit Zachäus (19,2-10)</a:t>
            </a:r>
            <a:endParaRPr lang="de-CH" sz="2400" dirty="0"/>
          </a:p>
          <a:p>
            <a:r>
              <a:rPr lang="de-DE" sz="2400" dirty="0"/>
              <a:t>   48. Das Gleichnis von den Pfunden (19,11-28)</a:t>
            </a:r>
            <a:endParaRPr lang="de-CH" sz="2400" dirty="0"/>
          </a:p>
          <a:p>
            <a:r>
              <a:rPr lang="de-DE" sz="2400" dirty="0"/>
              <a:t>   49. Christus weint über Jerusalem (19,41-44)</a:t>
            </a:r>
            <a:endParaRPr lang="de-CH" sz="2400" dirty="0"/>
          </a:p>
          <a:p>
            <a:r>
              <a:rPr lang="de-DE" sz="2400" dirty="0"/>
              <a:t>   50. Besondere Warnung an Petrus (22,31-32)</a:t>
            </a:r>
            <a:endParaRPr lang="de-CH" sz="2400" dirty="0"/>
          </a:p>
          <a:p>
            <a:r>
              <a:rPr lang="de-DE" sz="2400" dirty="0"/>
              <a:t>   51. Anweisung, ein Schwert zu kaufen (22,35-38)</a:t>
            </a:r>
            <a:endParaRPr lang="de-CH" sz="2400" dirty="0"/>
          </a:p>
          <a:p>
            <a:r>
              <a:rPr lang="de-DE" sz="2400" dirty="0"/>
              <a:t>   52. Erscheinung eines Engels und Schweiß wie Blut in Gethsemane (22,43-44)</a:t>
            </a:r>
            <a:endParaRPr lang="de-CH" sz="2400" dirty="0"/>
          </a:p>
          <a:p>
            <a:r>
              <a:rPr lang="de-DE" sz="2400" dirty="0"/>
              <a:t>   53. Pilatus lässt Christus Herodes vorführen (23,6 -16)</a:t>
            </a:r>
            <a:endParaRPr lang="de-CH" sz="2400" dirty="0"/>
          </a:p>
          <a:p>
            <a:r>
              <a:rPr lang="de-DE" sz="2400" dirty="0"/>
              <a:t>   54. Frauen weinen über die Leiden Christi (23,27-32)</a:t>
            </a:r>
            <a:endParaRPr lang="de-CH" sz="2400" dirty="0"/>
          </a:p>
          <a:p>
            <a:r>
              <a:rPr lang="de-DE" sz="2400" dirty="0"/>
              <a:t>   55. Der reumütige Übeltäter (23,39-43)</a:t>
            </a:r>
            <a:endParaRPr lang="de-CH" sz="2400" dirty="0"/>
          </a:p>
          <a:p>
            <a:r>
              <a:rPr lang="de-DE" sz="2400" dirty="0"/>
              <a:t>   56. Christus erscheint zwei Jüngern auf dem Weg nach Emmaus (24,13-35)</a:t>
            </a:r>
            <a:endParaRPr lang="de-CH" sz="2400" dirty="0"/>
          </a:p>
          <a:p>
            <a:r>
              <a:rPr lang="de-DE" sz="2400" dirty="0"/>
              <a:t>   57. Einzelheiten des Erscheinens Christi bei den elf Jüngern (24,37-49)</a:t>
            </a:r>
            <a:endParaRPr lang="de-CH" sz="2400" dirty="0"/>
          </a:p>
          <a:p>
            <a:r>
              <a:rPr lang="de-DE" sz="2400" dirty="0"/>
              <a:t>   58. Himmelfahrt Christi nach dem Akt des Segnens (24,50-53)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89674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9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/>
      <p:bldP spid="5" grpId="0" uiExpan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5045978"/>
            <a:ext cx="11895589" cy="1409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066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0AE1D05-8A50-9B76-02BB-84CCA5197417}"/>
              </a:ext>
            </a:extLst>
          </p:cNvPr>
          <p:cNvSpPr/>
          <p:nvPr/>
        </p:nvSpPr>
        <p:spPr>
          <a:xfrm>
            <a:off x="104862" y="5603846"/>
            <a:ext cx="11895589" cy="851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5907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2672402" y="171821"/>
            <a:ext cx="6847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Apostelgeschichte |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 n.Chr. bis 62 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Numeri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Prüfung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"Aber ihr werdet Kraft empfangen, wenn der Heilige Geist auf euch gekommen ist; und ihr werdet meine Zeugen sein, sowohl in Jerusalem als auch in ganz Judäa und Samaria und bis an das Ende der Erde." 1,8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Zeitalter des Geistes |Schma Ekklesia: Höre, was der Geist den Gemeinde sagt!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des Herrn wächst in Reife und Anzahl.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Dazu beruft der Herr Väter und Mütter in Christus, damit die Gemeinde des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Herrn Jesus zum vollkommenen Mannesalter heranwächst.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"Ihr habt im Kampf gegen die Sünde noch nicht bis aufs Blut widerstanden!" Hebr 12,4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"Also bleibt noch eine Sabbatruhe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 Volk Gottes übrig." Hebr 4,9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73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70418"/>
              </p:ext>
            </p:extLst>
          </p:nvPr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733590"/>
            <a:ext cx="11895589" cy="6157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8068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1375794"/>
            <a:ext cx="11895589" cy="551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3444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1912690"/>
            <a:ext cx="11895589" cy="497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8010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2411835"/>
            <a:ext cx="11895589" cy="4479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2065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2898395"/>
            <a:ext cx="11895589" cy="3993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8476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3380763"/>
            <a:ext cx="11895589" cy="3510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28508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4970477"/>
            <a:ext cx="11895589" cy="1921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126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447862"/>
            <a:ext cx="2954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Einleitungsfragen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5A65EF-AB6F-A61D-EAB0-A7CC69CF62BA}"/>
              </a:ext>
            </a:extLst>
          </p:cNvPr>
          <p:cNvSpPr txBox="1"/>
          <p:nvPr/>
        </p:nvSpPr>
        <p:spPr>
          <a:xfrm>
            <a:off x="731743" y="1271423"/>
            <a:ext cx="166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Verfasser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731742" y="1977868"/>
            <a:ext cx="59606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Gebildet, geistgeleitet und akribisch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745928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5452844"/>
            <a:ext cx="11895589" cy="143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43586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568B75EF-11DF-60D9-433E-9F26B846CA72}"/>
              </a:ext>
            </a:extLst>
          </p:cNvPr>
          <p:cNvSpPr/>
          <p:nvPr/>
        </p:nvSpPr>
        <p:spPr>
          <a:xfrm>
            <a:off x="148205" y="5972960"/>
            <a:ext cx="11895589" cy="91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609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E13766-25F4-3F22-85CF-31F76D9A49B5}"/>
              </a:ext>
            </a:extLst>
          </p:cNvPr>
          <p:cNvSpPr txBox="1"/>
          <p:nvPr/>
        </p:nvSpPr>
        <p:spPr>
          <a:xfrm>
            <a:off x="3962568" y="156523"/>
            <a:ext cx="40501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Johannes | ca. 90 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n.Chr.</a:t>
            </a:r>
            <a:endParaRPr lang="de-CH" sz="3000" b="1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37BA2C2F-AA44-A2CB-E71E-137BC0159B10}"/>
              </a:ext>
            </a:extLst>
          </p:cNvPr>
          <p:cNvGraphicFramePr>
            <a:graphicFrameLocks noGrp="1"/>
          </p:cNvGraphicFramePr>
          <p:nvPr/>
        </p:nvGraphicFramePr>
        <p:xfrm>
          <a:off x="348143" y="816158"/>
          <a:ext cx="11278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998">
                  <a:extLst>
                    <a:ext uri="{9D8B030D-6E8A-4147-A177-3AD203B41FA5}">
                      <a16:colId xmlns:a16="http://schemas.microsoft.com/office/drawing/2014/main" val="86178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Deuteronomium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1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Krönung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Adler unter den Evangelien.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Wahrer Mensch und wahrer Gott.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 mit Petrus: 3x "Simon⟨, Sohn⟩ des Johannes, liebst du mich?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Schma Ekklesia: »Du sollst den Herrn, deinen Gott, lieben mit deinem ganzen Herzen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mit deiner ganzen Seele und mit deinem ganzen Verstand.« Dies ist das große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erste Gebot. Das zweite aber ist ihm gleich: »Du sollst deinen Nächsten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lieben wie dich selbst.« Mt 22,37-39; Dt 6,5; Lev 19,18a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Aufruf zum Festhalten an der Wahrheit in Zeiten des Abfalls!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Fischfang und Frühstück mit Seinen Jüngern nach seiner Auferstehung. Joh 21,1-14</a:t>
                      </a:r>
                    </a:p>
                    <a:p>
                      <a:pPr algn="ctr"/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Gemeinde wird in der Entrückung </a:t>
                      </a: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himmlische Ruhe eingehen.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5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2539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1B47C41-381F-EDAF-720F-8EA0EB185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3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447862"/>
            <a:ext cx="2954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Einleitungsfragen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5A65EF-AB6F-A61D-EAB0-A7CC69CF62BA}"/>
              </a:ext>
            </a:extLst>
          </p:cNvPr>
          <p:cNvSpPr txBox="1"/>
          <p:nvPr/>
        </p:nvSpPr>
        <p:spPr>
          <a:xfrm>
            <a:off x="731743" y="1271423"/>
            <a:ext cx="166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Verfasser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731742" y="1977868"/>
            <a:ext cx="59606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Gebildet, geistgeleitet und akribisch 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6E5E111-F9BA-D441-8C8E-EA2011E64A54}"/>
              </a:ext>
            </a:extLst>
          </p:cNvPr>
          <p:cNvSpPr txBox="1"/>
          <p:nvPr/>
        </p:nvSpPr>
        <p:spPr>
          <a:xfrm>
            <a:off x="692838" y="2684313"/>
            <a:ext cx="19335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Mitfühlend</a:t>
            </a:r>
            <a:endParaRPr lang="de-CH" sz="3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4F27A4B-3887-DD3A-8FC1-4F5F9483D010}"/>
              </a:ext>
            </a:extLst>
          </p:cNvPr>
          <p:cNvSpPr txBox="1"/>
          <p:nvPr/>
        </p:nvSpPr>
        <p:spPr>
          <a:xfrm>
            <a:off x="692838" y="3390758"/>
            <a:ext cx="69176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Zuverlässig und Integer: "Der geliebte Arzt"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7181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447862"/>
            <a:ext cx="2954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Einleitungsfragen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5A65EF-AB6F-A61D-EAB0-A7CC69CF62BA}"/>
              </a:ext>
            </a:extLst>
          </p:cNvPr>
          <p:cNvSpPr txBox="1"/>
          <p:nvPr/>
        </p:nvSpPr>
        <p:spPr>
          <a:xfrm>
            <a:off x="731743" y="1271423"/>
            <a:ext cx="166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Verfasser</a:t>
            </a:r>
            <a:endParaRPr lang="de-CH" sz="3000" b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C6E5969-E42F-3312-C906-B114AEBC89A7}"/>
              </a:ext>
            </a:extLst>
          </p:cNvPr>
          <p:cNvSpPr txBox="1"/>
          <p:nvPr/>
        </p:nvSpPr>
        <p:spPr>
          <a:xfrm>
            <a:off x="692837" y="2043202"/>
            <a:ext cx="52194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Aussergewöhnlicher Mitarbeiter</a:t>
            </a:r>
            <a:endParaRPr lang="de-CH" sz="3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5A3FA90-D3A2-534D-9D6B-8531910E821A}"/>
              </a:ext>
            </a:extLst>
          </p:cNvPr>
          <p:cNvSpPr txBox="1"/>
          <p:nvPr/>
        </p:nvSpPr>
        <p:spPr>
          <a:xfrm>
            <a:off x="692836" y="2749647"/>
            <a:ext cx="101682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"Beeile dich, bald zu mir zu kommen! 10 Denn Demas hat </a:t>
            </a:r>
          </a:p>
          <a:p>
            <a:r>
              <a:rPr lang="de-CH" sz="3000" dirty="0"/>
              <a:t>mich verlassen, da er den jetzigen Zeitlauf lieb gewonnen hat, </a:t>
            </a:r>
          </a:p>
          <a:p>
            <a:r>
              <a:rPr lang="de-CH" sz="3000" dirty="0"/>
              <a:t>und ist nach Thessalonich gegangen, Kreszenz nach Galatien, </a:t>
            </a:r>
          </a:p>
          <a:p>
            <a:r>
              <a:rPr lang="de-CH" sz="3000" dirty="0"/>
              <a:t>Titus nach Dalmatien. 11 Lukas ist allein bei mir. Nimm Markus </a:t>
            </a:r>
          </a:p>
          <a:p>
            <a:r>
              <a:rPr lang="de-CH" sz="3000" dirty="0"/>
              <a:t>und bringe ihn mit dir! Denn er ist mir nützlich zum Dienst. </a:t>
            </a:r>
          </a:p>
          <a:p>
            <a:r>
              <a:rPr lang="de-CH" sz="3000" dirty="0"/>
              <a:t>12 Tychikus aber habe ich nach Ephesus gesandt." </a:t>
            </a:r>
            <a:r>
              <a:rPr lang="de-CH" sz="3000" b="1" dirty="0"/>
              <a:t>(2Tim 4,9-12)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5713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447862"/>
            <a:ext cx="351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Einleitungsfragen</a:t>
            </a:r>
            <a:endParaRPr lang="de-CH" sz="36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5A65EF-AB6F-A61D-EAB0-A7CC69CF62BA}"/>
              </a:ext>
            </a:extLst>
          </p:cNvPr>
          <p:cNvSpPr txBox="1"/>
          <p:nvPr/>
        </p:nvSpPr>
        <p:spPr>
          <a:xfrm>
            <a:off x="731743" y="1271423"/>
            <a:ext cx="166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Verfasser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731742" y="1977868"/>
            <a:ext cx="44634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Zeit und Ort der Abfassung</a:t>
            </a:r>
            <a:endParaRPr lang="de-CH" sz="3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EC19FD0-CBF8-D4EC-06D2-1901C9197047}"/>
              </a:ext>
            </a:extLst>
          </p:cNvPr>
          <p:cNvSpPr txBox="1"/>
          <p:nvPr/>
        </p:nvSpPr>
        <p:spPr>
          <a:xfrm>
            <a:off x="731742" y="2684313"/>
            <a:ext cx="57232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Zweck des Schreibens | Empfänger</a:t>
            </a:r>
            <a:endParaRPr lang="de-CH" sz="3000" b="1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62E6B9-0179-60A1-42E0-6921F1E37F52}"/>
              </a:ext>
            </a:extLst>
          </p:cNvPr>
          <p:cNvSpPr txBox="1"/>
          <p:nvPr/>
        </p:nvSpPr>
        <p:spPr>
          <a:xfrm>
            <a:off x="731742" y="3389678"/>
            <a:ext cx="85932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Evangelium und Apostelgeschichte als "Doppelwerk"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9523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14965" y="1513263"/>
            <a:ext cx="6486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Allgemeines über die Evangelien </a:t>
            </a:r>
          </a:p>
          <a:p>
            <a:r>
              <a:rPr lang="de-DE" sz="3600" b="1" dirty="0"/>
              <a:t>und die Apostelgeschichte</a:t>
            </a:r>
            <a:endParaRPr lang="de-CH" sz="3600" b="1" dirty="0"/>
          </a:p>
        </p:txBody>
      </p:sp>
    </p:spTree>
    <p:extLst>
      <p:ext uri="{BB962C8B-B14F-4D97-AF65-F5344CB8AC3E}">
        <p14:creationId xmlns:p14="http://schemas.microsoft.com/office/powerpoint/2010/main" val="42821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71FE36-DCA7-8E49-3030-DE6550B1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38411"/>
              </p:ext>
            </p:extLst>
          </p:nvPr>
        </p:nvGraphicFramePr>
        <p:xfrm>
          <a:off x="205529" y="719665"/>
          <a:ext cx="11690058" cy="558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86">
                  <a:extLst>
                    <a:ext uri="{9D8B030D-6E8A-4147-A177-3AD203B41FA5}">
                      <a16:colId xmlns:a16="http://schemas.microsoft.com/office/drawing/2014/main" val="220751445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3466514672"/>
                    </a:ext>
                  </a:extLst>
                </a:gridCol>
                <a:gridCol w="3896686">
                  <a:extLst>
                    <a:ext uri="{9D8B030D-6E8A-4147-A177-3AD203B41FA5}">
                      <a16:colId xmlns:a16="http://schemas.microsoft.com/office/drawing/2014/main" val="2146292115"/>
                    </a:ext>
                  </a:extLst>
                </a:gridCol>
              </a:tblGrid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Matthäus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Markus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Lukas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8146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Genesis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Exodus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Levitikus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931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Anfänge / Entscheidung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Stellung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>
                          <a:solidFill>
                            <a:schemeClr val="tx1"/>
                          </a:solidFill>
                        </a:rPr>
                        <a:t>Berufung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8783"/>
                  </a:ext>
                </a:extLst>
              </a:tr>
              <a:tr h="601601"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Genesis der Evangelien</a:t>
                      </a:r>
                    </a:p>
                    <a:p>
                      <a:pPr algn="ctr"/>
                      <a:r>
                        <a:rPr lang="de-CH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König Gottes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ist König in deinem Leben?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Sündenfall - Verwerfung des Königs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Geheimnis Reich als Folge</a:t>
                      </a:r>
                    </a:p>
                    <a:p>
                      <a:pPr algn="ctr"/>
                      <a:endParaRPr lang="de-CH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Gemeindebau-Auftrag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wahre Knecht Gottes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Demut das Wesen meines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Dienstes für den König?</a:t>
                      </a:r>
                    </a:p>
                    <a:p>
                      <a:pPr algn="ctr"/>
                      <a:endParaRPr lang="de-DE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Gerettet um zu dienen!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vollkommene und barmherzige Mensch</a:t>
                      </a:r>
                    </a:p>
                    <a:p>
                      <a:pPr algn="ctr"/>
                      <a:endParaRPr lang="de-CH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Evangelium soll in alle Welt getragen werden</a:t>
                      </a:r>
                      <a:endParaRPr lang="de-C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23640"/>
                  </a:ext>
                </a:extLst>
              </a:tr>
            </a:tbl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067FDF1-4134-C55D-DA27-2D7B3BC2AF1A}"/>
              </a:ext>
            </a:extLst>
          </p:cNvPr>
          <p:cNvSpPr/>
          <p:nvPr/>
        </p:nvSpPr>
        <p:spPr>
          <a:xfrm>
            <a:off x="104862" y="1241571"/>
            <a:ext cx="11895589" cy="5213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67518D2-7E0E-80ED-26F8-AE14D29A6F81}"/>
              </a:ext>
            </a:extLst>
          </p:cNvPr>
          <p:cNvSpPr txBox="1"/>
          <p:nvPr/>
        </p:nvSpPr>
        <p:spPr>
          <a:xfrm>
            <a:off x="3287846" y="125673"/>
            <a:ext cx="5525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Synoptiker | 3. v.Chr. bis 32 n.Chr.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755838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4652</Words>
  <Application>Microsoft Office PowerPoint</Application>
  <PresentationFormat>Breitbild</PresentationFormat>
  <Paragraphs>895</Paragraphs>
  <Slides>43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Matthäusevangelium</dc:title>
  <dc:creator>Reinhard</dc:creator>
  <cp:keywords>OLOC</cp:keywords>
  <cp:lastModifiedBy>Reinhard Briggeler</cp:lastModifiedBy>
  <cp:revision>172</cp:revision>
  <dcterms:created xsi:type="dcterms:W3CDTF">2018-05-19T05:14:58Z</dcterms:created>
  <dcterms:modified xsi:type="dcterms:W3CDTF">2023-08-20T06:00:40Z</dcterms:modified>
</cp:coreProperties>
</file>