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359" r:id="rId3"/>
    <p:sldId id="564" r:id="rId4"/>
    <p:sldId id="678" r:id="rId5"/>
    <p:sldId id="705" r:id="rId6"/>
    <p:sldId id="702" r:id="rId7"/>
    <p:sldId id="707" r:id="rId8"/>
    <p:sldId id="706" r:id="rId9"/>
    <p:sldId id="708" r:id="rId10"/>
    <p:sldId id="709" r:id="rId11"/>
    <p:sldId id="710" r:id="rId12"/>
    <p:sldId id="711" r:id="rId13"/>
    <p:sldId id="714" r:id="rId14"/>
    <p:sldId id="704" r:id="rId15"/>
    <p:sldId id="719" r:id="rId16"/>
    <p:sldId id="720" r:id="rId17"/>
    <p:sldId id="722" r:id="rId18"/>
    <p:sldId id="721" r:id="rId19"/>
    <p:sldId id="723" r:id="rId20"/>
    <p:sldId id="696" r:id="rId21"/>
    <p:sldId id="724" r:id="rId22"/>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982" autoAdjust="0"/>
  </p:normalViewPr>
  <p:slideViewPr>
    <p:cSldViewPr snapToGrid="0">
      <p:cViewPr varScale="1">
        <p:scale>
          <a:sx n="152" d="100"/>
          <a:sy n="152" d="100"/>
        </p:scale>
        <p:origin x="42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09.05.2023</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a:t>
            </a:fld>
            <a:endParaRPr lang="de-CH"/>
          </a:p>
        </p:txBody>
      </p:sp>
    </p:spTree>
    <p:extLst>
      <p:ext uri="{BB962C8B-B14F-4D97-AF65-F5344CB8AC3E}">
        <p14:creationId xmlns:p14="http://schemas.microsoft.com/office/powerpoint/2010/main" val="390152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8127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21</a:t>
            </a:fld>
            <a:endParaRPr lang="de-CH"/>
          </a:p>
        </p:txBody>
      </p:sp>
    </p:spTree>
    <p:extLst>
      <p:ext uri="{BB962C8B-B14F-4D97-AF65-F5344CB8AC3E}">
        <p14:creationId xmlns:p14="http://schemas.microsoft.com/office/powerpoint/2010/main" val="152962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09.05.2023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09.05.2023</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09.05.2023</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404A49C-655D-8C65-8BE8-832543E14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F3074F7-3E90-4A44-6955-490807F20629}"/>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Widerstand</a:t>
            </a:r>
          </a:p>
        </p:txBody>
      </p:sp>
      <p:sp>
        <p:nvSpPr>
          <p:cNvPr id="7" name="Rechteck 6">
            <a:extLst>
              <a:ext uri="{FF2B5EF4-FFF2-40B4-BE49-F238E27FC236}">
                <a16:creationId xmlns:a16="http://schemas.microsoft.com/office/drawing/2014/main" id="{F1EA64EE-C924-A85F-D0E7-F87C22BB945B}"/>
              </a:ext>
            </a:extLst>
          </p:cNvPr>
          <p:cNvSpPr/>
          <p:nvPr/>
        </p:nvSpPr>
        <p:spPr>
          <a:xfrm>
            <a:off x="607373" y="4481308"/>
            <a:ext cx="10602015" cy="1477328"/>
          </a:xfrm>
          <a:prstGeom prst="rect">
            <a:avLst/>
          </a:prstGeom>
        </p:spPr>
        <p:txBody>
          <a:bodyPr wrap="square">
            <a:spAutoFit/>
          </a:bodyPr>
          <a:lstStyle/>
          <a:p>
            <a:r>
              <a:rPr lang="de-CH" sz="3000" dirty="0"/>
              <a:t>„</a:t>
            </a:r>
            <a:r>
              <a:rPr lang="de-DE" sz="3000" dirty="0"/>
              <a:t>Und anderes fiel in die gute Erde und gab Frucht, indem es </a:t>
            </a:r>
            <a:r>
              <a:rPr lang="de-DE" sz="3000" dirty="0" err="1"/>
              <a:t>aufsprosste</a:t>
            </a:r>
            <a:r>
              <a:rPr lang="de-DE" sz="3000" dirty="0"/>
              <a:t> und wuchs; und es trug eines dreißig-, eines sechzig- und eines hundertfach.</a:t>
            </a:r>
            <a:r>
              <a:rPr lang="de-CH" sz="3000" dirty="0"/>
              <a:t>“ Mk 4,8</a:t>
            </a:r>
          </a:p>
        </p:txBody>
      </p:sp>
      <p:sp>
        <p:nvSpPr>
          <p:cNvPr id="2" name="Inhaltsplatzhalter 4">
            <a:extLst>
              <a:ext uri="{FF2B5EF4-FFF2-40B4-BE49-F238E27FC236}">
                <a16:creationId xmlns:a16="http://schemas.microsoft.com/office/drawing/2014/main" id="{26784BD4-C840-2CEF-9B4D-E8B8C08D1D16}"/>
              </a:ext>
            </a:extLst>
          </p:cNvPr>
          <p:cNvSpPr txBox="1">
            <a:spLocks/>
          </p:cNvSpPr>
          <p:nvPr/>
        </p:nvSpPr>
        <p:spPr>
          <a:xfrm>
            <a:off x="607373" y="3240660"/>
            <a:ext cx="10444708" cy="924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„Anderes aber fiel auf die gute Erde und gab Frucht: </a:t>
            </a:r>
            <a:r>
              <a:rPr lang="de-CH" sz="3000" dirty="0"/>
              <a:t>das eine hundert-, das andere sechzig-, das andere dreißigfach.</a:t>
            </a:r>
            <a:r>
              <a:rPr lang="de-DE" sz="3000" dirty="0"/>
              <a:t>“</a:t>
            </a:r>
            <a:r>
              <a:rPr lang="de-CH" sz="3000" dirty="0"/>
              <a:t> </a:t>
            </a:r>
            <a:r>
              <a:rPr lang="de-DE" sz="3000" dirty="0" err="1"/>
              <a:t>Mt</a:t>
            </a:r>
            <a:r>
              <a:rPr lang="de-DE" sz="3000" dirty="0"/>
              <a:t> 13,8</a:t>
            </a:r>
          </a:p>
        </p:txBody>
      </p:sp>
      <p:sp>
        <p:nvSpPr>
          <p:cNvPr id="8" name="Rechteck 7">
            <a:extLst>
              <a:ext uri="{FF2B5EF4-FFF2-40B4-BE49-F238E27FC236}">
                <a16:creationId xmlns:a16="http://schemas.microsoft.com/office/drawing/2014/main" id="{70F1DD19-5F71-B497-4996-2FAB934D598F}"/>
              </a:ext>
            </a:extLst>
          </p:cNvPr>
          <p:cNvSpPr/>
          <p:nvPr/>
        </p:nvSpPr>
        <p:spPr>
          <a:xfrm>
            <a:off x="607373" y="1104710"/>
            <a:ext cx="8418765" cy="553998"/>
          </a:xfrm>
          <a:prstGeom prst="rect">
            <a:avLst/>
          </a:prstGeom>
        </p:spPr>
        <p:txBody>
          <a:bodyPr wrap="square">
            <a:spAutoFit/>
          </a:bodyPr>
          <a:lstStyle/>
          <a:p>
            <a:r>
              <a:rPr lang="de-CH" sz="3000" b="1" u="sng" dirty="0"/>
              <a:t>Das Geheimnis-Reich: Der Sämann</a:t>
            </a:r>
          </a:p>
        </p:txBody>
      </p:sp>
      <p:sp>
        <p:nvSpPr>
          <p:cNvPr id="4" name="Inhaltsplatzhalter 4">
            <a:extLst>
              <a:ext uri="{FF2B5EF4-FFF2-40B4-BE49-F238E27FC236}">
                <a16:creationId xmlns:a16="http://schemas.microsoft.com/office/drawing/2014/main" id="{58B9C0DE-4811-E791-9E26-0F544C4EC1BE}"/>
              </a:ext>
            </a:extLst>
          </p:cNvPr>
          <p:cNvSpPr txBox="1">
            <a:spLocks/>
          </p:cNvSpPr>
          <p:nvPr/>
        </p:nvSpPr>
        <p:spPr>
          <a:xfrm>
            <a:off x="607373" y="2000013"/>
            <a:ext cx="10444708" cy="924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„Begreift ihr dieses Gleichnis nicht? Und wie wollt ihr all die Gleichnisse verstehen?“</a:t>
            </a:r>
            <a:r>
              <a:rPr lang="de-CH" sz="3000" dirty="0"/>
              <a:t> </a:t>
            </a:r>
            <a:r>
              <a:rPr lang="de-DE" sz="3000" dirty="0"/>
              <a:t>Mk 4,13b</a:t>
            </a:r>
          </a:p>
        </p:txBody>
      </p:sp>
    </p:spTree>
    <p:extLst>
      <p:ext uri="{BB962C8B-B14F-4D97-AF65-F5344CB8AC3E}">
        <p14:creationId xmlns:p14="http://schemas.microsoft.com/office/powerpoint/2010/main" val="27224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F3074F7-3E90-4A44-6955-490807F20629}"/>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Widerstand</a:t>
            </a:r>
          </a:p>
        </p:txBody>
      </p:sp>
      <p:sp>
        <p:nvSpPr>
          <p:cNvPr id="4" name="Rechteck 3">
            <a:extLst>
              <a:ext uri="{FF2B5EF4-FFF2-40B4-BE49-F238E27FC236}">
                <a16:creationId xmlns:a16="http://schemas.microsoft.com/office/drawing/2014/main" id="{BBCCACA7-D4A8-EBEA-6EA5-58C6804E65E6}"/>
              </a:ext>
            </a:extLst>
          </p:cNvPr>
          <p:cNvSpPr/>
          <p:nvPr/>
        </p:nvSpPr>
        <p:spPr>
          <a:xfrm>
            <a:off x="607373" y="1104710"/>
            <a:ext cx="8418765" cy="553998"/>
          </a:xfrm>
          <a:prstGeom prst="rect">
            <a:avLst/>
          </a:prstGeom>
        </p:spPr>
        <p:txBody>
          <a:bodyPr wrap="square">
            <a:spAutoFit/>
          </a:bodyPr>
          <a:lstStyle/>
          <a:p>
            <a:r>
              <a:rPr lang="de-CH" sz="3000" b="1" u="sng" dirty="0"/>
              <a:t>Das Geheimnis-Reich: Die selbst wachsende Saat</a:t>
            </a:r>
          </a:p>
        </p:txBody>
      </p:sp>
      <p:sp>
        <p:nvSpPr>
          <p:cNvPr id="2" name="Inhaltsplatzhalter 4">
            <a:extLst>
              <a:ext uri="{FF2B5EF4-FFF2-40B4-BE49-F238E27FC236}">
                <a16:creationId xmlns:a16="http://schemas.microsoft.com/office/drawing/2014/main" id="{26784BD4-C840-2CEF-9B4D-E8B8C08D1D16}"/>
              </a:ext>
            </a:extLst>
          </p:cNvPr>
          <p:cNvSpPr txBox="1">
            <a:spLocks/>
          </p:cNvSpPr>
          <p:nvPr/>
        </p:nvSpPr>
        <p:spPr>
          <a:xfrm>
            <a:off x="607373" y="1811472"/>
            <a:ext cx="10444708" cy="30272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er sprach: Mit dem Reich Gottes ist es so, wie wenn ein Mensch den Samen auf das Land wirft 27 und schläft und aufsteht, Nacht und Tag, und der Same sprießt hervor und wächst, er weiß selbst nicht wie. 28 Die Erde bringt von selbst Frucht hervor, zuerst Gras, dann eine Ähre, dann vollen Weizen in der Ähre. 29 Wenn aber die Frucht es zulässt, so schickt er sogleich die Sichel, denn die Ernte ist da.“</a:t>
            </a:r>
            <a:r>
              <a:rPr lang="de-CH" sz="3000" dirty="0"/>
              <a:t> </a:t>
            </a:r>
            <a:r>
              <a:rPr lang="de-DE" sz="3000" dirty="0"/>
              <a:t>Mk 4,26-29</a:t>
            </a:r>
          </a:p>
        </p:txBody>
      </p:sp>
      <p:sp>
        <p:nvSpPr>
          <p:cNvPr id="5" name="Rechteck 4">
            <a:extLst>
              <a:ext uri="{FF2B5EF4-FFF2-40B4-BE49-F238E27FC236}">
                <a16:creationId xmlns:a16="http://schemas.microsoft.com/office/drawing/2014/main" id="{F96FF320-5E97-2B6A-B091-BDE513121DBB}"/>
              </a:ext>
            </a:extLst>
          </p:cNvPr>
          <p:cNvSpPr/>
          <p:nvPr/>
        </p:nvSpPr>
        <p:spPr>
          <a:xfrm>
            <a:off x="607373" y="4991471"/>
            <a:ext cx="10602015" cy="1477328"/>
          </a:xfrm>
          <a:prstGeom prst="rect">
            <a:avLst/>
          </a:prstGeom>
        </p:spPr>
        <p:txBody>
          <a:bodyPr wrap="square">
            <a:spAutoFit/>
          </a:bodyPr>
          <a:lstStyle/>
          <a:p>
            <a:r>
              <a:rPr lang="de-CH" sz="3000" dirty="0"/>
              <a:t>„</a:t>
            </a:r>
            <a:r>
              <a:rPr lang="de-DE" sz="3000" dirty="0"/>
              <a:t>Und Gott sprach: Die Erde lasse Gras hervorsprossen, Kraut, das Samen hervorbringt, Fruchtbäume, die auf der Erde Früchte tragen nach ihrer Art, in denen ihr Same ist! Und es geschah so.</a:t>
            </a:r>
            <a:r>
              <a:rPr lang="de-CH" sz="3000" dirty="0"/>
              <a:t>“ Gen 1,11</a:t>
            </a:r>
          </a:p>
        </p:txBody>
      </p:sp>
    </p:spTree>
    <p:extLst>
      <p:ext uri="{BB962C8B-B14F-4D97-AF65-F5344CB8AC3E}">
        <p14:creationId xmlns:p14="http://schemas.microsoft.com/office/powerpoint/2010/main" val="41105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F3074F7-3E90-4A44-6955-490807F20629}"/>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Widerstand</a:t>
            </a:r>
          </a:p>
        </p:txBody>
      </p:sp>
      <p:sp>
        <p:nvSpPr>
          <p:cNvPr id="4" name="Rechteck 3">
            <a:extLst>
              <a:ext uri="{FF2B5EF4-FFF2-40B4-BE49-F238E27FC236}">
                <a16:creationId xmlns:a16="http://schemas.microsoft.com/office/drawing/2014/main" id="{BBCCACA7-D4A8-EBEA-6EA5-58C6804E65E6}"/>
              </a:ext>
            </a:extLst>
          </p:cNvPr>
          <p:cNvSpPr/>
          <p:nvPr/>
        </p:nvSpPr>
        <p:spPr>
          <a:xfrm>
            <a:off x="607373" y="1104710"/>
            <a:ext cx="8418765" cy="553998"/>
          </a:xfrm>
          <a:prstGeom prst="rect">
            <a:avLst/>
          </a:prstGeom>
        </p:spPr>
        <p:txBody>
          <a:bodyPr wrap="square">
            <a:spAutoFit/>
          </a:bodyPr>
          <a:lstStyle/>
          <a:p>
            <a:r>
              <a:rPr lang="de-CH" sz="3000" b="1" u="sng" dirty="0"/>
              <a:t>Das Geheimnis-Reich: Die selbst wachsende Saat</a:t>
            </a:r>
          </a:p>
        </p:txBody>
      </p:sp>
      <p:sp>
        <p:nvSpPr>
          <p:cNvPr id="2" name="Inhaltsplatzhalter 4">
            <a:extLst>
              <a:ext uri="{FF2B5EF4-FFF2-40B4-BE49-F238E27FC236}">
                <a16:creationId xmlns:a16="http://schemas.microsoft.com/office/drawing/2014/main" id="{26784BD4-C840-2CEF-9B4D-E8B8C08D1D16}"/>
              </a:ext>
            </a:extLst>
          </p:cNvPr>
          <p:cNvSpPr txBox="1">
            <a:spLocks/>
          </p:cNvSpPr>
          <p:nvPr/>
        </p:nvSpPr>
        <p:spPr>
          <a:xfrm>
            <a:off x="607373" y="1811472"/>
            <a:ext cx="10444708" cy="30272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er sprach: Mit dem Reich Gottes ist es so, wie wenn ein Mensch den Samen auf das Land wirft 27 und schläft und aufsteht, Nacht und Tag, und der Same sprießt hervor und wächst, er weiß selbst nicht wie. 28 Die Erde bringt von selbst Frucht hervor, zuerst Gras, dann eine Ähre, dann vollen Weizen in der Ähre. 29 Wenn aber die Frucht es zulässt, so schickt er sogleich die Sichel, denn die Ernte ist da.“</a:t>
            </a:r>
            <a:r>
              <a:rPr lang="de-CH" sz="3000" dirty="0"/>
              <a:t> </a:t>
            </a:r>
            <a:r>
              <a:rPr lang="de-DE" sz="3000" dirty="0"/>
              <a:t>Mk 4,26-29</a:t>
            </a:r>
          </a:p>
        </p:txBody>
      </p:sp>
      <p:sp>
        <p:nvSpPr>
          <p:cNvPr id="5" name="Rechteck 4">
            <a:extLst>
              <a:ext uri="{FF2B5EF4-FFF2-40B4-BE49-F238E27FC236}">
                <a16:creationId xmlns:a16="http://schemas.microsoft.com/office/drawing/2014/main" id="{F96FF320-5E97-2B6A-B091-BDE513121DBB}"/>
              </a:ext>
            </a:extLst>
          </p:cNvPr>
          <p:cNvSpPr/>
          <p:nvPr/>
        </p:nvSpPr>
        <p:spPr>
          <a:xfrm>
            <a:off x="607373" y="4991471"/>
            <a:ext cx="10602015" cy="1477328"/>
          </a:xfrm>
          <a:prstGeom prst="rect">
            <a:avLst/>
          </a:prstGeom>
        </p:spPr>
        <p:txBody>
          <a:bodyPr wrap="square">
            <a:spAutoFit/>
          </a:bodyPr>
          <a:lstStyle/>
          <a:p>
            <a:r>
              <a:rPr lang="de-CH" sz="3000" dirty="0"/>
              <a:t>„</a:t>
            </a:r>
            <a:r>
              <a:rPr lang="de-DE" sz="3000" dirty="0"/>
              <a:t>Habt nun Geduld, Brüder, bis zur Ankunft des Herrn! Siehe, der Bauer wartet auf die kostbare Frucht der Erde und hat Geduld ihretwegen, bis sie den Früh- und Spätregen empfange.</a:t>
            </a:r>
            <a:r>
              <a:rPr lang="de-CH" sz="3000" dirty="0"/>
              <a:t>“ Jak 5,7</a:t>
            </a:r>
          </a:p>
        </p:txBody>
      </p:sp>
    </p:spTree>
    <p:extLst>
      <p:ext uri="{BB962C8B-B14F-4D97-AF65-F5344CB8AC3E}">
        <p14:creationId xmlns:p14="http://schemas.microsoft.com/office/powerpoint/2010/main" val="28336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F3074F7-3E90-4A44-6955-490807F20629}"/>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Widerstand</a:t>
            </a:r>
          </a:p>
        </p:txBody>
      </p:sp>
      <p:sp>
        <p:nvSpPr>
          <p:cNvPr id="4" name="Rechteck 3">
            <a:extLst>
              <a:ext uri="{FF2B5EF4-FFF2-40B4-BE49-F238E27FC236}">
                <a16:creationId xmlns:a16="http://schemas.microsoft.com/office/drawing/2014/main" id="{BBCCACA7-D4A8-EBEA-6EA5-58C6804E65E6}"/>
              </a:ext>
            </a:extLst>
          </p:cNvPr>
          <p:cNvSpPr/>
          <p:nvPr/>
        </p:nvSpPr>
        <p:spPr>
          <a:xfrm>
            <a:off x="607373" y="1104710"/>
            <a:ext cx="8418765" cy="553998"/>
          </a:xfrm>
          <a:prstGeom prst="rect">
            <a:avLst/>
          </a:prstGeom>
        </p:spPr>
        <p:txBody>
          <a:bodyPr wrap="square">
            <a:spAutoFit/>
          </a:bodyPr>
          <a:lstStyle/>
          <a:p>
            <a:r>
              <a:rPr lang="de-CH" sz="3000" b="1" u="sng" dirty="0"/>
              <a:t>Ein einzigartiges Wunder</a:t>
            </a:r>
          </a:p>
        </p:txBody>
      </p:sp>
      <p:sp>
        <p:nvSpPr>
          <p:cNvPr id="2" name="Inhaltsplatzhalter 4">
            <a:extLst>
              <a:ext uri="{FF2B5EF4-FFF2-40B4-BE49-F238E27FC236}">
                <a16:creationId xmlns:a16="http://schemas.microsoft.com/office/drawing/2014/main" id="{26784BD4-C840-2CEF-9B4D-E8B8C08D1D16}"/>
              </a:ext>
            </a:extLst>
          </p:cNvPr>
          <p:cNvSpPr txBox="1">
            <a:spLocks/>
          </p:cNvSpPr>
          <p:nvPr/>
        </p:nvSpPr>
        <p:spPr>
          <a:xfrm>
            <a:off x="607373" y="1811472"/>
            <a:ext cx="10654848" cy="4350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sie kommen nach </a:t>
            </a:r>
            <a:r>
              <a:rPr lang="de-DE" sz="3000" dirty="0" err="1"/>
              <a:t>Betsaida</a:t>
            </a:r>
            <a:r>
              <a:rPr lang="de-DE" sz="3000" dirty="0"/>
              <a:t>; und sie bringen ihm einen Blinden und bitten ihn, dass er ihn anrühre. 23 Und er fasste den Blinden bei der Hand und führte ihn aus dem Dorf hinaus; und als er in seine Augen gespien und ihm die Hände aufgelegt hatte, fragte er ihn: Siehst du etwas? 24 Und er blickte auf und sagte: Ich sehe die Menschen, denn ich sehe sie wie Bäume umhergehen. 25 Dann legte er wieder die Hände auf seine Augen, und er sah deutlich, und er war wiederhergestellt und sah alles klar.“</a:t>
            </a:r>
            <a:r>
              <a:rPr lang="de-CH" sz="3000" dirty="0"/>
              <a:t> </a:t>
            </a:r>
            <a:r>
              <a:rPr lang="de-DE" sz="3000" dirty="0"/>
              <a:t>Mk 8,22-25</a:t>
            </a:r>
          </a:p>
        </p:txBody>
      </p:sp>
      <p:sp>
        <p:nvSpPr>
          <p:cNvPr id="5" name="Rechteck 4">
            <a:extLst>
              <a:ext uri="{FF2B5EF4-FFF2-40B4-BE49-F238E27FC236}">
                <a16:creationId xmlns:a16="http://schemas.microsoft.com/office/drawing/2014/main" id="{8B50674E-EE1D-3F25-E6A2-96035AFE7A56}"/>
              </a:ext>
            </a:extLst>
          </p:cNvPr>
          <p:cNvSpPr/>
          <p:nvPr/>
        </p:nvSpPr>
        <p:spPr>
          <a:xfrm>
            <a:off x="607372" y="5387170"/>
            <a:ext cx="10602015" cy="553998"/>
          </a:xfrm>
          <a:prstGeom prst="rect">
            <a:avLst/>
          </a:prstGeom>
        </p:spPr>
        <p:txBody>
          <a:bodyPr wrap="square">
            <a:spAutoFit/>
          </a:bodyPr>
          <a:lstStyle/>
          <a:p>
            <a:r>
              <a:rPr lang="de-CH" sz="3000" dirty="0"/>
              <a:t>„</a:t>
            </a:r>
            <a:r>
              <a:rPr lang="de-DE" sz="3000" dirty="0"/>
              <a:t>betet füreinander, damit ihr geheilt werdet!</a:t>
            </a:r>
            <a:r>
              <a:rPr lang="de-CH" sz="3000" dirty="0"/>
              <a:t>“ Jak 5,16b</a:t>
            </a:r>
          </a:p>
        </p:txBody>
      </p:sp>
    </p:spTree>
    <p:extLst>
      <p:ext uri="{BB962C8B-B14F-4D97-AF65-F5344CB8AC3E}">
        <p14:creationId xmlns:p14="http://schemas.microsoft.com/office/powerpoint/2010/main" val="245702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A6D0-E920-9316-DCAD-1452DCB4E12D}"/>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Höhepunkt</a:t>
            </a:r>
          </a:p>
        </p:txBody>
      </p:sp>
      <p:sp>
        <p:nvSpPr>
          <p:cNvPr id="4" name="Rechteck 3">
            <a:extLst>
              <a:ext uri="{FF2B5EF4-FFF2-40B4-BE49-F238E27FC236}">
                <a16:creationId xmlns:a16="http://schemas.microsoft.com/office/drawing/2014/main" id="{4278DEC1-7415-D573-1A79-4F6F48C5AD36}"/>
              </a:ext>
            </a:extLst>
          </p:cNvPr>
          <p:cNvSpPr/>
          <p:nvPr/>
        </p:nvSpPr>
        <p:spPr>
          <a:xfrm>
            <a:off x="607373" y="1104710"/>
            <a:ext cx="8418765" cy="553998"/>
          </a:xfrm>
          <a:prstGeom prst="rect">
            <a:avLst/>
          </a:prstGeom>
        </p:spPr>
        <p:txBody>
          <a:bodyPr wrap="square">
            <a:spAutoFit/>
          </a:bodyPr>
          <a:lstStyle/>
          <a:p>
            <a:r>
              <a:rPr lang="de-CH" sz="3000" b="1" u="sng" dirty="0"/>
              <a:t>Das Bekenntnis</a:t>
            </a:r>
          </a:p>
        </p:txBody>
      </p:sp>
      <p:sp>
        <p:nvSpPr>
          <p:cNvPr id="5" name="Inhaltsplatzhalter 4">
            <a:extLst>
              <a:ext uri="{FF2B5EF4-FFF2-40B4-BE49-F238E27FC236}">
                <a16:creationId xmlns:a16="http://schemas.microsoft.com/office/drawing/2014/main" id="{AAA5185D-B167-93EF-6D52-32A7417E590D}"/>
              </a:ext>
            </a:extLst>
          </p:cNvPr>
          <p:cNvSpPr txBox="1">
            <a:spLocks/>
          </p:cNvSpPr>
          <p:nvPr/>
        </p:nvSpPr>
        <p:spPr>
          <a:xfrm>
            <a:off x="607372" y="1811472"/>
            <a:ext cx="10746427" cy="1011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er fragte sie: Ihr aber, was sagt ihr, wer ich bin? Petrus antwortet und spricht zu ihm: Du bist der Christus.“</a:t>
            </a:r>
            <a:r>
              <a:rPr lang="de-CH" sz="3000" dirty="0"/>
              <a:t> </a:t>
            </a:r>
            <a:r>
              <a:rPr lang="de-DE" sz="3000" dirty="0"/>
              <a:t>Mk 8,29</a:t>
            </a:r>
          </a:p>
        </p:txBody>
      </p:sp>
      <p:sp>
        <p:nvSpPr>
          <p:cNvPr id="3" name="Rechteck 2">
            <a:extLst>
              <a:ext uri="{FF2B5EF4-FFF2-40B4-BE49-F238E27FC236}">
                <a16:creationId xmlns:a16="http://schemas.microsoft.com/office/drawing/2014/main" id="{6700E7A6-AEEE-CBDB-6D2F-F402AFBFDC44}"/>
              </a:ext>
            </a:extLst>
          </p:cNvPr>
          <p:cNvSpPr/>
          <p:nvPr/>
        </p:nvSpPr>
        <p:spPr>
          <a:xfrm>
            <a:off x="607372" y="2811081"/>
            <a:ext cx="6808494" cy="553998"/>
          </a:xfrm>
          <a:prstGeom prst="rect">
            <a:avLst/>
          </a:prstGeom>
        </p:spPr>
        <p:txBody>
          <a:bodyPr wrap="square">
            <a:spAutoFit/>
          </a:bodyPr>
          <a:lstStyle/>
          <a:p>
            <a:r>
              <a:rPr lang="de-CH" sz="3000" b="1" u="sng" dirty="0"/>
              <a:t>Der dreifache Unterricht in Kapitel 8-10 </a:t>
            </a:r>
          </a:p>
        </p:txBody>
      </p:sp>
      <p:sp>
        <p:nvSpPr>
          <p:cNvPr id="6" name="Inhaltsplatzhalter 4">
            <a:extLst>
              <a:ext uri="{FF2B5EF4-FFF2-40B4-BE49-F238E27FC236}">
                <a16:creationId xmlns:a16="http://schemas.microsoft.com/office/drawing/2014/main" id="{5BCCF9C0-7D21-BAAF-D995-925EA114CF38}"/>
              </a:ext>
            </a:extLst>
          </p:cNvPr>
          <p:cNvSpPr txBox="1">
            <a:spLocks/>
          </p:cNvSpPr>
          <p:nvPr/>
        </p:nvSpPr>
        <p:spPr>
          <a:xfrm>
            <a:off x="565427" y="4916446"/>
            <a:ext cx="6179322" cy="1738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Jesus kündigt seinen Tod an</a:t>
            </a:r>
          </a:p>
          <a:p>
            <a:pPr marL="514350" indent="-514350">
              <a:buAutoNum type="arabicPeriod"/>
            </a:pPr>
            <a:r>
              <a:rPr lang="de-CH" sz="3000" dirty="0"/>
              <a:t>Die Jünger verstehen ihn falsch</a:t>
            </a:r>
          </a:p>
          <a:p>
            <a:pPr marL="514350" indent="-514350">
              <a:buAutoNum type="arabicPeriod"/>
            </a:pPr>
            <a:r>
              <a:rPr lang="de-CH" sz="3000" dirty="0"/>
              <a:t>Jesus spricht von der Nachfolge</a:t>
            </a:r>
            <a:endParaRPr lang="de-DE" sz="3000" dirty="0"/>
          </a:p>
        </p:txBody>
      </p:sp>
      <p:sp>
        <p:nvSpPr>
          <p:cNvPr id="7" name="Inhaltsplatzhalter 4">
            <a:extLst>
              <a:ext uri="{FF2B5EF4-FFF2-40B4-BE49-F238E27FC236}">
                <a16:creationId xmlns:a16="http://schemas.microsoft.com/office/drawing/2014/main" id="{A4AD076D-5257-55EE-57A3-73E3FB5B3C9D}"/>
              </a:ext>
            </a:extLst>
          </p:cNvPr>
          <p:cNvSpPr txBox="1">
            <a:spLocks/>
          </p:cNvSpPr>
          <p:nvPr/>
        </p:nvSpPr>
        <p:spPr>
          <a:xfrm>
            <a:off x="565427" y="3492922"/>
            <a:ext cx="6900644" cy="553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er fing an, sie zu lehren:“ Mk 8,31a</a:t>
            </a:r>
            <a:endParaRPr lang="de-CH" sz="3000" dirty="0"/>
          </a:p>
        </p:txBody>
      </p:sp>
      <p:sp>
        <p:nvSpPr>
          <p:cNvPr id="8" name="Inhaltsplatzhalter 4">
            <a:extLst>
              <a:ext uri="{FF2B5EF4-FFF2-40B4-BE49-F238E27FC236}">
                <a16:creationId xmlns:a16="http://schemas.microsoft.com/office/drawing/2014/main" id="{BD23117A-83C7-80A4-4C3A-BC63FC68C93C}"/>
              </a:ext>
            </a:extLst>
          </p:cNvPr>
          <p:cNvSpPr txBox="1">
            <a:spLocks/>
          </p:cNvSpPr>
          <p:nvPr/>
        </p:nvSpPr>
        <p:spPr>
          <a:xfrm>
            <a:off x="565427" y="4174763"/>
            <a:ext cx="6900644" cy="553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„Denn er lehrte seine Jünger“ Mk 9,31a</a:t>
            </a:r>
            <a:endParaRPr lang="de-CH" sz="3000" dirty="0"/>
          </a:p>
        </p:txBody>
      </p:sp>
    </p:spTree>
    <p:extLst>
      <p:ext uri="{BB962C8B-B14F-4D97-AF65-F5344CB8AC3E}">
        <p14:creationId xmlns:p14="http://schemas.microsoft.com/office/powerpoint/2010/main" val="24538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p:cTn id="4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 calcmode="lin" valueType="num">
                                      <p:cBhvr>
                                        <p:cTn id="5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A6D0-E920-9316-DCAD-1452DCB4E12D}"/>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Höhepunkt</a:t>
            </a:r>
          </a:p>
        </p:txBody>
      </p:sp>
      <p:sp>
        <p:nvSpPr>
          <p:cNvPr id="4" name="Rechteck 3">
            <a:extLst>
              <a:ext uri="{FF2B5EF4-FFF2-40B4-BE49-F238E27FC236}">
                <a16:creationId xmlns:a16="http://schemas.microsoft.com/office/drawing/2014/main" id="{4278DEC1-7415-D573-1A79-4F6F48C5AD36}"/>
              </a:ext>
            </a:extLst>
          </p:cNvPr>
          <p:cNvSpPr/>
          <p:nvPr/>
        </p:nvSpPr>
        <p:spPr>
          <a:xfrm>
            <a:off x="607373" y="1104710"/>
            <a:ext cx="8418765" cy="553998"/>
          </a:xfrm>
          <a:prstGeom prst="rect">
            <a:avLst/>
          </a:prstGeom>
        </p:spPr>
        <p:txBody>
          <a:bodyPr wrap="square">
            <a:spAutoFit/>
          </a:bodyPr>
          <a:lstStyle/>
          <a:p>
            <a:r>
              <a:rPr lang="de-CH" sz="3000" b="1" u="sng" dirty="0"/>
              <a:t>Der dreifache Unterricht in Kapitel 8-10 </a:t>
            </a:r>
          </a:p>
        </p:txBody>
      </p:sp>
      <p:sp>
        <p:nvSpPr>
          <p:cNvPr id="5" name="Inhaltsplatzhalter 4">
            <a:extLst>
              <a:ext uri="{FF2B5EF4-FFF2-40B4-BE49-F238E27FC236}">
                <a16:creationId xmlns:a16="http://schemas.microsoft.com/office/drawing/2014/main" id="{AAA5185D-B167-93EF-6D52-32A7417E590D}"/>
              </a:ext>
            </a:extLst>
          </p:cNvPr>
          <p:cNvSpPr txBox="1">
            <a:spLocks/>
          </p:cNvSpPr>
          <p:nvPr/>
        </p:nvSpPr>
        <p:spPr>
          <a:xfrm>
            <a:off x="607373" y="1921839"/>
            <a:ext cx="11233689" cy="2557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„Siehe, wir gehen hinauf nach Jerusalem, und der Sohn des Menschen wird den Hohen Priestern und den Schriftgelehrten überliefert werden; und sie werden ihn zum Tod verurteilen und werden ihn den Nationen überliefern; 34 und sie werden ihn verspotten und ihn anspeien und ihn geißeln und töten; und nach drei Tagen wird er auferstehen.“</a:t>
            </a:r>
            <a:r>
              <a:rPr lang="de-CH" sz="3000" dirty="0"/>
              <a:t> </a:t>
            </a:r>
            <a:r>
              <a:rPr lang="de-DE" sz="3000" dirty="0"/>
              <a:t>Mk 10,33-34</a:t>
            </a:r>
          </a:p>
        </p:txBody>
      </p:sp>
      <p:sp>
        <p:nvSpPr>
          <p:cNvPr id="7" name="Inhaltsplatzhalter 4">
            <a:extLst>
              <a:ext uri="{FF2B5EF4-FFF2-40B4-BE49-F238E27FC236}">
                <a16:creationId xmlns:a16="http://schemas.microsoft.com/office/drawing/2014/main" id="{7A4703CD-7AAF-B3B5-F322-08CA0739AA52}"/>
              </a:ext>
            </a:extLst>
          </p:cNvPr>
          <p:cNvSpPr txBox="1">
            <a:spLocks/>
          </p:cNvSpPr>
          <p:nvPr/>
        </p:nvSpPr>
        <p:spPr>
          <a:xfrm>
            <a:off x="607373" y="4735570"/>
            <a:ext cx="10692598" cy="17573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es treten zu ihm Jakobus und Johannes, die Söhne des Zebedäus, und sagen zu ihm: Lehrer, wir wollen, dass du uns tust, um was wir dich bitten werden. 36 Er aber sprach zu ihnen: Was wollt ihr, dass ich euch tun soll?“</a:t>
            </a:r>
            <a:r>
              <a:rPr lang="de-CH" sz="3000" dirty="0"/>
              <a:t> </a:t>
            </a:r>
            <a:r>
              <a:rPr lang="de-DE" sz="3000" dirty="0"/>
              <a:t>Mk 10,35-36</a:t>
            </a:r>
          </a:p>
        </p:txBody>
      </p:sp>
    </p:spTree>
    <p:extLst>
      <p:ext uri="{BB962C8B-B14F-4D97-AF65-F5344CB8AC3E}">
        <p14:creationId xmlns:p14="http://schemas.microsoft.com/office/powerpoint/2010/main" val="27750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A6D0-E920-9316-DCAD-1452DCB4E12D}"/>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Höhepunkt</a:t>
            </a:r>
          </a:p>
        </p:txBody>
      </p:sp>
      <p:sp>
        <p:nvSpPr>
          <p:cNvPr id="4" name="Rechteck 3">
            <a:extLst>
              <a:ext uri="{FF2B5EF4-FFF2-40B4-BE49-F238E27FC236}">
                <a16:creationId xmlns:a16="http://schemas.microsoft.com/office/drawing/2014/main" id="{4278DEC1-7415-D573-1A79-4F6F48C5AD36}"/>
              </a:ext>
            </a:extLst>
          </p:cNvPr>
          <p:cNvSpPr/>
          <p:nvPr/>
        </p:nvSpPr>
        <p:spPr>
          <a:xfrm>
            <a:off x="607373" y="1104710"/>
            <a:ext cx="8418765" cy="553998"/>
          </a:xfrm>
          <a:prstGeom prst="rect">
            <a:avLst/>
          </a:prstGeom>
        </p:spPr>
        <p:txBody>
          <a:bodyPr wrap="square">
            <a:spAutoFit/>
          </a:bodyPr>
          <a:lstStyle/>
          <a:p>
            <a:r>
              <a:rPr lang="de-CH" sz="3000" b="1" u="sng" dirty="0"/>
              <a:t>Der dreifache Unterricht in Kapitel 8-10 </a:t>
            </a:r>
          </a:p>
        </p:txBody>
      </p:sp>
      <p:sp>
        <p:nvSpPr>
          <p:cNvPr id="5" name="Inhaltsplatzhalter 4">
            <a:extLst>
              <a:ext uri="{FF2B5EF4-FFF2-40B4-BE49-F238E27FC236}">
                <a16:creationId xmlns:a16="http://schemas.microsoft.com/office/drawing/2014/main" id="{AAA5185D-B167-93EF-6D52-32A7417E590D}"/>
              </a:ext>
            </a:extLst>
          </p:cNvPr>
          <p:cNvSpPr txBox="1">
            <a:spLocks/>
          </p:cNvSpPr>
          <p:nvPr/>
        </p:nvSpPr>
        <p:spPr>
          <a:xfrm>
            <a:off x="607373" y="1921839"/>
            <a:ext cx="11233689" cy="1010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„Sie aber sprachen zu ihm: Gib uns, dass wir einer zu deiner Rechten und einer zu deiner Linken sitzen in deiner Herrlichkeit!“</a:t>
            </a:r>
            <a:r>
              <a:rPr lang="de-CH" sz="3000" dirty="0"/>
              <a:t> </a:t>
            </a:r>
            <a:r>
              <a:rPr lang="de-DE" sz="3000" dirty="0"/>
              <a:t>Mk 10,37</a:t>
            </a:r>
          </a:p>
        </p:txBody>
      </p:sp>
      <p:sp>
        <p:nvSpPr>
          <p:cNvPr id="7" name="Inhaltsplatzhalter 4">
            <a:extLst>
              <a:ext uri="{FF2B5EF4-FFF2-40B4-BE49-F238E27FC236}">
                <a16:creationId xmlns:a16="http://schemas.microsoft.com/office/drawing/2014/main" id="{7A4703CD-7AAF-B3B5-F322-08CA0739AA52}"/>
              </a:ext>
            </a:extLst>
          </p:cNvPr>
          <p:cNvSpPr txBox="1">
            <a:spLocks/>
          </p:cNvSpPr>
          <p:nvPr/>
        </p:nvSpPr>
        <p:spPr>
          <a:xfrm>
            <a:off x="607373" y="3280079"/>
            <a:ext cx="9631390" cy="2739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„So aber ist es nicht unter euch; sondern wer unter euch groß werden will, soll euer Diener sein; 44 und wer von euch der Erste sein will, soll aller Sklave sein. 45 Denn auch der Sohn des Menschen ist nicht gekommen, um bedient zu werden, sondern um zu dienen und sein Leben zu geben als Lösegeld für viele.“</a:t>
            </a:r>
            <a:r>
              <a:rPr lang="de-CH" sz="3000" dirty="0"/>
              <a:t> </a:t>
            </a:r>
            <a:r>
              <a:rPr lang="de-DE" sz="3000" dirty="0"/>
              <a:t>Mk 10,43-45</a:t>
            </a:r>
          </a:p>
        </p:txBody>
      </p:sp>
    </p:spTree>
    <p:extLst>
      <p:ext uri="{BB962C8B-B14F-4D97-AF65-F5344CB8AC3E}">
        <p14:creationId xmlns:p14="http://schemas.microsoft.com/office/powerpoint/2010/main" val="16991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A6D0-E920-9316-DCAD-1452DCB4E12D}"/>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Kreuzigung und Auferstehung</a:t>
            </a:r>
          </a:p>
        </p:txBody>
      </p:sp>
      <p:pic>
        <p:nvPicPr>
          <p:cNvPr id="4" name="Grafik 3">
            <a:extLst>
              <a:ext uri="{FF2B5EF4-FFF2-40B4-BE49-F238E27FC236}">
                <a16:creationId xmlns:a16="http://schemas.microsoft.com/office/drawing/2014/main" id="{749F9D53-9659-6246-D309-459F580C7CF1}"/>
              </a:ext>
            </a:extLst>
          </p:cNvPr>
          <p:cNvPicPr>
            <a:picLocks noChangeAspect="1"/>
          </p:cNvPicPr>
          <p:nvPr/>
        </p:nvPicPr>
        <p:blipFill>
          <a:blip r:embed="rId2"/>
          <a:stretch>
            <a:fillRect/>
          </a:stretch>
        </p:blipFill>
        <p:spPr>
          <a:xfrm>
            <a:off x="628475" y="1550987"/>
            <a:ext cx="10935050" cy="3895481"/>
          </a:xfrm>
          <a:prstGeom prst="rect">
            <a:avLst/>
          </a:prstGeom>
        </p:spPr>
      </p:pic>
    </p:spTree>
    <p:extLst>
      <p:ext uri="{BB962C8B-B14F-4D97-AF65-F5344CB8AC3E}">
        <p14:creationId xmlns:p14="http://schemas.microsoft.com/office/powerpoint/2010/main" val="19683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A6D0-E920-9316-DCAD-1452DCB4E12D}"/>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Kreuzigung und Auferstehung</a:t>
            </a:r>
          </a:p>
        </p:txBody>
      </p:sp>
      <p:sp>
        <p:nvSpPr>
          <p:cNvPr id="5" name="Inhaltsplatzhalter 4">
            <a:extLst>
              <a:ext uri="{FF2B5EF4-FFF2-40B4-BE49-F238E27FC236}">
                <a16:creationId xmlns:a16="http://schemas.microsoft.com/office/drawing/2014/main" id="{AAA5185D-B167-93EF-6D52-32A7417E590D}"/>
              </a:ext>
            </a:extLst>
          </p:cNvPr>
          <p:cNvSpPr txBox="1">
            <a:spLocks/>
          </p:cNvSpPr>
          <p:nvPr/>
        </p:nvSpPr>
        <p:spPr>
          <a:xfrm>
            <a:off x="607374" y="1921840"/>
            <a:ext cx="10214424" cy="1828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es verließen ihn alle und flohen. 51 Und ein junger Mann, der ein Leinenhemd um den bloßen Leib geworfen hatte, folgte ihm, und sie ergreifen ihn. 52 Er aber ließ das Leinenhemd fahren und floh nackt.“</a:t>
            </a:r>
            <a:r>
              <a:rPr lang="de-CH" sz="3000" dirty="0"/>
              <a:t> </a:t>
            </a:r>
            <a:r>
              <a:rPr lang="de-DE" sz="3000" dirty="0"/>
              <a:t>Mk 14,50-52</a:t>
            </a:r>
          </a:p>
        </p:txBody>
      </p:sp>
      <p:sp>
        <p:nvSpPr>
          <p:cNvPr id="3" name="Rechteck 2">
            <a:extLst>
              <a:ext uri="{FF2B5EF4-FFF2-40B4-BE49-F238E27FC236}">
                <a16:creationId xmlns:a16="http://schemas.microsoft.com/office/drawing/2014/main" id="{F30E52D8-3B64-0819-5E95-65AC7BEB0BB0}"/>
              </a:ext>
            </a:extLst>
          </p:cNvPr>
          <p:cNvSpPr/>
          <p:nvPr/>
        </p:nvSpPr>
        <p:spPr>
          <a:xfrm>
            <a:off x="607373" y="1104710"/>
            <a:ext cx="8418765" cy="553998"/>
          </a:xfrm>
          <a:prstGeom prst="rect">
            <a:avLst/>
          </a:prstGeom>
        </p:spPr>
        <p:txBody>
          <a:bodyPr wrap="square">
            <a:spAutoFit/>
          </a:bodyPr>
          <a:lstStyle/>
          <a:p>
            <a:r>
              <a:rPr lang="de-CH" sz="3000" b="1" u="sng" dirty="0"/>
              <a:t>Der versteckte Autor</a:t>
            </a:r>
          </a:p>
        </p:txBody>
      </p:sp>
    </p:spTree>
    <p:extLst>
      <p:ext uri="{BB962C8B-B14F-4D97-AF65-F5344CB8AC3E}">
        <p14:creationId xmlns:p14="http://schemas.microsoft.com/office/powerpoint/2010/main" val="15419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BA6D0-E920-9316-DCAD-1452DCB4E12D}"/>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Der Markus Schluss</a:t>
            </a:r>
          </a:p>
        </p:txBody>
      </p:sp>
      <p:sp>
        <p:nvSpPr>
          <p:cNvPr id="5" name="Inhaltsplatzhalter 4">
            <a:extLst>
              <a:ext uri="{FF2B5EF4-FFF2-40B4-BE49-F238E27FC236}">
                <a16:creationId xmlns:a16="http://schemas.microsoft.com/office/drawing/2014/main" id="{AAA5185D-B167-93EF-6D52-32A7417E590D}"/>
              </a:ext>
            </a:extLst>
          </p:cNvPr>
          <p:cNvSpPr txBox="1">
            <a:spLocks/>
          </p:cNvSpPr>
          <p:nvPr/>
        </p:nvSpPr>
        <p:spPr>
          <a:xfrm>
            <a:off x="607374" y="1921840"/>
            <a:ext cx="10214424" cy="1358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sie gingen hinaus und flohen von der Gruft. Denn Zittern und Bestürzung hatte sie ergriffen, und sie sagten niemand etwas, denn sie fürchteten sich.“</a:t>
            </a:r>
            <a:r>
              <a:rPr lang="de-CH" sz="3000" dirty="0"/>
              <a:t> </a:t>
            </a:r>
            <a:r>
              <a:rPr lang="de-DE" sz="3000" dirty="0"/>
              <a:t>Mk 16,8</a:t>
            </a:r>
          </a:p>
        </p:txBody>
      </p:sp>
      <p:sp>
        <p:nvSpPr>
          <p:cNvPr id="3" name="Rechteck 2">
            <a:extLst>
              <a:ext uri="{FF2B5EF4-FFF2-40B4-BE49-F238E27FC236}">
                <a16:creationId xmlns:a16="http://schemas.microsoft.com/office/drawing/2014/main" id="{F30E52D8-3B64-0819-5E95-65AC7BEB0BB0}"/>
              </a:ext>
            </a:extLst>
          </p:cNvPr>
          <p:cNvSpPr/>
          <p:nvPr/>
        </p:nvSpPr>
        <p:spPr>
          <a:xfrm>
            <a:off x="607373" y="1104710"/>
            <a:ext cx="8418765" cy="553998"/>
          </a:xfrm>
          <a:prstGeom prst="rect">
            <a:avLst/>
          </a:prstGeom>
        </p:spPr>
        <p:txBody>
          <a:bodyPr wrap="square">
            <a:spAutoFit/>
          </a:bodyPr>
          <a:lstStyle/>
          <a:p>
            <a:r>
              <a:rPr lang="de-CH" sz="3000" b="1" u="sng" dirty="0"/>
              <a:t>Das Ende von Markus</a:t>
            </a:r>
          </a:p>
        </p:txBody>
      </p:sp>
      <p:sp>
        <p:nvSpPr>
          <p:cNvPr id="4" name="Rechteck 3">
            <a:extLst>
              <a:ext uri="{FF2B5EF4-FFF2-40B4-BE49-F238E27FC236}">
                <a16:creationId xmlns:a16="http://schemas.microsoft.com/office/drawing/2014/main" id="{FDB5B618-A907-5B8C-CCDB-B526728B3670}"/>
              </a:ext>
            </a:extLst>
          </p:cNvPr>
          <p:cNvSpPr/>
          <p:nvPr/>
        </p:nvSpPr>
        <p:spPr>
          <a:xfrm>
            <a:off x="607373" y="3465681"/>
            <a:ext cx="3662624" cy="553998"/>
          </a:xfrm>
          <a:prstGeom prst="rect">
            <a:avLst/>
          </a:prstGeom>
        </p:spPr>
        <p:txBody>
          <a:bodyPr wrap="square">
            <a:spAutoFit/>
          </a:bodyPr>
          <a:lstStyle/>
          <a:p>
            <a:r>
              <a:rPr lang="de-CH" sz="3000" b="1" u="sng" dirty="0"/>
              <a:t>Das Ende des Buches</a:t>
            </a:r>
          </a:p>
        </p:txBody>
      </p:sp>
      <p:sp>
        <p:nvSpPr>
          <p:cNvPr id="6" name="Inhaltsplatzhalter 4">
            <a:extLst>
              <a:ext uri="{FF2B5EF4-FFF2-40B4-BE49-F238E27FC236}">
                <a16:creationId xmlns:a16="http://schemas.microsoft.com/office/drawing/2014/main" id="{24BE627F-4F65-7A6A-8F9F-6E2815962AE7}"/>
              </a:ext>
            </a:extLst>
          </p:cNvPr>
          <p:cNvSpPr txBox="1">
            <a:spLocks/>
          </p:cNvSpPr>
          <p:nvPr/>
        </p:nvSpPr>
        <p:spPr>
          <a:xfrm>
            <a:off x="607373" y="4284535"/>
            <a:ext cx="9526527" cy="2208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„Der Herr wurde nun, nachdem er mit ihnen geredet hatte, in den Himmel aufgenommen und setzte sich zur Rechten Gottes. 20 Jene aber zogen aus und predigten überall, während der Herr mitwirkte und das Wort durch die darauf folgenden Zeichen bestätigte.“</a:t>
            </a:r>
            <a:r>
              <a:rPr lang="de-CH" sz="3000" dirty="0"/>
              <a:t> </a:t>
            </a:r>
            <a:r>
              <a:rPr lang="de-DE" sz="3000" dirty="0"/>
              <a:t>Mk 16,19-20</a:t>
            </a:r>
          </a:p>
        </p:txBody>
      </p:sp>
    </p:spTree>
    <p:extLst>
      <p:ext uri="{BB962C8B-B14F-4D97-AF65-F5344CB8AC3E}">
        <p14:creationId xmlns:p14="http://schemas.microsoft.com/office/powerpoint/2010/main" val="26090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68A5FD8-EA99-568A-4DE4-0AFAC7C4DE5E}"/>
              </a:ext>
            </a:extLst>
          </p:cNvPr>
          <p:cNvSpPr txBox="1"/>
          <p:nvPr/>
        </p:nvSpPr>
        <p:spPr>
          <a:xfrm>
            <a:off x="502290" y="659714"/>
            <a:ext cx="10923516" cy="4247317"/>
          </a:xfrm>
          <a:prstGeom prst="rect">
            <a:avLst/>
          </a:prstGeom>
          <a:noFill/>
        </p:spPr>
        <p:txBody>
          <a:bodyPr wrap="square">
            <a:spAutoFit/>
          </a:bodyPr>
          <a:lstStyle/>
          <a:p>
            <a:r>
              <a:rPr lang="de-CH" sz="3000" dirty="0"/>
              <a:t>„</a:t>
            </a:r>
            <a:r>
              <a:rPr lang="de-CH" sz="3000" b="1" dirty="0"/>
              <a:t>Fazit: </a:t>
            </a:r>
            <a:r>
              <a:rPr lang="de-CH" sz="3000" dirty="0"/>
              <a:t>Das Markusevangelium konzentriert sich auf das, was Jesus getan hat. Ziel ist es, Menschen zu ermutigen an Jesus Christus zu glauben. Es ist die Grundlage für einen klaren und lebendigen Glauben. Das Evangelium hat auch einen enormen Wert für diejenigen, die bereits Jesus Christus nachfolgen. Es will die Christen begeistern von der Autorität und der Macht des Herrn Jesus, der sein Leben gegeben hat als Lösegeld für viele! Das Markusevangelium eignet sich besser als alle anderen Evangelien, es in einem Stück und laut zu lesen (vorzulesen)!“ Reinhard Briggeler</a:t>
            </a:r>
          </a:p>
        </p:txBody>
      </p:sp>
    </p:spTree>
    <p:extLst>
      <p:ext uri="{BB962C8B-B14F-4D97-AF65-F5344CB8AC3E}">
        <p14:creationId xmlns:p14="http://schemas.microsoft.com/office/powerpoint/2010/main" val="2300988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605999" y="843677"/>
            <a:ext cx="10756889" cy="5170646"/>
          </a:xfrm>
          <a:prstGeom prst="rect">
            <a:avLst/>
          </a:prstGeom>
        </p:spPr>
        <p:txBody>
          <a:bodyPr wrap="square">
            <a:spAutoFit/>
          </a:bodyPr>
          <a:lstStyle/>
          <a:p>
            <a:r>
              <a:rPr lang="de-CH" sz="3000" dirty="0"/>
              <a:t>„</a:t>
            </a:r>
            <a:r>
              <a:rPr lang="de-DE" sz="3000" dirty="0"/>
              <a:t>Habt diese Gesinnung in euch, die auch in Christus Jesus war, 6 der in Gestalt Gottes war und es nicht für einen Raub hielt, Gott gleich zu sein. 7 Aber er entäußerte sich und nahm Knechtsgestalt an, indem er den Menschen gleich geworden ist, und der Gestalt nach wie ein Mensch befunden, 8 erniedrigte er sich selbst und wurde gehorsam bis zum Tod, ja, zum Tod am Kreuz. 9 Darum hat Gott ihn auch hoch erhoben und ihm den Namen verliehen, der über jeden Namen ist, 10 damit in dem Namen Jesu jedes Knie sich beugt, der Himmlischen und Irdischen und Unterirdischen, 11 und jede Zunge bekennt, dass Jesus Christus Herr ist, zur Ehre Gottes, des Vaters.</a:t>
            </a:r>
            <a:r>
              <a:rPr lang="de-CH" sz="3000" dirty="0"/>
              <a:t>“ Phil 2,5-11</a:t>
            </a:r>
          </a:p>
        </p:txBody>
      </p:sp>
    </p:spTree>
    <p:extLst>
      <p:ext uri="{BB962C8B-B14F-4D97-AF65-F5344CB8AC3E}">
        <p14:creationId xmlns:p14="http://schemas.microsoft.com/office/powerpoint/2010/main" val="268278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404A49C-655D-8C65-8BE8-832543E14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638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349874" cy="923330"/>
          </a:xfrm>
          <a:prstGeom prst="rect">
            <a:avLst/>
          </a:prstGeom>
          <a:noFill/>
        </p:spPr>
        <p:txBody>
          <a:bodyPr wrap="none" rtlCol="0">
            <a:spAutoFit/>
          </a:bodyPr>
          <a:lstStyle/>
          <a:p>
            <a:r>
              <a:rPr lang="de-CH" sz="5400" b="1" dirty="0"/>
              <a:t>Markus</a:t>
            </a:r>
            <a:endParaRPr lang="de-CH" sz="5000" dirty="0">
              <a:latin typeface="Trebuchet MS" panose="020B0603020202020204" pitchFamily="34" charset="0"/>
            </a:endParaRPr>
          </a:p>
        </p:txBody>
      </p:sp>
      <p:sp>
        <p:nvSpPr>
          <p:cNvPr id="4" name="Textfeld 3"/>
          <p:cNvSpPr txBox="1"/>
          <p:nvPr/>
        </p:nvSpPr>
        <p:spPr>
          <a:xfrm>
            <a:off x="553480" y="1549904"/>
            <a:ext cx="5326073" cy="615553"/>
          </a:xfrm>
          <a:prstGeom prst="rect">
            <a:avLst/>
          </a:prstGeom>
          <a:noFill/>
        </p:spPr>
        <p:txBody>
          <a:bodyPr wrap="none" rtlCol="0">
            <a:spAutoFit/>
          </a:bodyPr>
          <a:lstStyle/>
          <a:p>
            <a:pPr lvl="0"/>
            <a:r>
              <a:rPr lang="de-CH" sz="3400" dirty="0"/>
              <a:t>Kapitel: 16 | Verse: 678 (666)</a:t>
            </a:r>
          </a:p>
        </p:txBody>
      </p:sp>
    </p:spTree>
    <p:extLst>
      <p:ext uri="{BB962C8B-B14F-4D97-AF65-F5344CB8AC3E}">
        <p14:creationId xmlns:p14="http://schemas.microsoft.com/office/powerpoint/2010/main" val="387690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utsch lernen: Das Drama">
            <a:extLst>
              <a:ext uri="{FF2B5EF4-FFF2-40B4-BE49-F238E27FC236}">
                <a16:creationId xmlns:a16="http://schemas.microsoft.com/office/drawing/2014/main" id="{EA425F15-FE55-49CE-FC96-19D03028C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743" y="1540385"/>
            <a:ext cx="8312604" cy="4222851"/>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8A42AFD9-1021-7DDA-6DA3-EF310AC502B5}"/>
              </a:ext>
            </a:extLst>
          </p:cNvPr>
          <p:cNvSpPr txBox="1">
            <a:spLocks/>
          </p:cNvSpPr>
          <p:nvPr/>
        </p:nvSpPr>
        <p:spPr>
          <a:xfrm>
            <a:off x="838200" y="29860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Aufbau</a:t>
            </a:r>
          </a:p>
        </p:txBody>
      </p:sp>
      <p:sp>
        <p:nvSpPr>
          <p:cNvPr id="2" name="Rechteck 1">
            <a:extLst>
              <a:ext uri="{FF2B5EF4-FFF2-40B4-BE49-F238E27FC236}">
                <a16:creationId xmlns:a16="http://schemas.microsoft.com/office/drawing/2014/main" id="{664692EF-A131-2728-A4CE-86B7EC938668}"/>
              </a:ext>
            </a:extLst>
          </p:cNvPr>
          <p:cNvSpPr/>
          <p:nvPr/>
        </p:nvSpPr>
        <p:spPr>
          <a:xfrm>
            <a:off x="838200" y="2172560"/>
            <a:ext cx="2282219" cy="1015663"/>
          </a:xfrm>
          <a:prstGeom prst="rect">
            <a:avLst/>
          </a:prstGeom>
        </p:spPr>
        <p:txBody>
          <a:bodyPr wrap="square">
            <a:spAutoFit/>
          </a:bodyPr>
          <a:lstStyle/>
          <a:p>
            <a:r>
              <a:rPr lang="de-CH" sz="3000" dirty="0"/>
              <a:t>Drama nach </a:t>
            </a:r>
          </a:p>
          <a:p>
            <a:r>
              <a:rPr lang="de-CH" sz="3000" dirty="0"/>
              <a:t>Aristoteles:</a:t>
            </a:r>
          </a:p>
        </p:txBody>
      </p:sp>
    </p:spTree>
    <p:extLst>
      <p:ext uri="{BB962C8B-B14F-4D97-AF65-F5344CB8AC3E}">
        <p14:creationId xmlns:p14="http://schemas.microsoft.com/office/powerpoint/2010/main" val="382756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8E65DEA-EE78-116C-D1FF-E9DF93A238BE}"/>
              </a:ext>
            </a:extLst>
          </p:cNvPr>
          <p:cNvPicPr/>
          <p:nvPr/>
        </p:nvPicPr>
        <p:blipFill>
          <a:blip r:embed="rId2">
            <a:extLst>
              <a:ext uri="{28A0092B-C50C-407E-A947-70E740481C1C}">
                <a14:useLocalDpi xmlns:a14="http://schemas.microsoft.com/office/drawing/2010/main" val="0"/>
              </a:ext>
            </a:extLst>
          </a:blip>
          <a:stretch>
            <a:fillRect/>
          </a:stretch>
        </p:blipFill>
        <p:spPr>
          <a:xfrm>
            <a:off x="1147304" y="1115736"/>
            <a:ext cx="8563543" cy="5146647"/>
          </a:xfrm>
          <a:prstGeom prst="rect">
            <a:avLst/>
          </a:prstGeom>
        </p:spPr>
      </p:pic>
      <p:sp>
        <p:nvSpPr>
          <p:cNvPr id="3" name="Titel 1">
            <a:extLst>
              <a:ext uri="{FF2B5EF4-FFF2-40B4-BE49-F238E27FC236}">
                <a16:creationId xmlns:a16="http://schemas.microsoft.com/office/drawing/2014/main" id="{4275921F-2F1F-C9DA-87EC-826B23C9AEDA}"/>
              </a:ext>
            </a:extLst>
          </p:cNvPr>
          <p:cNvSpPr txBox="1">
            <a:spLocks/>
          </p:cNvSpPr>
          <p:nvPr/>
        </p:nvSpPr>
        <p:spPr>
          <a:xfrm>
            <a:off x="838200" y="29860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Aufbau</a:t>
            </a:r>
          </a:p>
        </p:txBody>
      </p:sp>
    </p:spTree>
    <p:extLst>
      <p:ext uri="{BB962C8B-B14F-4D97-AF65-F5344CB8AC3E}">
        <p14:creationId xmlns:p14="http://schemas.microsoft.com/office/powerpoint/2010/main" val="71585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E52C2-3DEF-13C7-1619-2430658230DC}"/>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Zustimmung</a:t>
            </a:r>
          </a:p>
        </p:txBody>
      </p:sp>
      <p:sp>
        <p:nvSpPr>
          <p:cNvPr id="4" name="Rechteck 3">
            <a:extLst>
              <a:ext uri="{FF2B5EF4-FFF2-40B4-BE49-F238E27FC236}">
                <a16:creationId xmlns:a16="http://schemas.microsoft.com/office/drawing/2014/main" id="{E085C473-9E9A-2F43-E328-B9DDCF5B1FB7}"/>
              </a:ext>
            </a:extLst>
          </p:cNvPr>
          <p:cNvSpPr/>
          <p:nvPr/>
        </p:nvSpPr>
        <p:spPr>
          <a:xfrm>
            <a:off x="460981" y="1409161"/>
            <a:ext cx="7772813" cy="2862322"/>
          </a:xfrm>
          <a:prstGeom prst="rect">
            <a:avLst/>
          </a:prstGeom>
        </p:spPr>
        <p:txBody>
          <a:bodyPr wrap="square">
            <a:spAutoFit/>
          </a:bodyPr>
          <a:lstStyle/>
          <a:p>
            <a:r>
              <a:rPr lang="de-CH" sz="3000" dirty="0"/>
              <a:t>„</a:t>
            </a:r>
            <a:r>
              <a:rPr lang="de-DE" sz="3000" dirty="0"/>
              <a:t>Und Jesus ging mit seinen Jüngern weg an den See; und es folgte eine große Menge von Galiläa und von Judäa 8 und von Jerusalem und von </a:t>
            </a:r>
            <a:r>
              <a:rPr lang="de-DE" sz="3000" dirty="0" err="1"/>
              <a:t>Idumäa</a:t>
            </a:r>
            <a:r>
              <a:rPr lang="de-DE" sz="3000" dirty="0"/>
              <a:t> und von jenseits des Jordan und von der Gegend rings um </a:t>
            </a:r>
            <a:r>
              <a:rPr lang="de-DE" sz="3000" dirty="0" err="1"/>
              <a:t>Tyrus</a:t>
            </a:r>
            <a:r>
              <a:rPr lang="de-DE" sz="3000" dirty="0"/>
              <a:t> und Sidon, eine große Menge;</a:t>
            </a:r>
            <a:r>
              <a:rPr lang="de-CH" sz="3000" dirty="0"/>
              <a:t>“ Mk 3,7-8a</a:t>
            </a:r>
          </a:p>
        </p:txBody>
      </p:sp>
      <p:pic>
        <p:nvPicPr>
          <p:cNvPr id="5" name="Picture 3">
            <a:extLst>
              <a:ext uri="{FF2B5EF4-FFF2-40B4-BE49-F238E27FC236}">
                <a16:creationId xmlns:a16="http://schemas.microsoft.com/office/drawing/2014/main" id="{CA3C2E2B-04DB-A1A9-8285-B34F8010DB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1033" y="-1"/>
            <a:ext cx="3350967" cy="687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a:extLst>
              <a:ext uri="{FF2B5EF4-FFF2-40B4-BE49-F238E27FC236}">
                <a16:creationId xmlns:a16="http://schemas.microsoft.com/office/drawing/2014/main" id="{57A63CEB-C65C-71AE-49E6-03DE0AD35C39}"/>
              </a:ext>
            </a:extLst>
          </p:cNvPr>
          <p:cNvSpPr/>
          <p:nvPr/>
        </p:nvSpPr>
        <p:spPr>
          <a:xfrm>
            <a:off x="11016058" y="1934610"/>
            <a:ext cx="230821" cy="2173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 name="Gruppieren 6">
            <a:extLst>
              <a:ext uri="{FF2B5EF4-FFF2-40B4-BE49-F238E27FC236}">
                <a16:creationId xmlns:a16="http://schemas.microsoft.com/office/drawing/2014/main" id="{ADA8DAB9-DE13-DB75-63B1-892BF1C1147D}"/>
              </a:ext>
            </a:extLst>
          </p:cNvPr>
          <p:cNvGrpSpPr/>
          <p:nvPr/>
        </p:nvGrpSpPr>
        <p:grpSpPr>
          <a:xfrm>
            <a:off x="8724914" y="2152005"/>
            <a:ext cx="2213162" cy="2680121"/>
            <a:chOff x="8724914" y="2152005"/>
            <a:chExt cx="2213162" cy="2680121"/>
          </a:xfrm>
        </p:grpSpPr>
        <p:cxnSp>
          <p:nvCxnSpPr>
            <p:cNvPr id="8" name="Gerade Verbindung mit Pfeil 7">
              <a:extLst>
                <a:ext uri="{FF2B5EF4-FFF2-40B4-BE49-F238E27FC236}">
                  <a16:creationId xmlns:a16="http://schemas.microsoft.com/office/drawing/2014/main" id="{8F9BB166-4AC8-1E06-5A1C-22830E8A2F0D}"/>
                </a:ext>
              </a:extLst>
            </p:cNvPr>
            <p:cNvCxnSpPr/>
            <p:nvPr/>
          </p:nvCxnSpPr>
          <p:spPr>
            <a:xfrm flipV="1">
              <a:off x="9676660" y="2152005"/>
              <a:ext cx="1261416" cy="26801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021A4F58-5C33-7670-1A12-9DBE3DFB81F9}"/>
                </a:ext>
              </a:extLst>
            </p:cNvPr>
            <p:cNvSpPr txBox="1"/>
            <p:nvPr/>
          </p:nvSpPr>
          <p:spPr>
            <a:xfrm>
              <a:off x="8724914" y="3750049"/>
              <a:ext cx="1268296" cy="553998"/>
            </a:xfrm>
            <a:prstGeom prst="rect">
              <a:avLst/>
            </a:prstGeom>
            <a:noFill/>
          </p:spPr>
          <p:txBody>
            <a:bodyPr wrap="none" rtlCol="0">
              <a:spAutoFit/>
            </a:bodyPr>
            <a:lstStyle/>
            <a:p>
              <a:r>
                <a:rPr lang="de-CH" sz="3000" b="1" dirty="0">
                  <a:solidFill>
                    <a:srgbClr val="FF0000"/>
                  </a:solidFill>
                </a:rPr>
                <a:t>130km</a:t>
              </a:r>
            </a:p>
          </p:txBody>
        </p:sp>
      </p:grpSp>
      <p:grpSp>
        <p:nvGrpSpPr>
          <p:cNvPr id="10" name="Gruppieren 9">
            <a:extLst>
              <a:ext uri="{FF2B5EF4-FFF2-40B4-BE49-F238E27FC236}">
                <a16:creationId xmlns:a16="http://schemas.microsoft.com/office/drawing/2014/main" id="{8F4454C8-BAE1-F5EE-BCBD-4BF9E17CB219}"/>
              </a:ext>
            </a:extLst>
          </p:cNvPr>
          <p:cNvGrpSpPr/>
          <p:nvPr/>
        </p:nvGrpSpPr>
        <p:grpSpPr>
          <a:xfrm>
            <a:off x="9807216" y="2263806"/>
            <a:ext cx="1418385" cy="4080483"/>
            <a:chOff x="9807216" y="2263806"/>
            <a:chExt cx="1418385" cy="4080483"/>
          </a:xfrm>
        </p:grpSpPr>
        <p:cxnSp>
          <p:nvCxnSpPr>
            <p:cNvPr id="11" name="Gerade Verbindung mit Pfeil 10">
              <a:extLst>
                <a:ext uri="{FF2B5EF4-FFF2-40B4-BE49-F238E27FC236}">
                  <a16:creationId xmlns:a16="http://schemas.microsoft.com/office/drawing/2014/main" id="{E22A29D3-58E3-2081-1168-4FAF8E59B48F}"/>
                </a:ext>
              </a:extLst>
            </p:cNvPr>
            <p:cNvCxnSpPr/>
            <p:nvPr/>
          </p:nvCxnSpPr>
          <p:spPr>
            <a:xfrm flipV="1">
              <a:off x="9807216" y="2263806"/>
              <a:ext cx="1314244" cy="40804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CFB9B4AE-E89D-FAAB-46EE-7405BD46413D}"/>
                </a:ext>
              </a:extLst>
            </p:cNvPr>
            <p:cNvSpPr txBox="1"/>
            <p:nvPr/>
          </p:nvSpPr>
          <p:spPr>
            <a:xfrm>
              <a:off x="9957305" y="5765708"/>
              <a:ext cx="1268296" cy="553998"/>
            </a:xfrm>
            <a:prstGeom prst="rect">
              <a:avLst/>
            </a:prstGeom>
            <a:noFill/>
          </p:spPr>
          <p:txBody>
            <a:bodyPr wrap="none" rtlCol="0">
              <a:spAutoFit/>
            </a:bodyPr>
            <a:lstStyle/>
            <a:p>
              <a:r>
                <a:rPr lang="de-CH" sz="3000" b="1" dirty="0">
                  <a:solidFill>
                    <a:srgbClr val="FF0000"/>
                  </a:solidFill>
                </a:rPr>
                <a:t>190km</a:t>
              </a:r>
            </a:p>
          </p:txBody>
        </p:sp>
      </p:grpSp>
      <p:grpSp>
        <p:nvGrpSpPr>
          <p:cNvPr id="13" name="Gruppieren 12">
            <a:extLst>
              <a:ext uri="{FF2B5EF4-FFF2-40B4-BE49-F238E27FC236}">
                <a16:creationId xmlns:a16="http://schemas.microsoft.com/office/drawing/2014/main" id="{790A494C-E747-94B8-3D0B-86FE843C966F}"/>
              </a:ext>
            </a:extLst>
          </p:cNvPr>
          <p:cNvGrpSpPr/>
          <p:nvPr/>
        </p:nvGrpSpPr>
        <p:grpSpPr>
          <a:xfrm>
            <a:off x="10900648" y="2152004"/>
            <a:ext cx="1268296" cy="2680122"/>
            <a:chOff x="10900648" y="2152004"/>
            <a:chExt cx="1268296" cy="2680122"/>
          </a:xfrm>
        </p:grpSpPr>
        <p:cxnSp>
          <p:nvCxnSpPr>
            <p:cNvPr id="14" name="Gerade Verbindung mit Pfeil 13">
              <a:extLst>
                <a:ext uri="{FF2B5EF4-FFF2-40B4-BE49-F238E27FC236}">
                  <a16:creationId xmlns:a16="http://schemas.microsoft.com/office/drawing/2014/main" id="{ED5AEE33-9C51-2CDA-05A0-50129A787E5B}"/>
                </a:ext>
              </a:extLst>
            </p:cNvPr>
            <p:cNvCxnSpPr/>
            <p:nvPr/>
          </p:nvCxnSpPr>
          <p:spPr>
            <a:xfrm flipV="1">
              <a:off x="11267943" y="2152004"/>
              <a:ext cx="0" cy="21551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B0A46D3A-6DFA-1A6B-8817-17FDC6DE271E}"/>
                </a:ext>
              </a:extLst>
            </p:cNvPr>
            <p:cNvSpPr txBox="1"/>
            <p:nvPr/>
          </p:nvSpPr>
          <p:spPr>
            <a:xfrm>
              <a:off x="10900648" y="4278128"/>
              <a:ext cx="1268296" cy="553998"/>
            </a:xfrm>
            <a:prstGeom prst="rect">
              <a:avLst/>
            </a:prstGeom>
            <a:noFill/>
          </p:spPr>
          <p:txBody>
            <a:bodyPr wrap="none" rtlCol="0">
              <a:spAutoFit/>
            </a:bodyPr>
            <a:lstStyle/>
            <a:p>
              <a:r>
                <a:rPr lang="de-CH" sz="3000" b="1" dirty="0">
                  <a:solidFill>
                    <a:srgbClr val="FF0000"/>
                  </a:solidFill>
                </a:rPr>
                <a:t>110km</a:t>
              </a:r>
            </a:p>
          </p:txBody>
        </p:sp>
      </p:grpSp>
      <p:grpSp>
        <p:nvGrpSpPr>
          <p:cNvPr id="16" name="Gruppieren 15">
            <a:extLst>
              <a:ext uri="{FF2B5EF4-FFF2-40B4-BE49-F238E27FC236}">
                <a16:creationId xmlns:a16="http://schemas.microsoft.com/office/drawing/2014/main" id="{3055F904-B4A9-01A3-D07F-05971A3D286D}"/>
              </a:ext>
            </a:extLst>
          </p:cNvPr>
          <p:cNvGrpSpPr/>
          <p:nvPr/>
        </p:nvGrpSpPr>
        <p:grpSpPr>
          <a:xfrm>
            <a:off x="9154346" y="841587"/>
            <a:ext cx="1824026" cy="1200654"/>
            <a:chOff x="9154346" y="841587"/>
            <a:chExt cx="1824026" cy="1200654"/>
          </a:xfrm>
        </p:grpSpPr>
        <p:cxnSp>
          <p:nvCxnSpPr>
            <p:cNvPr id="17" name="Gerade Verbindung mit Pfeil 16">
              <a:extLst>
                <a:ext uri="{FF2B5EF4-FFF2-40B4-BE49-F238E27FC236}">
                  <a16:creationId xmlns:a16="http://schemas.microsoft.com/office/drawing/2014/main" id="{A0DA8B4F-14C8-E7BC-5CB3-E35703EB15B3}"/>
                </a:ext>
              </a:extLst>
            </p:cNvPr>
            <p:cNvCxnSpPr/>
            <p:nvPr/>
          </p:nvCxnSpPr>
          <p:spPr>
            <a:xfrm>
              <a:off x="10227076" y="1136341"/>
              <a:ext cx="751296" cy="905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1A222BB2-578E-C67B-B72A-6961E69C3185}"/>
                </a:ext>
              </a:extLst>
            </p:cNvPr>
            <p:cNvSpPr txBox="1"/>
            <p:nvPr/>
          </p:nvSpPr>
          <p:spPr>
            <a:xfrm>
              <a:off x="9154346" y="841587"/>
              <a:ext cx="1072730" cy="553998"/>
            </a:xfrm>
            <a:prstGeom prst="rect">
              <a:avLst/>
            </a:prstGeom>
            <a:noFill/>
          </p:spPr>
          <p:txBody>
            <a:bodyPr wrap="none" rtlCol="0">
              <a:spAutoFit/>
            </a:bodyPr>
            <a:lstStyle/>
            <a:p>
              <a:r>
                <a:rPr lang="de-CH" sz="3000" b="1" dirty="0">
                  <a:solidFill>
                    <a:srgbClr val="FF0000"/>
                  </a:solidFill>
                </a:rPr>
                <a:t>60km</a:t>
              </a:r>
            </a:p>
          </p:txBody>
        </p:sp>
      </p:grpSp>
      <p:grpSp>
        <p:nvGrpSpPr>
          <p:cNvPr id="20" name="Gruppieren 19">
            <a:extLst>
              <a:ext uri="{FF2B5EF4-FFF2-40B4-BE49-F238E27FC236}">
                <a16:creationId xmlns:a16="http://schemas.microsoft.com/office/drawing/2014/main" id="{1FA6167B-D8BB-CFC2-5B8F-2A50009D3606}"/>
              </a:ext>
            </a:extLst>
          </p:cNvPr>
          <p:cNvGrpSpPr/>
          <p:nvPr/>
        </p:nvGrpSpPr>
        <p:grpSpPr>
          <a:xfrm>
            <a:off x="9529994" y="-1"/>
            <a:ext cx="1591466" cy="1864312"/>
            <a:chOff x="9529994" y="-1"/>
            <a:chExt cx="1591466" cy="1864312"/>
          </a:xfrm>
        </p:grpSpPr>
        <p:cxnSp>
          <p:nvCxnSpPr>
            <p:cNvPr id="21" name="Gerade Verbindung mit Pfeil 20">
              <a:extLst>
                <a:ext uri="{FF2B5EF4-FFF2-40B4-BE49-F238E27FC236}">
                  <a16:creationId xmlns:a16="http://schemas.microsoft.com/office/drawing/2014/main" id="{C86946EF-50E8-A3C7-A659-D1A2B1342558}"/>
                </a:ext>
              </a:extLst>
            </p:cNvPr>
            <p:cNvCxnSpPr/>
            <p:nvPr/>
          </p:nvCxnSpPr>
          <p:spPr>
            <a:xfrm>
              <a:off x="10679837" y="372862"/>
              <a:ext cx="441623" cy="1491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7F42D9EC-0B34-CCA5-F065-F70D44CC440E}"/>
                </a:ext>
              </a:extLst>
            </p:cNvPr>
            <p:cNvSpPr txBox="1"/>
            <p:nvPr/>
          </p:nvSpPr>
          <p:spPr>
            <a:xfrm>
              <a:off x="9529994" y="-1"/>
              <a:ext cx="1072730" cy="553998"/>
            </a:xfrm>
            <a:prstGeom prst="rect">
              <a:avLst/>
            </a:prstGeom>
            <a:noFill/>
          </p:spPr>
          <p:txBody>
            <a:bodyPr wrap="none" rtlCol="0">
              <a:spAutoFit/>
            </a:bodyPr>
            <a:lstStyle/>
            <a:p>
              <a:r>
                <a:rPr lang="de-CH" sz="3000" b="1" dirty="0">
                  <a:solidFill>
                    <a:srgbClr val="FF0000"/>
                  </a:solidFill>
                </a:rPr>
                <a:t>90km</a:t>
              </a:r>
            </a:p>
          </p:txBody>
        </p:sp>
      </p:grpSp>
    </p:spTree>
    <p:extLst>
      <p:ext uri="{BB962C8B-B14F-4D97-AF65-F5344CB8AC3E}">
        <p14:creationId xmlns:p14="http://schemas.microsoft.com/office/powerpoint/2010/main" val="39638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E52C2-3DEF-13C7-1619-2430658230DC}"/>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Zustimmung</a:t>
            </a:r>
          </a:p>
        </p:txBody>
      </p:sp>
      <p:sp>
        <p:nvSpPr>
          <p:cNvPr id="4" name="Rechteck 3">
            <a:extLst>
              <a:ext uri="{FF2B5EF4-FFF2-40B4-BE49-F238E27FC236}">
                <a16:creationId xmlns:a16="http://schemas.microsoft.com/office/drawing/2014/main" id="{E085C473-9E9A-2F43-E328-B9DDCF5B1FB7}"/>
              </a:ext>
            </a:extLst>
          </p:cNvPr>
          <p:cNvSpPr/>
          <p:nvPr/>
        </p:nvSpPr>
        <p:spPr>
          <a:xfrm>
            <a:off x="460981" y="1409161"/>
            <a:ext cx="10058813" cy="3323987"/>
          </a:xfrm>
          <a:prstGeom prst="rect">
            <a:avLst/>
          </a:prstGeom>
        </p:spPr>
        <p:txBody>
          <a:bodyPr wrap="square">
            <a:spAutoFit/>
          </a:bodyPr>
          <a:lstStyle/>
          <a:p>
            <a:r>
              <a:rPr lang="de-CH" sz="3000" dirty="0"/>
              <a:t>„</a:t>
            </a:r>
            <a:r>
              <a:rPr lang="de-DE" sz="3000" dirty="0"/>
              <a:t>da sie hörten, wie viel er tat, kamen sie zu ihm. 9 Und er sagte seinen Jüngern, dass ihm wegen der Volksmenge ein Boot bereitgehalten werden sollte, damit sie ihn nicht drängten. 10 Denn er heilte viele, sodass alle, die Leiden hatten, sich auf ihn stürzten, um ihn anzurühren. 11 Und wenn die unreinen Geister ihn sahen, fielen sie vor ihm nieder und schrien und sprachen: Du bist der Sohn Gottes.</a:t>
            </a:r>
            <a:r>
              <a:rPr lang="de-CH" sz="3000" dirty="0"/>
              <a:t>“ Mk 3,8b-11</a:t>
            </a:r>
          </a:p>
        </p:txBody>
      </p:sp>
    </p:spTree>
    <p:extLst>
      <p:ext uri="{BB962C8B-B14F-4D97-AF65-F5344CB8AC3E}">
        <p14:creationId xmlns:p14="http://schemas.microsoft.com/office/powerpoint/2010/main" val="27553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F3074F7-3E90-4A44-6955-490807F20629}"/>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Widerstand</a:t>
            </a:r>
          </a:p>
        </p:txBody>
      </p:sp>
      <p:sp>
        <p:nvSpPr>
          <p:cNvPr id="4" name="Rechteck 3">
            <a:extLst>
              <a:ext uri="{FF2B5EF4-FFF2-40B4-BE49-F238E27FC236}">
                <a16:creationId xmlns:a16="http://schemas.microsoft.com/office/drawing/2014/main" id="{BBCCACA7-D4A8-EBEA-6EA5-58C6804E65E6}"/>
              </a:ext>
            </a:extLst>
          </p:cNvPr>
          <p:cNvSpPr/>
          <p:nvPr/>
        </p:nvSpPr>
        <p:spPr>
          <a:xfrm>
            <a:off x="645538" y="1064506"/>
            <a:ext cx="7193641" cy="553998"/>
          </a:xfrm>
          <a:prstGeom prst="rect">
            <a:avLst/>
          </a:prstGeom>
        </p:spPr>
        <p:txBody>
          <a:bodyPr wrap="square">
            <a:spAutoFit/>
          </a:bodyPr>
          <a:lstStyle/>
          <a:p>
            <a:r>
              <a:rPr lang="de-CH" sz="3000" b="1" u="sng" dirty="0"/>
              <a:t>Jüdische Leiterschaft:</a:t>
            </a:r>
          </a:p>
        </p:txBody>
      </p:sp>
      <p:sp>
        <p:nvSpPr>
          <p:cNvPr id="5" name="Rechteck 4">
            <a:extLst>
              <a:ext uri="{FF2B5EF4-FFF2-40B4-BE49-F238E27FC236}">
                <a16:creationId xmlns:a16="http://schemas.microsoft.com/office/drawing/2014/main" id="{22FB5AAC-D097-8BA4-33A5-67B09CF4163E}"/>
              </a:ext>
            </a:extLst>
          </p:cNvPr>
          <p:cNvSpPr/>
          <p:nvPr/>
        </p:nvSpPr>
        <p:spPr>
          <a:xfrm>
            <a:off x="645536" y="1679495"/>
            <a:ext cx="10602015" cy="1015663"/>
          </a:xfrm>
          <a:prstGeom prst="rect">
            <a:avLst/>
          </a:prstGeom>
        </p:spPr>
        <p:txBody>
          <a:bodyPr wrap="square">
            <a:spAutoFit/>
          </a:bodyPr>
          <a:lstStyle/>
          <a:p>
            <a:r>
              <a:rPr lang="de-CH" sz="3000" dirty="0"/>
              <a:t>„</a:t>
            </a:r>
            <a:r>
              <a:rPr lang="de-DE" sz="3000" dirty="0"/>
              <a:t>Und die Pharisäer gingen hinaus und hielten mit den </a:t>
            </a:r>
            <a:r>
              <a:rPr lang="de-DE" sz="3000" dirty="0" err="1"/>
              <a:t>Herodianern</a:t>
            </a:r>
            <a:r>
              <a:rPr lang="de-DE" sz="3000" dirty="0"/>
              <a:t> sofort Rat gegen ihn, wie sie ihn umbringen könnten.</a:t>
            </a:r>
            <a:r>
              <a:rPr lang="de-CH" sz="3000" dirty="0"/>
              <a:t>“ Mk 3,6</a:t>
            </a:r>
          </a:p>
        </p:txBody>
      </p:sp>
      <p:sp>
        <p:nvSpPr>
          <p:cNvPr id="6" name="Rechteck 5">
            <a:extLst>
              <a:ext uri="{FF2B5EF4-FFF2-40B4-BE49-F238E27FC236}">
                <a16:creationId xmlns:a16="http://schemas.microsoft.com/office/drawing/2014/main" id="{298189EC-27EA-044C-7AD5-5AAD33C0E3EC}"/>
              </a:ext>
            </a:extLst>
          </p:cNvPr>
          <p:cNvSpPr/>
          <p:nvPr/>
        </p:nvSpPr>
        <p:spPr>
          <a:xfrm>
            <a:off x="645538" y="2934600"/>
            <a:ext cx="7193641" cy="553998"/>
          </a:xfrm>
          <a:prstGeom prst="rect">
            <a:avLst/>
          </a:prstGeom>
        </p:spPr>
        <p:txBody>
          <a:bodyPr wrap="square">
            <a:spAutoFit/>
          </a:bodyPr>
          <a:lstStyle/>
          <a:p>
            <a:r>
              <a:rPr lang="de-CH" sz="3000" b="1" u="sng" dirty="0"/>
              <a:t>Familie:</a:t>
            </a:r>
          </a:p>
        </p:txBody>
      </p:sp>
      <p:sp>
        <p:nvSpPr>
          <p:cNvPr id="7" name="Rechteck 6">
            <a:extLst>
              <a:ext uri="{FF2B5EF4-FFF2-40B4-BE49-F238E27FC236}">
                <a16:creationId xmlns:a16="http://schemas.microsoft.com/office/drawing/2014/main" id="{F1EA64EE-C924-A85F-D0E7-F87C22BB945B}"/>
              </a:ext>
            </a:extLst>
          </p:cNvPr>
          <p:cNvSpPr/>
          <p:nvPr/>
        </p:nvSpPr>
        <p:spPr>
          <a:xfrm>
            <a:off x="645537" y="3648273"/>
            <a:ext cx="10602015" cy="1938992"/>
          </a:xfrm>
          <a:prstGeom prst="rect">
            <a:avLst/>
          </a:prstGeom>
        </p:spPr>
        <p:txBody>
          <a:bodyPr wrap="square">
            <a:spAutoFit/>
          </a:bodyPr>
          <a:lstStyle/>
          <a:p>
            <a:r>
              <a:rPr lang="de-CH" sz="3000" dirty="0"/>
              <a:t>„</a:t>
            </a:r>
            <a:r>
              <a:rPr lang="de-DE" sz="3000" dirty="0"/>
              <a:t>Und er kommt in ein Haus. Und wieder kommt die Volksmenge zusammen, sodass sie nicht einmal Brot essen konnten. Und als seine Angehörigen es hörten, gingen sie los, um ihn zu greifen; denn sie sagten: Er ist von Sinnen.</a:t>
            </a:r>
            <a:r>
              <a:rPr lang="de-CH" sz="3000" dirty="0"/>
              <a:t>“ Mk 3,20-21</a:t>
            </a:r>
          </a:p>
        </p:txBody>
      </p:sp>
      <p:sp>
        <p:nvSpPr>
          <p:cNvPr id="2" name="Rechteck 1">
            <a:extLst>
              <a:ext uri="{FF2B5EF4-FFF2-40B4-BE49-F238E27FC236}">
                <a16:creationId xmlns:a16="http://schemas.microsoft.com/office/drawing/2014/main" id="{7E7FFBB0-9BF2-B4AD-14C8-87BC184AA6EF}"/>
              </a:ext>
            </a:extLst>
          </p:cNvPr>
          <p:cNvSpPr/>
          <p:nvPr/>
        </p:nvSpPr>
        <p:spPr>
          <a:xfrm>
            <a:off x="558853" y="5648256"/>
            <a:ext cx="9008792" cy="1015663"/>
          </a:xfrm>
          <a:prstGeom prst="rect">
            <a:avLst/>
          </a:prstGeom>
        </p:spPr>
        <p:txBody>
          <a:bodyPr wrap="square">
            <a:spAutoFit/>
          </a:bodyPr>
          <a:lstStyle/>
          <a:p>
            <a:r>
              <a:rPr lang="de-CH" sz="3000" dirty="0"/>
              <a:t>„</a:t>
            </a:r>
            <a:r>
              <a:rPr lang="de-DE" sz="3000" dirty="0"/>
              <a:t>Entfremdet bin ich meinen Brüdern und ein Fremder geworden den Söhnen meiner Mutter.</a:t>
            </a:r>
            <a:r>
              <a:rPr lang="de-CH" sz="3000" dirty="0"/>
              <a:t>“ Ps 69,9</a:t>
            </a:r>
          </a:p>
        </p:txBody>
      </p:sp>
    </p:spTree>
    <p:extLst>
      <p:ext uri="{BB962C8B-B14F-4D97-AF65-F5344CB8AC3E}">
        <p14:creationId xmlns:p14="http://schemas.microsoft.com/office/powerpoint/2010/main" val="5129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F3074F7-3E90-4A44-6955-490807F20629}"/>
              </a:ext>
            </a:extLst>
          </p:cNvPr>
          <p:cNvSpPr txBox="1">
            <a:spLocks/>
          </p:cNvSpPr>
          <p:nvPr/>
        </p:nvSpPr>
        <p:spPr>
          <a:xfrm>
            <a:off x="838200" y="365126"/>
            <a:ext cx="10515600" cy="81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Widerstand</a:t>
            </a:r>
          </a:p>
        </p:txBody>
      </p:sp>
      <p:graphicFrame>
        <p:nvGraphicFramePr>
          <p:cNvPr id="2" name="Tabelle 6">
            <a:extLst>
              <a:ext uri="{FF2B5EF4-FFF2-40B4-BE49-F238E27FC236}">
                <a16:creationId xmlns:a16="http://schemas.microsoft.com/office/drawing/2014/main" id="{3EC847A0-819D-BABD-436A-716B7FFC0907}"/>
              </a:ext>
            </a:extLst>
          </p:cNvPr>
          <p:cNvGraphicFramePr>
            <a:graphicFrameLocks noGrp="1"/>
          </p:cNvGraphicFramePr>
          <p:nvPr>
            <p:extLst>
              <p:ext uri="{D42A27DB-BD31-4B8C-83A1-F6EECF244321}">
                <p14:modId xmlns:p14="http://schemas.microsoft.com/office/powerpoint/2010/main" val="2545396723"/>
              </p:ext>
            </p:extLst>
          </p:nvPr>
        </p:nvGraphicFramePr>
        <p:xfrm>
          <a:off x="699781" y="2176338"/>
          <a:ext cx="6187580" cy="3901440"/>
        </p:xfrm>
        <a:graphic>
          <a:graphicData uri="http://schemas.openxmlformats.org/drawingml/2006/table">
            <a:tbl>
              <a:tblPr firstRow="1" bandRow="1">
                <a:tableStyleId>{5C22544A-7EE6-4342-B048-85BDC9FD1C3A}</a:tableStyleId>
              </a:tblPr>
              <a:tblGrid>
                <a:gridCol w="2966207">
                  <a:extLst>
                    <a:ext uri="{9D8B030D-6E8A-4147-A177-3AD203B41FA5}">
                      <a16:colId xmlns:a16="http://schemas.microsoft.com/office/drawing/2014/main" val="3702885069"/>
                    </a:ext>
                  </a:extLst>
                </a:gridCol>
                <a:gridCol w="3221373">
                  <a:extLst>
                    <a:ext uri="{9D8B030D-6E8A-4147-A177-3AD203B41FA5}">
                      <a16:colId xmlns:a16="http://schemas.microsoft.com/office/drawing/2014/main" val="3466081996"/>
                    </a:ext>
                  </a:extLst>
                </a:gridCol>
              </a:tblGrid>
              <a:tr h="486637">
                <a:tc>
                  <a:txBody>
                    <a:bodyPr/>
                    <a:lstStyle/>
                    <a:p>
                      <a:pPr algn="ctr"/>
                      <a:r>
                        <a:rPr lang="de-CH" sz="2600" b="1" dirty="0"/>
                        <a:t>Bibelstelle in </a:t>
                      </a:r>
                      <a:r>
                        <a:rPr lang="de-CH" sz="2600" b="1" dirty="0" err="1"/>
                        <a:t>Mt</a:t>
                      </a:r>
                      <a:r>
                        <a:rPr lang="de-CH" sz="2600" b="1" dirty="0"/>
                        <a:t> 13</a:t>
                      </a:r>
                    </a:p>
                  </a:txBody>
                  <a:tcPr/>
                </a:tc>
                <a:tc>
                  <a:txBody>
                    <a:bodyPr/>
                    <a:lstStyle/>
                    <a:p>
                      <a:pPr algn="ctr"/>
                      <a:r>
                        <a:rPr lang="de-CH" sz="2600" dirty="0"/>
                        <a:t>Gleichnis</a:t>
                      </a:r>
                    </a:p>
                  </a:txBody>
                  <a:tcPr/>
                </a:tc>
                <a:extLst>
                  <a:ext uri="{0D108BD9-81ED-4DB2-BD59-A6C34878D82A}">
                    <a16:rowId xmlns:a16="http://schemas.microsoft.com/office/drawing/2014/main" val="171235688"/>
                  </a:ext>
                </a:extLst>
              </a:tr>
              <a:tr h="486637">
                <a:tc>
                  <a:txBody>
                    <a:bodyPr/>
                    <a:lstStyle/>
                    <a:p>
                      <a:pPr algn="ctr"/>
                      <a:r>
                        <a:rPr lang="de-CH" sz="2600" dirty="0"/>
                        <a:t>V. 3-9.18-23</a:t>
                      </a:r>
                    </a:p>
                  </a:txBody>
                  <a:tcPr/>
                </a:tc>
                <a:tc>
                  <a:txBody>
                    <a:bodyPr/>
                    <a:lstStyle/>
                    <a:p>
                      <a:pPr algn="ctr"/>
                      <a:r>
                        <a:rPr lang="de-CH" sz="2600" dirty="0"/>
                        <a:t>Sämann</a:t>
                      </a:r>
                    </a:p>
                  </a:txBody>
                  <a:tcPr/>
                </a:tc>
                <a:extLst>
                  <a:ext uri="{0D108BD9-81ED-4DB2-BD59-A6C34878D82A}">
                    <a16:rowId xmlns:a16="http://schemas.microsoft.com/office/drawing/2014/main" val="2458689164"/>
                  </a:ext>
                </a:extLst>
              </a:tr>
              <a:tr h="486637">
                <a:tc>
                  <a:txBody>
                    <a:bodyPr/>
                    <a:lstStyle/>
                    <a:p>
                      <a:pPr algn="ctr"/>
                      <a:r>
                        <a:rPr lang="de-CH" sz="2600" dirty="0"/>
                        <a:t>V. 24-30.36-43</a:t>
                      </a:r>
                    </a:p>
                  </a:txBody>
                  <a:tcPr/>
                </a:tc>
                <a:tc>
                  <a:txBody>
                    <a:bodyPr/>
                    <a:lstStyle/>
                    <a:p>
                      <a:pPr algn="ctr"/>
                      <a:r>
                        <a:rPr lang="de-CH" sz="2600" dirty="0"/>
                        <a:t>Unkraut und Weizen</a:t>
                      </a:r>
                    </a:p>
                  </a:txBody>
                  <a:tcPr/>
                </a:tc>
                <a:extLst>
                  <a:ext uri="{0D108BD9-81ED-4DB2-BD59-A6C34878D82A}">
                    <a16:rowId xmlns:a16="http://schemas.microsoft.com/office/drawing/2014/main" val="3553611060"/>
                  </a:ext>
                </a:extLst>
              </a:tr>
              <a:tr h="486637">
                <a:tc>
                  <a:txBody>
                    <a:bodyPr/>
                    <a:lstStyle/>
                    <a:p>
                      <a:pPr algn="ctr"/>
                      <a:r>
                        <a:rPr lang="de-CH" sz="2600" dirty="0"/>
                        <a:t>V. 31-32</a:t>
                      </a:r>
                    </a:p>
                  </a:txBody>
                  <a:tcPr/>
                </a:tc>
                <a:tc>
                  <a:txBody>
                    <a:bodyPr/>
                    <a:lstStyle/>
                    <a:p>
                      <a:pPr algn="ctr"/>
                      <a:r>
                        <a:rPr lang="de-CH" sz="2600" dirty="0"/>
                        <a:t>Senfkorn</a:t>
                      </a:r>
                    </a:p>
                  </a:txBody>
                  <a:tcPr/>
                </a:tc>
                <a:extLst>
                  <a:ext uri="{0D108BD9-81ED-4DB2-BD59-A6C34878D82A}">
                    <a16:rowId xmlns:a16="http://schemas.microsoft.com/office/drawing/2014/main" val="2560313033"/>
                  </a:ext>
                </a:extLst>
              </a:tr>
              <a:tr h="486637">
                <a:tc>
                  <a:txBody>
                    <a:bodyPr/>
                    <a:lstStyle/>
                    <a:p>
                      <a:pPr algn="ctr"/>
                      <a:r>
                        <a:rPr lang="de-CH" sz="2600" dirty="0"/>
                        <a:t>V. 33-35</a:t>
                      </a:r>
                    </a:p>
                  </a:txBody>
                  <a:tcPr/>
                </a:tc>
                <a:tc>
                  <a:txBody>
                    <a:bodyPr/>
                    <a:lstStyle/>
                    <a:p>
                      <a:pPr algn="ctr"/>
                      <a:r>
                        <a:rPr lang="de-CH" sz="2600" dirty="0"/>
                        <a:t>Sauerteig</a:t>
                      </a:r>
                    </a:p>
                  </a:txBody>
                  <a:tcPr/>
                </a:tc>
                <a:extLst>
                  <a:ext uri="{0D108BD9-81ED-4DB2-BD59-A6C34878D82A}">
                    <a16:rowId xmlns:a16="http://schemas.microsoft.com/office/drawing/2014/main" val="3268152797"/>
                  </a:ext>
                </a:extLst>
              </a:tr>
              <a:tr h="486637">
                <a:tc>
                  <a:txBody>
                    <a:bodyPr/>
                    <a:lstStyle/>
                    <a:p>
                      <a:pPr algn="ctr"/>
                      <a:r>
                        <a:rPr lang="de-CH" sz="2600" dirty="0"/>
                        <a:t>V. 44</a:t>
                      </a:r>
                    </a:p>
                  </a:txBody>
                  <a:tcPr/>
                </a:tc>
                <a:tc>
                  <a:txBody>
                    <a:bodyPr/>
                    <a:lstStyle/>
                    <a:p>
                      <a:pPr algn="ctr"/>
                      <a:r>
                        <a:rPr lang="de-CH" sz="2600" dirty="0"/>
                        <a:t>Verborgener Schatz</a:t>
                      </a:r>
                    </a:p>
                  </a:txBody>
                  <a:tcPr/>
                </a:tc>
                <a:extLst>
                  <a:ext uri="{0D108BD9-81ED-4DB2-BD59-A6C34878D82A}">
                    <a16:rowId xmlns:a16="http://schemas.microsoft.com/office/drawing/2014/main" val="3437091232"/>
                  </a:ext>
                </a:extLst>
              </a:tr>
              <a:tr h="486637">
                <a:tc>
                  <a:txBody>
                    <a:bodyPr/>
                    <a:lstStyle/>
                    <a:p>
                      <a:pPr algn="ctr"/>
                      <a:r>
                        <a:rPr lang="de-CH" sz="2600" dirty="0"/>
                        <a:t>V. 45-46</a:t>
                      </a:r>
                    </a:p>
                  </a:txBody>
                  <a:tcPr/>
                </a:tc>
                <a:tc>
                  <a:txBody>
                    <a:bodyPr/>
                    <a:lstStyle/>
                    <a:p>
                      <a:pPr algn="ctr"/>
                      <a:r>
                        <a:rPr lang="de-CH" sz="2600" dirty="0"/>
                        <a:t>Perle</a:t>
                      </a:r>
                    </a:p>
                  </a:txBody>
                  <a:tcPr/>
                </a:tc>
                <a:extLst>
                  <a:ext uri="{0D108BD9-81ED-4DB2-BD59-A6C34878D82A}">
                    <a16:rowId xmlns:a16="http://schemas.microsoft.com/office/drawing/2014/main" val="2694078528"/>
                  </a:ext>
                </a:extLst>
              </a:tr>
              <a:tr h="486637">
                <a:tc>
                  <a:txBody>
                    <a:bodyPr/>
                    <a:lstStyle/>
                    <a:p>
                      <a:pPr algn="ctr"/>
                      <a:r>
                        <a:rPr lang="de-CH" sz="2600" dirty="0"/>
                        <a:t>V. 47-50</a:t>
                      </a:r>
                    </a:p>
                  </a:txBody>
                  <a:tcPr/>
                </a:tc>
                <a:tc>
                  <a:txBody>
                    <a:bodyPr/>
                    <a:lstStyle/>
                    <a:p>
                      <a:pPr algn="ctr"/>
                      <a:r>
                        <a:rPr lang="de-CH" sz="2600" dirty="0"/>
                        <a:t>Fischnetz</a:t>
                      </a:r>
                    </a:p>
                  </a:txBody>
                  <a:tcPr/>
                </a:tc>
                <a:extLst>
                  <a:ext uri="{0D108BD9-81ED-4DB2-BD59-A6C34878D82A}">
                    <a16:rowId xmlns:a16="http://schemas.microsoft.com/office/drawing/2014/main" val="1277933745"/>
                  </a:ext>
                </a:extLst>
              </a:tr>
            </a:tbl>
          </a:graphicData>
        </a:graphic>
      </p:graphicFrame>
      <p:pic>
        <p:nvPicPr>
          <p:cNvPr id="8" name="Grafik 7">
            <a:extLst>
              <a:ext uri="{FF2B5EF4-FFF2-40B4-BE49-F238E27FC236}">
                <a16:creationId xmlns:a16="http://schemas.microsoft.com/office/drawing/2014/main" id="{9B75727B-2189-255B-4715-B33510389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941" y="2674289"/>
            <a:ext cx="933909" cy="3426902"/>
          </a:xfrm>
          <a:prstGeom prst="rect">
            <a:avLst/>
          </a:prstGeom>
        </p:spPr>
      </p:pic>
      <p:sp>
        <p:nvSpPr>
          <p:cNvPr id="9" name="Textfeld 8">
            <a:extLst>
              <a:ext uri="{FF2B5EF4-FFF2-40B4-BE49-F238E27FC236}">
                <a16:creationId xmlns:a16="http://schemas.microsoft.com/office/drawing/2014/main" id="{CB925C98-CF30-6326-F9DF-42365CE3465E}"/>
              </a:ext>
            </a:extLst>
          </p:cNvPr>
          <p:cNvSpPr txBox="1"/>
          <p:nvPr/>
        </p:nvSpPr>
        <p:spPr>
          <a:xfrm>
            <a:off x="8305101" y="3863130"/>
            <a:ext cx="3346268" cy="1015663"/>
          </a:xfrm>
          <a:prstGeom prst="rect">
            <a:avLst/>
          </a:prstGeom>
          <a:noFill/>
        </p:spPr>
        <p:txBody>
          <a:bodyPr wrap="square">
            <a:spAutoFit/>
          </a:bodyPr>
          <a:lstStyle/>
          <a:p>
            <a:pPr algn="ctr"/>
            <a:r>
              <a:rPr lang="de-CH" sz="3000" dirty="0"/>
              <a:t>Gleichnis vom Hausherrn (V. 52)</a:t>
            </a:r>
          </a:p>
        </p:txBody>
      </p:sp>
      <p:sp>
        <p:nvSpPr>
          <p:cNvPr id="10" name="Textfeld 9">
            <a:extLst>
              <a:ext uri="{FF2B5EF4-FFF2-40B4-BE49-F238E27FC236}">
                <a16:creationId xmlns:a16="http://schemas.microsoft.com/office/drawing/2014/main" id="{BF5464A6-5CEF-1B9E-396D-9B0457B0CDE8}"/>
              </a:ext>
            </a:extLst>
          </p:cNvPr>
          <p:cNvSpPr txBox="1"/>
          <p:nvPr/>
        </p:nvSpPr>
        <p:spPr>
          <a:xfrm>
            <a:off x="7004807" y="2120291"/>
            <a:ext cx="1493938" cy="553998"/>
          </a:xfrm>
          <a:prstGeom prst="rect">
            <a:avLst/>
          </a:prstGeom>
          <a:noFill/>
        </p:spPr>
        <p:txBody>
          <a:bodyPr wrap="square">
            <a:spAutoFit/>
          </a:bodyPr>
          <a:lstStyle/>
          <a:p>
            <a:pPr algn="ctr"/>
            <a:r>
              <a:rPr lang="de-CH" sz="3000" dirty="0"/>
              <a:t>DARUM</a:t>
            </a:r>
          </a:p>
        </p:txBody>
      </p:sp>
      <p:sp>
        <p:nvSpPr>
          <p:cNvPr id="11" name="Textfeld 10">
            <a:extLst>
              <a:ext uri="{FF2B5EF4-FFF2-40B4-BE49-F238E27FC236}">
                <a16:creationId xmlns:a16="http://schemas.microsoft.com/office/drawing/2014/main" id="{8AC34F06-6687-B0CF-8F41-D682C50F7A6B}"/>
              </a:ext>
            </a:extLst>
          </p:cNvPr>
          <p:cNvSpPr txBox="1"/>
          <p:nvPr/>
        </p:nvSpPr>
        <p:spPr>
          <a:xfrm>
            <a:off x="566953" y="1302047"/>
            <a:ext cx="7931792" cy="553998"/>
          </a:xfrm>
          <a:prstGeom prst="rect">
            <a:avLst/>
          </a:prstGeom>
          <a:noFill/>
        </p:spPr>
        <p:txBody>
          <a:bodyPr wrap="square">
            <a:spAutoFit/>
          </a:bodyPr>
          <a:lstStyle/>
          <a:p>
            <a:pPr algn="ctr"/>
            <a:r>
              <a:rPr lang="de-CH" sz="3000" b="1" dirty="0"/>
              <a:t>Die sieben Gleichnisse über das Geheimnis-Reich</a:t>
            </a:r>
          </a:p>
        </p:txBody>
      </p:sp>
      <p:sp>
        <p:nvSpPr>
          <p:cNvPr id="12" name="Textfeld 11">
            <a:extLst>
              <a:ext uri="{FF2B5EF4-FFF2-40B4-BE49-F238E27FC236}">
                <a16:creationId xmlns:a16="http://schemas.microsoft.com/office/drawing/2014/main" id="{F6A06A8F-E500-98FF-7BF8-EAA9B6CF1060}"/>
              </a:ext>
            </a:extLst>
          </p:cNvPr>
          <p:cNvSpPr txBox="1"/>
          <p:nvPr/>
        </p:nvSpPr>
        <p:spPr>
          <a:xfrm>
            <a:off x="7979677" y="2760878"/>
            <a:ext cx="3997116" cy="1015663"/>
          </a:xfrm>
          <a:prstGeom prst="rect">
            <a:avLst/>
          </a:prstGeom>
          <a:noFill/>
        </p:spPr>
        <p:txBody>
          <a:bodyPr wrap="square">
            <a:spAutoFit/>
          </a:bodyPr>
          <a:lstStyle/>
          <a:p>
            <a:pPr algn="ctr"/>
            <a:r>
              <a:rPr lang="de-CH" sz="3000" b="1" dirty="0"/>
              <a:t>Die Verantwortung im Geheimnis-Reich</a:t>
            </a:r>
          </a:p>
        </p:txBody>
      </p:sp>
    </p:spTree>
    <p:extLst>
      <p:ext uri="{BB962C8B-B14F-4D97-AF65-F5344CB8AC3E}">
        <p14:creationId xmlns:p14="http://schemas.microsoft.com/office/powerpoint/2010/main" val="18443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1513</Words>
  <Application>Microsoft Office PowerPoint</Application>
  <PresentationFormat>Breitbild</PresentationFormat>
  <Paragraphs>90</Paragraphs>
  <Slides>21</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Trebuchet MS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Markus Teil 1</dc:title>
  <dc:creator>Mike</dc:creator>
  <cp:keywords>Markus</cp:keywords>
  <cp:lastModifiedBy>Briggeler Michael</cp:lastModifiedBy>
  <cp:revision>1060</cp:revision>
  <cp:lastPrinted>2019-08-13T14:18:40Z</cp:lastPrinted>
  <dcterms:created xsi:type="dcterms:W3CDTF">2018-08-12T05:46:28Z</dcterms:created>
  <dcterms:modified xsi:type="dcterms:W3CDTF">2023-05-09T07:18:00Z</dcterms:modified>
</cp:coreProperties>
</file>