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67" r:id="rId3"/>
    <p:sldId id="369" r:id="rId4"/>
    <p:sldId id="368" r:id="rId5"/>
    <p:sldId id="370" r:id="rId6"/>
    <p:sldId id="371" r:id="rId7"/>
    <p:sldId id="373" r:id="rId8"/>
    <p:sldId id="374" r:id="rId9"/>
    <p:sldId id="375" r:id="rId10"/>
    <p:sldId id="372" r:id="rId11"/>
    <p:sldId id="376" r:id="rId12"/>
    <p:sldId id="384" r:id="rId13"/>
    <p:sldId id="385" r:id="rId14"/>
    <p:sldId id="388" r:id="rId15"/>
    <p:sldId id="387" r:id="rId16"/>
    <p:sldId id="381" r:id="rId17"/>
    <p:sldId id="382" r:id="rId18"/>
    <p:sldId id="383" r:id="rId19"/>
    <p:sldId id="33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453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06.03.2023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06.03.2023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59DC2E-8224-C933-5961-0F605CB6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628752"/>
            <a:ext cx="81937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Herodes der Grosse – ein Bild auf den Antichristen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461531"/>
            <a:ext cx="94554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Beim ersten Kommen des Herrn Jesus war schon ein </a:t>
            </a:r>
          </a:p>
          <a:p>
            <a:pPr lvl="0"/>
            <a:r>
              <a:rPr lang="de-CH" sz="3000" dirty="0"/>
              <a:t>"falscher" König der Juden an der Macht in Israel – </a:t>
            </a:r>
          </a:p>
          <a:p>
            <a:pPr lvl="0"/>
            <a:r>
              <a:rPr lang="de-CH" sz="3000" dirty="0"/>
              <a:t>Herodes der Grosse. Herodes der Grosse unter der </a:t>
            </a:r>
          </a:p>
          <a:p>
            <a:pPr lvl="0"/>
            <a:r>
              <a:rPr lang="de-CH" sz="3000" dirty="0"/>
              <a:t>Schirmherrschaft des römischen Reiches – dem röm. Kaiser.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073DD6-A5E8-7817-C521-6D5EEA4FC919}"/>
              </a:ext>
            </a:extLst>
          </p:cNvPr>
          <p:cNvSpPr txBox="1"/>
          <p:nvPr/>
        </p:nvSpPr>
        <p:spPr>
          <a:xfrm>
            <a:off x="759383" y="3689746"/>
            <a:ext cx="95379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Auch bei seinem zweiten Kommen wird ebenfalls ein </a:t>
            </a:r>
          </a:p>
          <a:p>
            <a:pPr lvl="0"/>
            <a:r>
              <a:rPr lang="de-CH" sz="3000" dirty="0"/>
              <a:t>falscher König der Juden an der Macht sein – der Antichrist. </a:t>
            </a:r>
          </a:p>
          <a:p>
            <a:pPr lvl="0"/>
            <a:r>
              <a:rPr lang="de-CH" sz="3000" dirty="0"/>
              <a:t>Der Antichrist unter der Schirmherrschaft des wieder-</a:t>
            </a:r>
          </a:p>
          <a:p>
            <a:pPr lvl="0"/>
            <a:r>
              <a:rPr lang="de-CH" sz="3000" dirty="0"/>
              <a:t>erstandenen römischen Reiches – dem Tier aus dem Meer</a:t>
            </a:r>
          </a:p>
        </p:txBody>
      </p:sp>
    </p:spTree>
    <p:extLst>
      <p:ext uri="{BB962C8B-B14F-4D97-AF65-F5344CB8AC3E}">
        <p14:creationId xmlns:p14="http://schemas.microsoft.com/office/powerpoint/2010/main" val="26949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BCFAFF3-741A-4D62-1131-3F211077ED7A}"/>
              </a:ext>
            </a:extLst>
          </p:cNvPr>
          <p:cNvSpPr txBox="1"/>
          <p:nvPr/>
        </p:nvSpPr>
        <p:spPr>
          <a:xfrm>
            <a:off x="759384" y="628752"/>
            <a:ext cx="3536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König Herodes in uns</a:t>
            </a:r>
            <a:endParaRPr lang="de-CH" sz="3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BDAA97-60C4-7625-C426-658B30CD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" y="1282856"/>
            <a:ext cx="11939205" cy="35813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8371454-2C6B-66C4-3D5A-C57357FC10FF}"/>
              </a:ext>
            </a:extLst>
          </p:cNvPr>
          <p:cNvSpPr/>
          <p:nvPr/>
        </p:nvSpPr>
        <p:spPr>
          <a:xfrm>
            <a:off x="0" y="2146178"/>
            <a:ext cx="12157331" cy="3748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2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BCFAFF3-741A-4D62-1131-3F211077ED7A}"/>
              </a:ext>
            </a:extLst>
          </p:cNvPr>
          <p:cNvSpPr txBox="1"/>
          <p:nvPr/>
        </p:nvSpPr>
        <p:spPr>
          <a:xfrm>
            <a:off x="759384" y="628752"/>
            <a:ext cx="3536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König Herodes in uns</a:t>
            </a:r>
            <a:endParaRPr lang="de-CH" sz="3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BDAA97-60C4-7625-C426-658B30CD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" y="1282856"/>
            <a:ext cx="11939205" cy="35813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8371454-2C6B-66C4-3D5A-C57357FC10FF}"/>
              </a:ext>
            </a:extLst>
          </p:cNvPr>
          <p:cNvSpPr/>
          <p:nvPr/>
        </p:nvSpPr>
        <p:spPr>
          <a:xfrm>
            <a:off x="0" y="2796466"/>
            <a:ext cx="12157331" cy="310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456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BCFAFF3-741A-4D62-1131-3F211077ED7A}"/>
              </a:ext>
            </a:extLst>
          </p:cNvPr>
          <p:cNvSpPr txBox="1"/>
          <p:nvPr/>
        </p:nvSpPr>
        <p:spPr>
          <a:xfrm>
            <a:off x="759384" y="628752"/>
            <a:ext cx="3536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König Herodes in uns</a:t>
            </a:r>
            <a:endParaRPr lang="de-CH" sz="3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BDAA97-60C4-7625-C426-658B30CD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" y="1282856"/>
            <a:ext cx="11939205" cy="35813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8371454-2C6B-66C4-3D5A-C57357FC10FF}"/>
              </a:ext>
            </a:extLst>
          </p:cNvPr>
          <p:cNvSpPr/>
          <p:nvPr/>
        </p:nvSpPr>
        <p:spPr>
          <a:xfrm>
            <a:off x="0" y="3471252"/>
            <a:ext cx="12157331" cy="241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286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BCFAFF3-741A-4D62-1131-3F211077ED7A}"/>
              </a:ext>
            </a:extLst>
          </p:cNvPr>
          <p:cNvSpPr txBox="1"/>
          <p:nvPr/>
        </p:nvSpPr>
        <p:spPr>
          <a:xfrm>
            <a:off x="759384" y="628752"/>
            <a:ext cx="3536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König Herodes in uns</a:t>
            </a:r>
            <a:endParaRPr lang="de-CH" sz="3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BDAA97-60C4-7625-C426-658B30CD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" y="1282856"/>
            <a:ext cx="11939205" cy="35813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8371454-2C6B-66C4-3D5A-C57357FC10FF}"/>
              </a:ext>
            </a:extLst>
          </p:cNvPr>
          <p:cNvSpPr/>
          <p:nvPr/>
        </p:nvSpPr>
        <p:spPr>
          <a:xfrm>
            <a:off x="0" y="4121300"/>
            <a:ext cx="12157331" cy="1764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869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BCFAFF3-741A-4D62-1131-3F211077ED7A}"/>
              </a:ext>
            </a:extLst>
          </p:cNvPr>
          <p:cNvSpPr txBox="1"/>
          <p:nvPr/>
        </p:nvSpPr>
        <p:spPr>
          <a:xfrm>
            <a:off x="759384" y="628752"/>
            <a:ext cx="3536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König Herodes in uns</a:t>
            </a:r>
            <a:endParaRPr lang="de-CH" sz="30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BDAA97-60C4-7625-C426-658B30CD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4" y="1282856"/>
            <a:ext cx="11939205" cy="35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462473"/>
            <a:ext cx="6516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Juden verwerfen ihren König Gottes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90596"/>
            <a:ext cx="7758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Angebot des Reiches | wie in Kadesh Barnea</a:t>
            </a:r>
            <a:endParaRPr lang="de-CH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9BCB68-9702-B106-1B18-9AE4527B4C2B}"/>
              </a:ext>
            </a:extLst>
          </p:cNvPr>
          <p:cNvSpPr txBox="1"/>
          <p:nvPr/>
        </p:nvSpPr>
        <p:spPr>
          <a:xfrm>
            <a:off x="759382" y="2076008"/>
            <a:ext cx="10137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Angebot des Reiches wird aus absurden Gründen abgelehnt</a:t>
            </a:r>
            <a:endParaRPr lang="de-CH" sz="3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CFA90-2B5D-5BE2-8CD8-242716C45F22}"/>
              </a:ext>
            </a:extLst>
          </p:cNvPr>
          <p:cNvSpPr txBox="1"/>
          <p:nvPr/>
        </p:nvSpPr>
        <p:spPr>
          <a:xfrm>
            <a:off x="776110" y="2761420"/>
            <a:ext cx="96899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"Dann wurde ein Besessener zu ihm gebracht, blind und stumm; </a:t>
            </a:r>
          </a:p>
          <a:p>
            <a:r>
              <a:rPr lang="de-DE" sz="2800" dirty="0"/>
              <a:t>und er heilte ihn, sodass der Stumme redete und sah. 23 Und es </a:t>
            </a:r>
          </a:p>
          <a:p>
            <a:r>
              <a:rPr lang="de-DE" sz="2800" dirty="0"/>
              <a:t>erstaunten die ganzen Volksmengen und sagten: Dieser ist doch </a:t>
            </a:r>
          </a:p>
          <a:p>
            <a:r>
              <a:rPr lang="de-DE" sz="2800" dirty="0"/>
              <a:t>nicht etwa der Sohn Davids? 24 Die Pharisäer aber sagten, als sie </a:t>
            </a:r>
          </a:p>
          <a:p>
            <a:r>
              <a:rPr lang="de-DE" sz="2800" dirty="0"/>
              <a:t>es hörten: Dieser treibt die Dämonen nicht anders aus als durch </a:t>
            </a:r>
          </a:p>
          <a:p>
            <a:r>
              <a:rPr lang="de-DE" sz="2800" dirty="0"/>
              <a:t>den Beelzebul, den Obersten der Dämonen."</a:t>
            </a:r>
            <a:r>
              <a:rPr lang="de-DE" sz="2800" b="1" dirty="0"/>
              <a:t> (Mt 12,22-24)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7836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462473"/>
            <a:ext cx="6516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Juden verwerfen ihren König Gottes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90596"/>
            <a:ext cx="7758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Angebot des Reiches | wie in Kadesh Barnea</a:t>
            </a:r>
            <a:endParaRPr lang="de-CH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9BCB68-9702-B106-1B18-9AE4527B4C2B}"/>
              </a:ext>
            </a:extLst>
          </p:cNvPr>
          <p:cNvSpPr txBox="1"/>
          <p:nvPr/>
        </p:nvSpPr>
        <p:spPr>
          <a:xfrm>
            <a:off x="759382" y="2076008"/>
            <a:ext cx="10137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Das Angebot des Reiches wird aus absurden Gründen abgelehnt</a:t>
            </a:r>
            <a:endParaRPr lang="de-CH" sz="3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CFA90-2B5D-5BE2-8CD8-242716C45F22}"/>
              </a:ext>
            </a:extLst>
          </p:cNvPr>
          <p:cNvSpPr txBox="1"/>
          <p:nvPr/>
        </p:nvSpPr>
        <p:spPr>
          <a:xfrm>
            <a:off x="776110" y="2761420"/>
            <a:ext cx="9288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Die unvergebbare Sünde und das unabwendbare Gericht </a:t>
            </a:r>
            <a:endParaRPr lang="de-CH" sz="3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20703F-8BE4-F214-C1A2-A8DCC0F2F3D8}"/>
              </a:ext>
            </a:extLst>
          </p:cNvPr>
          <p:cNvSpPr txBox="1"/>
          <p:nvPr/>
        </p:nvSpPr>
        <p:spPr>
          <a:xfrm>
            <a:off x="759382" y="3446832"/>
            <a:ext cx="49779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Die Geschichte wiederholt sich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484AD2-0370-7216-26A7-C4E189F014BF}"/>
              </a:ext>
            </a:extLst>
          </p:cNvPr>
          <p:cNvSpPr txBox="1"/>
          <p:nvPr/>
        </p:nvSpPr>
        <p:spPr>
          <a:xfrm>
            <a:off x="759382" y="4132244"/>
            <a:ext cx="10596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Herr offenbart darum ein in seiner Form geheimnisvolles Reich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29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462473"/>
            <a:ext cx="815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Ablehnung des Herrn Jesus hat viele Gesichter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90596"/>
            <a:ext cx="48452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des Wortes Gottes</a:t>
            </a:r>
            <a:endParaRPr lang="de-CH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9BCB68-9702-B106-1B18-9AE4527B4C2B}"/>
              </a:ext>
            </a:extLst>
          </p:cNvPr>
          <p:cNvSpPr txBox="1"/>
          <p:nvPr/>
        </p:nvSpPr>
        <p:spPr>
          <a:xfrm>
            <a:off x="759382" y="2076008"/>
            <a:ext cx="6736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der Herrschaft des Herrn Jesus</a:t>
            </a:r>
            <a:endParaRPr lang="de-CH" sz="30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CFA90-2B5D-5BE2-8CD8-242716C45F22}"/>
              </a:ext>
            </a:extLst>
          </p:cNvPr>
          <p:cNvSpPr txBox="1"/>
          <p:nvPr/>
        </p:nvSpPr>
        <p:spPr>
          <a:xfrm>
            <a:off x="776110" y="2761420"/>
            <a:ext cx="476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Ablehnung göttlicher Erziehung</a:t>
            </a:r>
            <a:endParaRPr lang="de-CH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E457F2-ECA9-64AC-BEBE-669C93A29AA1}"/>
              </a:ext>
            </a:extLst>
          </p:cNvPr>
          <p:cNvSpPr txBox="1"/>
          <p:nvPr/>
        </p:nvSpPr>
        <p:spPr>
          <a:xfrm>
            <a:off x="742655" y="3417082"/>
            <a:ext cx="5039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göttlicher Korrektur</a:t>
            </a:r>
            <a:endParaRPr lang="de-CH" sz="3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8516DC-1103-14F1-6490-8BE0F2E8EBCF}"/>
              </a:ext>
            </a:extLst>
          </p:cNvPr>
          <p:cNvSpPr txBox="1"/>
          <p:nvPr/>
        </p:nvSpPr>
        <p:spPr>
          <a:xfrm>
            <a:off x="742654" y="4102494"/>
            <a:ext cx="63448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des Bruders / der Schwester</a:t>
            </a:r>
            <a:endParaRPr lang="de-CH" sz="30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54170-91F1-1C3E-D507-D0964B45E070}"/>
              </a:ext>
            </a:extLst>
          </p:cNvPr>
          <p:cNvSpPr txBox="1"/>
          <p:nvPr/>
        </p:nvSpPr>
        <p:spPr>
          <a:xfrm>
            <a:off x="759382" y="4787906"/>
            <a:ext cx="417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Ablehnung von Leiterschaft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2210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AB5C29-1402-256E-5662-43EEB05F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85059" y="1716500"/>
            <a:ext cx="80063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"»Und du, Bethlehem, Land Juda, bist keineswegs </a:t>
            </a:r>
          </a:p>
          <a:p>
            <a:r>
              <a:rPr lang="de-DE" sz="3000" dirty="0"/>
              <a:t>die geringste unter den Fürsten Judas, denn aus </a:t>
            </a:r>
          </a:p>
          <a:p>
            <a:r>
              <a:rPr lang="de-DE" sz="3000" dirty="0"/>
              <a:t>dir wird ein Führer hervorkommen, der mein Volk </a:t>
            </a:r>
          </a:p>
          <a:p>
            <a:r>
              <a:rPr lang="de-DE" sz="3000" dirty="0"/>
              <a:t>Israel hüten wird.«" </a:t>
            </a:r>
            <a:r>
              <a:rPr lang="de-DE" sz="3000" b="1" dirty="0"/>
              <a:t>Mt 2,6 (Mi 5,1; 1Sam 16,1)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4435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0357C9A-03D3-E439-43AA-6C9E16BC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FBE9F08-69AD-9619-7DDD-3EC3D734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9" y="0"/>
            <a:ext cx="2848481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AE70295-31A1-0146-19AC-623C4B6FF9E3}"/>
              </a:ext>
            </a:extLst>
          </p:cNvPr>
          <p:cNvSpPr/>
          <p:nvPr/>
        </p:nvSpPr>
        <p:spPr>
          <a:xfrm>
            <a:off x="5941434" y="2331503"/>
            <a:ext cx="1031408" cy="10097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C0EA0FE-C94F-0D60-D357-0D2E05B883DC}"/>
              </a:ext>
            </a:extLst>
          </p:cNvPr>
          <p:cNvSpPr/>
          <p:nvPr/>
        </p:nvSpPr>
        <p:spPr>
          <a:xfrm>
            <a:off x="6132114" y="735637"/>
            <a:ext cx="802448" cy="785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74377DE-6EC3-39C3-5C6A-8753B0663205}"/>
              </a:ext>
            </a:extLst>
          </p:cNvPr>
          <p:cNvSpPr/>
          <p:nvPr/>
        </p:nvSpPr>
        <p:spPr>
          <a:xfrm>
            <a:off x="4806017" y="1334764"/>
            <a:ext cx="1659788" cy="2604523"/>
          </a:xfrm>
          <a:custGeom>
            <a:avLst/>
            <a:gdLst>
              <a:gd name="connsiteX0" fmla="*/ 1659788 w 1659788"/>
              <a:gd name="connsiteY0" fmla="*/ 0 h 2604523"/>
              <a:gd name="connsiteX1" fmla="*/ 1365100 w 1659788"/>
              <a:gd name="connsiteY1" fmla="*/ 186347 h 2604523"/>
              <a:gd name="connsiteX2" fmla="*/ 1187420 w 1659788"/>
              <a:gd name="connsiteY2" fmla="*/ 541706 h 2604523"/>
              <a:gd name="connsiteX3" fmla="*/ 1001073 w 1659788"/>
              <a:gd name="connsiteY3" fmla="*/ 1196087 h 2604523"/>
              <a:gd name="connsiteX4" fmla="*/ 840728 w 1659788"/>
              <a:gd name="connsiteY4" fmla="*/ 1729126 h 2604523"/>
              <a:gd name="connsiteX5" fmla="*/ 554707 w 1659788"/>
              <a:gd name="connsiteY5" fmla="*/ 2088819 h 2604523"/>
              <a:gd name="connsiteX6" fmla="*/ 0 w 1659788"/>
              <a:gd name="connsiteY6" fmla="*/ 2604523 h 260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788" h="2604523">
                <a:moveTo>
                  <a:pt x="1659788" y="0"/>
                </a:moveTo>
                <a:cubicBezTo>
                  <a:pt x="1551808" y="48031"/>
                  <a:pt x="1443828" y="96063"/>
                  <a:pt x="1365100" y="186347"/>
                </a:cubicBezTo>
                <a:cubicBezTo>
                  <a:pt x="1286372" y="276631"/>
                  <a:pt x="1248091" y="373416"/>
                  <a:pt x="1187420" y="541706"/>
                </a:cubicBezTo>
                <a:cubicBezTo>
                  <a:pt x="1126749" y="709996"/>
                  <a:pt x="1058855" y="998184"/>
                  <a:pt x="1001073" y="1196087"/>
                </a:cubicBezTo>
                <a:cubicBezTo>
                  <a:pt x="943291" y="1393990"/>
                  <a:pt x="915122" y="1580337"/>
                  <a:pt x="840728" y="1729126"/>
                </a:cubicBezTo>
                <a:cubicBezTo>
                  <a:pt x="766334" y="1877915"/>
                  <a:pt x="694828" y="1942920"/>
                  <a:pt x="554707" y="2088819"/>
                </a:cubicBezTo>
                <a:cubicBezTo>
                  <a:pt x="414586" y="2234718"/>
                  <a:pt x="207293" y="2419620"/>
                  <a:pt x="0" y="260452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45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42049" y="2392550"/>
            <a:ext cx="998177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Thema heute:</a:t>
            </a:r>
          </a:p>
          <a:p>
            <a:endParaRPr lang="de-DE" sz="1400" dirty="0"/>
          </a:p>
          <a:p>
            <a:r>
              <a:rPr lang="de-DE" sz="3600" b="1" dirty="0"/>
              <a:t>Der verworfene (abgelehnte) jüdische König Gottes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23157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462473"/>
            <a:ext cx="8443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Nationen verwerfen den jüdischen König Gottes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90596"/>
            <a:ext cx="10810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durch Herodes dem Grossen (Kindermord zu Bethlehem)</a:t>
            </a:r>
            <a:endParaRPr lang="de-CH" sz="3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9BCB68-9702-B106-1B18-9AE4527B4C2B}"/>
              </a:ext>
            </a:extLst>
          </p:cNvPr>
          <p:cNvSpPr txBox="1"/>
          <p:nvPr/>
        </p:nvSpPr>
        <p:spPr>
          <a:xfrm>
            <a:off x="759382" y="2076008"/>
            <a:ext cx="10738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Ablehnung durch den röm. Statthalter Pontius Pilatus (Verurteilung)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39676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462473"/>
            <a:ext cx="8443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Die Nationen verwerfen den jüdischen König Gottes</a:t>
            </a:r>
            <a:endParaRPr lang="de-CH" sz="3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2E7C46-D3D6-E2C4-E9F9-30F5604F2332}"/>
              </a:ext>
            </a:extLst>
          </p:cNvPr>
          <p:cNvSpPr txBox="1"/>
          <p:nvPr/>
        </p:nvSpPr>
        <p:spPr>
          <a:xfrm>
            <a:off x="759382" y="1862253"/>
            <a:ext cx="109630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Gott hat den Nationen ein eigenes Zeitalter gegeben. In diesem </a:t>
            </a:r>
          </a:p>
          <a:p>
            <a:r>
              <a:rPr lang="de-DE" sz="3000" dirty="0"/>
              <a:t>sog. Zeitalter der Nationen leben wir heute. Die Nationen haben sich </a:t>
            </a:r>
          </a:p>
          <a:p>
            <a:r>
              <a:rPr lang="de-DE" sz="3000" dirty="0"/>
              <a:t>über die Jahrtausende hinweg als unwürdig, gottlos, rebellisch, </a:t>
            </a:r>
          </a:p>
          <a:p>
            <a:r>
              <a:rPr lang="de-DE" sz="3000" dirty="0"/>
              <a:t>götzendienerisch und kindermordend erwiesen. Dies gilt nicht nur </a:t>
            </a:r>
          </a:p>
          <a:p>
            <a:r>
              <a:rPr lang="de-DE" sz="3000" dirty="0"/>
              <a:t>für den Antichristen Herodes, sondern in gleicher Weise für die </a:t>
            </a:r>
          </a:p>
          <a:p>
            <a:r>
              <a:rPr lang="de-DE" sz="3000" dirty="0"/>
              <a:t>Regierungen in der heutigen Zeit. 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1305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503073"/>
            <a:ext cx="7286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Einige Lebensstationen Herodes des Grossen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01729"/>
            <a:ext cx="9166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74 v.Chr. | Ein </a:t>
            </a:r>
            <a:r>
              <a:rPr lang="de-DE" sz="2600" dirty="0"/>
              <a:t>Edomiter (Esau). Seine Mutter war eine Nabatäerin. </a:t>
            </a:r>
            <a:endParaRPr lang="de-CH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87C8D5-7E3F-CDDD-06A9-D20D893ABD0A}"/>
              </a:ext>
            </a:extLst>
          </p:cNvPr>
          <p:cNvSpPr txBox="1"/>
          <p:nvPr/>
        </p:nvSpPr>
        <p:spPr>
          <a:xfrm>
            <a:off x="759383" y="1986789"/>
            <a:ext cx="85970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47 v.Chr. | Statthalter von Galiläa (Ernannt durch seinen Vater)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DBB9F9-8B4E-266B-148A-588A88988DDF}"/>
              </a:ext>
            </a:extLst>
          </p:cNvPr>
          <p:cNvSpPr txBox="1"/>
          <p:nvPr/>
        </p:nvSpPr>
        <p:spPr>
          <a:xfrm>
            <a:off x="759383" y="2671849"/>
            <a:ext cx="98739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43 v.Chr. | Sein Vater wird ermordet und Herodes übernimmt die Macht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E9404-B5FA-7CA7-3D45-E58402196812}"/>
              </a:ext>
            </a:extLst>
          </p:cNvPr>
          <p:cNvSpPr txBox="1"/>
          <p:nvPr/>
        </p:nvSpPr>
        <p:spPr>
          <a:xfrm>
            <a:off x="759382" y="3356909"/>
            <a:ext cx="7721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40 v.Chr. | Herodes wird vertrieben und flieht nach Rom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56052A-7EE2-0CC2-ACC2-C4E5B57EECA0}"/>
              </a:ext>
            </a:extLst>
          </p:cNvPr>
          <p:cNvSpPr txBox="1"/>
          <p:nvPr/>
        </p:nvSpPr>
        <p:spPr>
          <a:xfrm>
            <a:off x="759382" y="4041969"/>
            <a:ext cx="10118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37 v.Chr. | Herodes heiratet die junge hasmonäische Prinzessin Mariamne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41B994-3BCB-CCF2-86C3-DACBD979DAA5}"/>
              </a:ext>
            </a:extLst>
          </p:cNvPr>
          <p:cNvSpPr txBox="1"/>
          <p:nvPr/>
        </p:nvSpPr>
        <p:spPr>
          <a:xfrm>
            <a:off x="759382" y="4773076"/>
            <a:ext cx="8149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36 v.Chr. | Herodes ernennt Aristobulos zum Hohepriester</a:t>
            </a:r>
          </a:p>
        </p:txBody>
      </p:sp>
    </p:spTree>
    <p:extLst>
      <p:ext uri="{BB962C8B-B14F-4D97-AF65-F5344CB8AC3E}">
        <p14:creationId xmlns:p14="http://schemas.microsoft.com/office/powerpoint/2010/main" val="41583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9384" y="503073"/>
            <a:ext cx="7286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Einige Lebensstationen Herodes des Grossen</a:t>
            </a:r>
            <a:endParaRPr lang="de-CH" sz="3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A3132D-580C-03F7-1C69-18877FA88ABB}"/>
              </a:ext>
            </a:extLst>
          </p:cNvPr>
          <p:cNvSpPr txBox="1"/>
          <p:nvPr/>
        </p:nvSpPr>
        <p:spPr>
          <a:xfrm>
            <a:off x="759383" y="1301729"/>
            <a:ext cx="9571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29 v.Chr. | Herodes lässt Mariamne wegen angebl. Untreue ermorden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87C8D5-7E3F-CDDD-06A9-D20D893ABD0A}"/>
              </a:ext>
            </a:extLst>
          </p:cNvPr>
          <p:cNvSpPr txBox="1"/>
          <p:nvPr/>
        </p:nvSpPr>
        <p:spPr>
          <a:xfrm>
            <a:off x="759383" y="1986789"/>
            <a:ext cx="10181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22 v.Chr. | Herodes baut die Stadt Caesarea Maritima (eingeweiht 9 v.Chr.)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DBB9F9-8B4E-266B-148A-588A88988DDF}"/>
              </a:ext>
            </a:extLst>
          </p:cNvPr>
          <p:cNvSpPr txBox="1"/>
          <p:nvPr/>
        </p:nvSpPr>
        <p:spPr>
          <a:xfrm>
            <a:off x="759383" y="2671849"/>
            <a:ext cx="106536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20 v.Chr. | Neukonstruktion des nachexilischen Tempels (eingeweiht 10 v.Chr.)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E9404-B5FA-7CA7-3D45-E58402196812}"/>
              </a:ext>
            </a:extLst>
          </p:cNvPr>
          <p:cNvSpPr txBox="1"/>
          <p:nvPr/>
        </p:nvSpPr>
        <p:spPr>
          <a:xfrm>
            <a:off x="759382" y="3356909"/>
            <a:ext cx="9839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600" dirty="0"/>
              <a:t>1 v.Chr. | Herodes stirbt nach langer, schmerzhafter Krankheit in Jericho</a:t>
            </a:r>
          </a:p>
        </p:txBody>
      </p:sp>
    </p:spTree>
    <p:extLst>
      <p:ext uri="{BB962C8B-B14F-4D97-AF65-F5344CB8AC3E}">
        <p14:creationId xmlns:p14="http://schemas.microsoft.com/office/powerpoint/2010/main" val="247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Breitbild</PresentationFormat>
  <Paragraphs>65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Matthäusevangelium</dc:title>
  <dc:creator>Reinhard</dc:creator>
  <cp:keywords>OLOC</cp:keywords>
  <cp:lastModifiedBy>Reinhard Briggeler</cp:lastModifiedBy>
  <cp:revision>167</cp:revision>
  <dcterms:created xsi:type="dcterms:W3CDTF">2018-05-19T05:14:58Z</dcterms:created>
  <dcterms:modified xsi:type="dcterms:W3CDTF">2023-03-06T09:33:37Z</dcterms:modified>
</cp:coreProperties>
</file>