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70" r:id="rId3"/>
    <p:sldId id="373" r:id="rId4"/>
    <p:sldId id="374" r:id="rId5"/>
    <p:sldId id="375" r:id="rId6"/>
    <p:sldId id="376" r:id="rId7"/>
    <p:sldId id="378" r:id="rId8"/>
    <p:sldId id="379" r:id="rId9"/>
    <p:sldId id="380" r:id="rId10"/>
    <p:sldId id="381" r:id="rId11"/>
    <p:sldId id="371" r:id="rId12"/>
    <p:sldId id="382" r:id="rId13"/>
    <p:sldId id="383" r:id="rId14"/>
    <p:sldId id="384" r:id="rId15"/>
    <p:sldId id="377" r:id="rId16"/>
    <p:sldId id="369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88" y="7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23.06.2024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23.06.2024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13EF1E17-2812-054A-3B04-B13A378F0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9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2021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Übersicht</a:t>
            </a:r>
            <a:endParaRPr lang="de-CH" sz="36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5EB6CFA9-BB22-2F95-1AF5-4D714C1C6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69" y="1364987"/>
            <a:ext cx="12218469" cy="412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6B2475D-480D-195C-D3C6-F4AE691CF016}"/>
              </a:ext>
            </a:extLst>
          </p:cNvPr>
          <p:cNvSpPr/>
          <p:nvPr/>
        </p:nvSpPr>
        <p:spPr>
          <a:xfrm>
            <a:off x="499212" y="64253"/>
            <a:ext cx="11417643" cy="229837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/>
              <a:t>Problemstellung</a:t>
            </a:r>
          </a:p>
          <a:p>
            <a:pPr algn="ctr"/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"Denn Gottes Zorn wird vom Himmel her offenbart über </a:t>
            </a:r>
          </a:p>
          <a:p>
            <a:pPr algn="ctr"/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Gottlosigkeit und Ungerechtigkeit der Menschen, </a:t>
            </a:r>
          </a:p>
          <a:p>
            <a:pPr algn="ctr"/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die Wahrheit in Ungerechtigkeit besitzen." </a:t>
            </a:r>
            <a:r>
              <a:rPr lang="de-C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(1,18)</a:t>
            </a:r>
            <a:endParaRPr lang="de-CH" sz="3200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A37E208-D082-C12E-0F3C-02532DD5EFBE}"/>
              </a:ext>
            </a:extLst>
          </p:cNvPr>
          <p:cNvSpPr/>
          <p:nvPr/>
        </p:nvSpPr>
        <p:spPr>
          <a:xfrm>
            <a:off x="499212" y="2645040"/>
            <a:ext cx="5506172" cy="7966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Nationen</a:t>
            </a:r>
            <a:endParaRPr lang="de-CH" sz="4600" dirty="0">
              <a:solidFill>
                <a:schemeClr val="tx1"/>
              </a:solidFill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362CF7DC-6C90-AF37-C769-7C2E7C3C0B02}"/>
              </a:ext>
            </a:extLst>
          </p:cNvPr>
          <p:cNvSpPr/>
          <p:nvPr/>
        </p:nvSpPr>
        <p:spPr>
          <a:xfrm>
            <a:off x="6336546" y="2645040"/>
            <a:ext cx="5580310" cy="79660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Juden</a:t>
            </a:r>
            <a:endParaRPr lang="de-CH" sz="4600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96B15871-3387-10CF-A4DD-20603105C89A}"/>
              </a:ext>
            </a:extLst>
          </p:cNvPr>
          <p:cNvSpPr/>
          <p:nvPr/>
        </p:nvSpPr>
        <p:spPr>
          <a:xfrm>
            <a:off x="499212" y="3626984"/>
            <a:ext cx="2683889" cy="79660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Barbaren</a:t>
            </a:r>
            <a:endParaRPr lang="de-CH" sz="4600" dirty="0">
              <a:solidFill>
                <a:schemeClr val="tx1"/>
              </a:solidFill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0A48C0B-5F5D-19FB-650C-80EED2B0355C}"/>
              </a:ext>
            </a:extLst>
          </p:cNvPr>
          <p:cNvSpPr/>
          <p:nvPr/>
        </p:nvSpPr>
        <p:spPr>
          <a:xfrm>
            <a:off x="3321495" y="3627807"/>
            <a:ext cx="2683889" cy="796600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Griechen</a:t>
            </a:r>
            <a:endParaRPr lang="de-CH" sz="4600" dirty="0">
              <a:solidFill>
                <a:schemeClr val="tx1"/>
              </a:solidFill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8C0A0D4F-5D55-3018-E275-CE71B2F8CD5D}"/>
              </a:ext>
            </a:extLst>
          </p:cNvPr>
          <p:cNvSpPr/>
          <p:nvPr/>
        </p:nvSpPr>
        <p:spPr>
          <a:xfrm>
            <a:off x="499212" y="4974698"/>
            <a:ext cx="11417643" cy="175383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/>
              <a:t>Fazit</a:t>
            </a:r>
          </a:p>
          <a:p>
            <a:pPr algn="ctr"/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"Denn es ist kein Unterschied, denn alle haben gesündigt </a:t>
            </a:r>
          </a:p>
          <a:p>
            <a:pPr algn="ctr"/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erreichen nicht die Herrlichkeit Gottes." </a:t>
            </a:r>
            <a:r>
              <a:rPr lang="de-C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(3,23)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2493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6B2475D-480D-195C-D3C6-F4AE691CF016}"/>
              </a:ext>
            </a:extLst>
          </p:cNvPr>
          <p:cNvSpPr/>
          <p:nvPr/>
        </p:nvSpPr>
        <p:spPr>
          <a:xfrm>
            <a:off x="499212" y="64253"/>
            <a:ext cx="11417643" cy="175383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/>
              <a:t>Problemlösung 1 - Rechtfertigung</a:t>
            </a:r>
          </a:p>
          <a:p>
            <a:pPr algn="ctr"/>
            <a:r>
              <a:rPr lang="de-CH" sz="3000" dirty="0"/>
              <a:t>"Den, der Sünde nicht kannte, hat er für uns zur Sünde gemacht, </a:t>
            </a:r>
          </a:p>
          <a:p>
            <a:pPr algn="ctr"/>
            <a:r>
              <a:rPr lang="de-CH" sz="3000" dirty="0"/>
              <a:t>damit wir Gottes Gerechtigkeit würden in ihm." </a:t>
            </a:r>
            <a:r>
              <a:rPr lang="de-CH" sz="3000" b="1" dirty="0"/>
              <a:t>(2Kor 5,21)</a:t>
            </a:r>
            <a:endParaRPr lang="de-CH" sz="3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692AE77-BBC1-B462-4070-15F0667B2C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6538" y="2460568"/>
            <a:ext cx="3270062" cy="3169919"/>
          </a:xfrm>
          <a:prstGeom prst="rect">
            <a:avLst/>
          </a:prstGeom>
        </p:spPr>
      </p:pic>
      <p:pic>
        <p:nvPicPr>
          <p:cNvPr id="11" name="Grafik 10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BE9ADA28-06FB-83F9-4ECE-1B0F66242A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47" y="2945899"/>
            <a:ext cx="1272880" cy="2010288"/>
          </a:xfrm>
          <a:prstGeom prst="rect">
            <a:avLst/>
          </a:prstGeom>
        </p:spPr>
      </p:pic>
      <p:pic>
        <p:nvPicPr>
          <p:cNvPr id="13" name="Grafik 1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790E5785-1857-4875-759C-19E44F9868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23" y="2368032"/>
            <a:ext cx="2590321" cy="3019064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648E8939-1D21-7DBD-4BD8-09E2A1EA36A4}"/>
              </a:ext>
            </a:extLst>
          </p:cNvPr>
          <p:cNvSpPr txBox="1"/>
          <p:nvPr/>
        </p:nvSpPr>
        <p:spPr>
          <a:xfrm>
            <a:off x="785698" y="5630487"/>
            <a:ext cx="4491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Der Heilige Gott am Kreuz</a:t>
            </a:r>
            <a:endParaRPr lang="de-CH" sz="3200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4CB8B4F-D98E-C72E-F0E7-3B4A44F7DA7A}"/>
              </a:ext>
            </a:extLst>
          </p:cNvPr>
          <p:cNvSpPr txBox="1"/>
          <p:nvPr/>
        </p:nvSpPr>
        <p:spPr>
          <a:xfrm>
            <a:off x="6243557" y="5489171"/>
            <a:ext cx="53164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/>
              <a:t>Der Sünder</a:t>
            </a:r>
          </a:p>
          <a:p>
            <a:pPr algn="ctr"/>
            <a:r>
              <a:rPr lang="de-DE" sz="3200" dirty="0"/>
              <a:t>Der Lohn der Sünde ist der Tod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15414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6B2475D-480D-195C-D3C6-F4AE691CF016}"/>
              </a:ext>
            </a:extLst>
          </p:cNvPr>
          <p:cNvSpPr/>
          <p:nvPr/>
        </p:nvSpPr>
        <p:spPr>
          <a:xfrm>
            <a:off x="499212" y="64253"/>
            <a:ext cx="11417643" cy="175383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/>
              <a:t>Problemlösung 2 - Heiligung</a:t>
            </a:r>
          </a:p>
          <a:p>
            <a:endParaRPr lang="de-CH" dirty="0"/>
          </a:p>
          <a:p>
            <a:pPr algn="ctr"/>
            <a:r>
              <a:rPr lang="de-CH" sz="3200" dirty="0"/>
              <a:t>"Denn dies ist Gottes Wille: eure Heiligung" </a:t>
            </a:r>
            <a:r>
              <a:rPr lang="de-CH" sz="3200" b="1" dirty="0"/>
              <a:t>(1Thess 4,3a)</a:t>
            </a:r>
            <a:endParaRPr lang="de-CH" sz="32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48E8939-1D21-7DBD-4BD8-09E2A1EA36A4}"/>
              </a:ext>
            </a:extLst>
          </p:cNvPr>
          <p:cNvSpPr txBox="1"/>
          <p:nvPr/>
        </p:nvSpPr>
        <p:spPr>
          <a:xfrm>
            <a:off x="499212" y="3369425"/>
            <a:ext cx="8783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Kapitel 7: </a:t>
            </a:r>
            <a:r>
              <a:rPr lang="de-DE" sz="3200" dirty="0"/>
              <a:t>Warum Gläubige trotzdem noch sündigen</a:t>
            </a:r>
            <a:endParaRPr lang="de-CH" sz="3200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4CB8B4F-D98E-C72E-F0E7-3B4A44F7DA7A}"/>
              </a:ext>
            </a:extLst>
          </p:cNvPr>
          <p:cNvSpPr txBox="1"/>
          <p:nvPr/>
        </p:nvSpPr>
        <p:spPr>
          <a:xfrm>
            <a:off x="499212" y="2535382"/>
            <a:ext cx="9535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Kapitel 6: </a:t>
            </a:r>
            <a:r>
              <a:rPr lang="de-DE" sz="3200" dirty="0"/>
              <a:t>Warum Gläubige nicht mehr sündigen müssen</a:t>
            </a:r>
            <a:endParaRPr lang="de-CH" sz="32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4C9A26-853F-9B01-AD07-DA72D834A5B1}"/>
              </a:ext>
            </a:extLst>
          </p:cNvPr>
          <p:cNvSpPr txBox="1"/>
          <p:nvPr/>
        </p:nvSpPr>
        <p:spPr>
          <a:xfrm>
            <a:off x="499212" y="4203468"/>
            <a:ext cx="9154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Kapitel 8,1-17: </a:t>
            </a:r>
            <a:r>
              <a:rPr lang="de-DE" sz="3200" dirty="0"/>
              <a:t>Lösung, Gesetz des Geistes des Lebens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299222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6B2475D-480D-195C-D3C6-F4AE691CF016}"/>
              </a:ext>
            </a:extLst>
          </p:cNvPr>
          <p:cNvSpPr/>
          <p:nvPr/>
        </p:nvSpPr>
        <p:spPr>
          <a:xfrm>
            <a:off x="499212" y="817939"/>
            <a:ext cx="11417643" cy="446341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4600" b="1" dirty="0"/>
              <a:t>Problemlösung 3 - Verherrlichung</a:t>
            </a:r>
          </a:p>
          <a:p>
            <a:endParaRPr lang="de-CH" dirty="0"/>
          </a:p>
          <a:p>
            <a:pPr algn="ctr"/>
            <a:r>
              <a:rPr lang="de-CH" sz="3200" dirty="0"/>
              <a:t>"Denn ich halte dafür, dass die Leiden der Jetztzeit </a:t>
            </a:r>
          </a:p>
          <a:p>
            <a:pPr algn="ctr"/>
            <a:r>
              <a:rPr lang="de-CH" sz="3200" dirty="0"/>
              <a:t>nicht wert sind, verglichen zu werden mit der </a:t>
            </a:r>
          </a:p>
          <a:p>
            <a:pPr algn="ctr"/>
            <a:r>
              <a:rPr lang="de-CH" sz="3200" dirty="0"/>
              <a:t>zukünftigen Herrlichkeit, die an uns offenbart werden soll. </a:t>
            </a:r>
          </a:p>
          <a:p>
            <a:pPr algn="ctr"/>
            <a:r>
              <a:rPr lang="de-CH" sz="3200" dirty="0"/>
              <a:t>Denn das sehnliche Harren der Schöpfung wartet </a:t>
            </a:r>
          </a:p>
          <a:p>
            <a:pPr algn="ctr"/>
            <a:r>
              <a:rPr lang="de-CH" sz="3200" dirty="0"/>
              <a:t>auf die Offenbarung der Söhne Gottes." </a:t>
            </a:r>
            <a:r>
              <a:rPr lang="de-CH" sz="3200" b="1" dirty="0"/>
              <a:t>(8,18-19)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53973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1074403"/>
            <a:ext cx="5506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Evangelium verpflichtet</a:t>
            </a:r>
            <a:endParaRPr lang="de-CH" sz="36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7F71D19-9D8D-6C70-7F1F-0E8FFA0AE3FD}"/>
              </a:ext>
            </a:extLst>
          </p:cNvPr>
          <p:cNvSpPr txBox="1"/>
          <p:nvPr/>
        </p:nvSpPr>
        <p:spPr>
          <a:xfrm>
            <a:off x="533612" y="1909401"/>
            <a:ext cx="92688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"Sowohl Griechen als Barbaren, sowohl Weisen als </a:t>
            </a:r>
          </a:p>
          <a:p>
            <a:r>
              <a:rPr lang="de-CH" sz="3200" dirty="0"/>
              <a:t>Unverständigen bin ich ein Schuldner. So bin ich denn, </a:t>
            </a:r>
          </a:p>
          <a:p>
            <a:r>
              <a:rPr lang="de-CH" sz="3200" dirty="0"/>
              <a:t>soviel an mir ist, bereitwillig, auch euch, die ihr in </a:t>
            </a:r>
          </a:p>
          <a:p>
            <a:r>
              <a:rPr lang="de-CH" sz="3200" dirty="0"/>
              <a:t>Rom seid, das Evangelium zu verkündigen." </a:t>
            </a:r>
            <a:r>
              <a:rPr lang="de-CH" sz="3200" b="1" dirty="0"/>
              <a:t>(1,14-15)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6902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70AFCF5D-5785-CB36-A9FC-599BF9159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3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57602" y="1698365"/>
            <a:ext cx="103587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Wenn wir nun zu Römerbrief kommen, so dürfen wir wissen, </a:t>
            </a:r>
          </a:p>
          <a:p>
            <a:r>
              <a:rPr lang="de-DE" sz="3200" dirty="0"/>
              <a:t>dass sich in diesem Brief monumentale, kolossale </a:t>
            </a:r>
          </a:p>
          <a:p>
            <a:r>
              <a:rPr lang="de-DE" sz="3200" dirty="0"/>
              <a:t>Wahrheiten Gottes enthüllen. Zu </a:t>
            </a:r>
            <a:r>
              <a:rPr lang="de-DE" sz="3200" dirty="0" err="1"/>
              <a:t>gross</a:t>
            </a:r>
            <a:r>
              <a:rPr lang="de-DE" sz="3200" dirty="0"/>
              <a:t> und zu hoch ist uns </a:t>
            </a:r>
          </a:p>
          <a:p>
            <a:r>
              <a:rPr lang="de-DE" sz="3200" dirty="0"/>
              <a:t>die Weisheit Gottes, als dass wir sie jemals in all seinen </a:t>
            </a:r>
          </a:p>
          <a:p>
            <a:r>
              <a:rPr lang="de-DE" sz="3200" dirty="0"/>
              <a:t>Facetten und Aspekten begreifen und verstehen könnten. 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659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499436" y="845989"/>
            <a:ext cx="1037437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"Nicht, dass ich es schon ergriffen habe oder schon vollendet sei; </a:t>
            </a:r>
          </a:p>
          <a:p>
            <a:r>
              <a:rPr lang="de-CH" sz="3000" dirty="0"/>
              <a:t>ich jage ihm aber nach, ob ich es auch ergreifen möge, indem ich </a:t>
            </a:r>
          </a:p>
          <a:p>
            <a:r>
              <a:rPr lang="de-CH" sz="3000" dirty="0"/>
              <a:t>auch von Christus Jesus ergriffen bin. 13 Brüder, ich denke von </a:t>
            </a:r>
          </a:p>
          <a:p>
            <a:r>
              <a:rPr lang="de-CH" sz="3000" dirty="0"/>
              <a:t>mir selbst nicht, es ergriffen zu haben; eins aber tue ich: </a:t>
            </a:r>
          </a:p>
          <a:p>
            <a:r>
              <a:rPr lang="de-CH" sz="3000" dirty="0"/>
              <a:t>Vergessend, was dahinten, und mich ausstreckend nach dem, </a:t>
            </a:r>
          </a:p>
          <a:p>
            <a:r>
              <a:rPr lang="de-CH" sz="3000" dirty="0"/>
              <a:t>was vorn ist, 14 jage ich, das Ziel anschauend, hin zu dem </a:t>
            </a:r>
          </a:p>
          <a:p>
            <a:r>
              <a:rPr lang="de-CH" sz="3000" dirty="0"/>
              <a:t>Kampfpreis der Berufung Gottes nach oben in Christus Jesus." </a:t>
            </a:r>
          </a:p>
          <a:p>
            <a:r>
              <a:rPr lang="de-CH" sz="3000" b="1" dirty="0"/>
              <a:t>								(Phil 3,12-14)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4511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6830215" y="173781"/>
            <a:ext cx="5187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Stellung des Römerbriefes</a:t>
            </a:r>
            <a:endParaRPr lang="de-CH" sz="36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7F71D19-9D8D-6C70-7F1F-0E8FFA0AE3FD}"/>
              </a:ext>
            </a:extLst>
          </p:cNvPr>
          <p:cNvSpPr txBox="1"/>
          <p:nvPr/>
        </p:nvSpPr>
        <p:spPr>
          <a:xfrm>
            <a:off x="469357" y="170482"/>
            <a:ext cx="9784858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Altes Testament</a:t>
            </a:r>
            <a:endParaRPr lang="de-CH" sz="3000" dirty="0"/>
          </a:p>
          <a:p>
            <a:r>
              <a:rPr lang="de-CH" sz="2600" dirty="0"/>
              <a:t>Das Heil angekündigt</a:t>
            </a:r>
          </a:p>
          <a:p>
            <a:r>
              <a:rPr lang="de-CH" dirty="0"/>
              <a:t> </a:t>
            </a:r>
          </a:p>
          <a:p>
            <a:r>
              <a:rPr lang="de-CH" sz="3000" b="1" dirty="0"/>
              <a:t>Evangelien</a:t>
            </a:r>
            <a:endParaRPr lang="de-CH" sz="3000" dirty="0"/>
          </a:p>
          <a:p>
            <a:r>
              <a:rPr lang="de-CH" sz="2600" dirty="0"/>
              <a:t>Das Heil vollbracht</a:t>
            </a:r>
          </a:p>
          <a:p>
            <a:r>
              <a:rPr lang="de-CH" dirty="0"/>
              <a:t> </a:t>
            </a:r>
          </a:p>
          <a:p>
            <a:r>
              <a:rPr lang="de-CH" sz="3000" b="1" dirty="0"/>
              <a:t>Apostelgeschichte</a:t>
            </a:r>
            <a:endParaRPr lang="de-CH" sz="3000" dirty="0"/>
          </a:p>
          <a:p>
            <a:r>
              <a:rPr lang="de-CH" sz="2600" dirty="0"/>
              <a:t>Das Heil verkündigen</a:t>
            </a:r>
          </a:p>
          <a:p>
            <a:r>
              <a:rPr lang="de-CH" dirty="0"/>
              <a:t> </a:t>
            </a:r>
          </a:p>
          <a:p>
            <a:r>
              <a:rPr lang="de-CH" sz="3000" b="1" dirty="0"/>
              <a:t>Römerbrief</a:t>
            </a:r>
            <a:endParaRPr lang="de-CH" sz="3000" dirty="0"/>
          </a:p>
          <a:p>
            <a:r>
              <a:rPr lang="de-CH" sz="2600" dirty="0"/>
              <a:t>Das Heil erklären (verstehen)</a:t>
            </a:r>
          </a:p>
          <a:p>
            <a:r>
              <a:rPr lang="de-CH" dirty="0"/>
              <a:t> </a:t>
            </a:r>
          </a:p>
          <a:p>
            <a:r>
              <a:rPr lang="de-CH" sz="3000" b="1" dirty="0"/>
              <a:t>Briefe</a:t>
            </a:r>
            <a:endParaRPr lang="de-CH" sz="3000" dirty="0"/>
          </a:p>
          <a:p>
            <a:r>
              <a:rPr lang="de-CH" sz="2600" dirty="0"/>
              <a:t>Das Heil leben (Werke des Heils in Familie, Gemeinde und Gesellschaft)</a:t>
            </a:r>
          </a:p>
          <a:p>
            <a:r>
              <a:rPr lang="de-CH" dirty="0"/>
              <a:t> </a:t>
            </a:r>
          </a:p>
          <a:p>
            <a:r>
              <a:rPr lang="de-CH" sz="3000" b="1" dirty="0"/>
              <a:t>Offenbarung</a:t>
            </a:r>
            <a:endParaRPr lang="de-CH" sz="3000" dirty="0"/>
          </a:p>
          <a:p>
            <a:r>
              <a:rPr lang="de-CH" sz="2600" dirty="0"/>
              <a:t>Das Heil vollenden</a:t>
            </a:r>
          </a:p>
        </p:txBody>
      </p:sp>
    </p:spTree>
    <p:extLst>
      <p:ext uri="{BB962C8B-B14F-4D97-AF65-F5344CB8AC3E}">
        <p14:creationId xmlns:p14="http://schemas.microsoft.com/office/powerpoint/2010/main" val="222146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Thema</a:t>
            </a:r>
            <a:endParaRPr lang="de-CH" sz="36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7F71D19-9D8D-6C70-7F1F-0E8FFA0AE3FD}"/>
              </a:ext>
            </a:extLst>
          </p:cNvPr>
          <p:cNvSpPr txBox="1"/>
          <p:nvPr/>
        </p:nvSpPr>
        <p:spPr>
          <a:xfrm>
            <a:off x="533612" y="1305341"/>
            <a:ext cx="973798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CH" sz="3000" b="1" dirty="0"/>
              <a:t>Denn</a:t>
            </a:r>
            <a:r>
              <a:rPr lang="de-CH" sz="3000" dirty="0"/>
              <a:t> ich schäme mich des Evangeliums nicht, denn es ist </a:t>
            </a:r>
          </a:p>
          <a:p>
            <a:r>
              <a:rPr lang="de-CH" sz="3000" dirty="0"/>
              <a:t>Gottes Kraft zum Heil jedem Glaubenden, sowohl dem Juden </a:t>
            </a:r>
          </a:p>
          <a:p>
            <a:r>
              <a:rPr lang="de-CH" sz="3000" dirty="0"/>
              <a:t>zuerst als auch dem Griechen. </a:t>
            </a:r>
            <a:r>
              <a:rPr lang="de-CH" sz="3000" b="1" dirty="0"/>
              <a:t>Denn </a:t>
            </a:r>
            <a:r>
              <a:rPr lang="de-CH" sz="3000" dirty="0"/>
              <a:t>Gottes Gerechtigkeit </a:t>
            </a:r>
          </a:p>
          <a:p>
            <a:r>
              <a:rPr lang="de-CH" sz="3000" dirty="0"/>
              <a:t>wird darin offenbart aus Glauben zu Glauben, wie </a:t>
            </a:r>
          </a:p>
          <a:p>
            <a:r>
              <a:rPr lang="de-CH" sz="3000" dirty="0"/>
              <a:t>geschrieben steht: „Der Gerechte aber wird aus Glauben </a:t>
            </a:r>
          </a:p>
          <a:p>
            <a:r>
              <a:rPr lang="de-CH" sz="3000" dirty="0"/>
              <a:t>leben </a:t>
            </a:r>
            <a:r>
              <a:rPr lang="de-CH" sz="2000" dirty="0"/>
              <a:t>(Hab 2,4)</a:t>
            </a:r>
            <a:r>
              <a:rPr lang="de-CH" sz="3000" dirty="0"/>
              <a:t>.</a:t>
            </a:r>
            <a:r>
              <a:rPr lang="de-CH" sz="3000" b="1" dirty="0"/>
              <a:t> Denn</a:t>
            </a:r>
            <a:r>
              <a:rPr lang="de-CH" sz="3000" dirty="0"/>
              <a:t> Gottes Zorn wird vom Himmel her </a:t>
            </a:r>
          </a:p>
          <a:p>
            <a:r>
              <a:rPr lang="de-CH" sz="3000" dirty="0"/>
              <a:t>offenbart über alle Gottlosigkeit und Ungerechtigkeit der </a:t>
            </a:r>
          </a:p>
          <a:p>
            <a:r>
              <a:rPr lang="de-CH" sz="3000" dirty="0"/>
              <a:t>Menschen, die die Wahrheit in Ungerechtigkeit besitzen.“ </a:t>
            </a:r>
          </a:p>
          <a:p>
            <a:r>
              <a:rPr lang="de-CH" sz="3000" b="1" dirty="0"/>
              <a:t>								(1,16-18)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6209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2021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Übersicht</a:t>
            </a:r>
            <a:endParaRPr lang="de-CH" sz="3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C06F308-7D16-3062-F024-6A7526AEB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577" y="-254924"/>
            <a:ext cx="6231626" cy="721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0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2021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Übersicht</a:t>
            </a:r>
            <a:endParaRPr lang="de-CH" sz="36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CA7F90A-9C11-A06B-F3C9-3302C35C6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383" y="-76614"/>
            <a:ext cx="8759057" cy="693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2021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Übersicht</a:t>
            </a:r>
            <a:endParaRPr lang="de-CH" sz="3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1862A75-F397-E85B-859B-BEBF8FB0C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227" y="-98368"/>
            <a:ext cx="3013417" cy="70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1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4167E65-5C1B-F938-B5BC-97715D25AD4C}"/>
              </a:ext>
            </a:extLst>
          </p:cNvPr>
          <p:cNvSpPr txBox="1"/>
          <p:nvPr/>
        </p:nvSpPr>
        <p:spPr>
          <a:xfrm>
            <a:off x="533612" y="470343"/>
            <a:ext cx="2021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Übersicht</a:t>
            </a:r>
            <a:endParaRPr lang="de-CH" sz="36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98CFE04-7980-EFE1-9C84-C74BDD40E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168" y="-129617"/>
            <a:ext cx="3003373" cy="698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8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81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Römberbrief</dc:title>
  <dc:creator>Reinhard</dc:creator>
  <cp:keywords>OLOC</cp:keywords>
  <cp:lastModifiedBy>Reinhard Briggeler</cp:lastModifiedBy>
  <cp:revision>188</cp:revision>
  <dcterms:created xsi:type="dcterms:W3CDTF">2018-05-19T05:14:58Z</dcterms:created>
  <dcterms:modified xsi:type="dcterms:W3CDTF">2024-06-23T05:38:43Z</dcterms:modified>
</cp:coreProperties>
</file>