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8" r:id="rId2"/>
    <p:sldId id="370" r:id="rId3"/>
    <p:sldId id="385" r:id="rId4"/>
    <p:sldId id="386" r:id="rId5"/>
    <p:sldId id="387" r:id="rId6"/>
    <p:sldId id="376" r:id="rId7"/>
    <p:sldId id="781" r:id="rId8"/>
    <p:sldId id="782" r:id="rId9"/>
    <p:sldId id="780" r:id="rId10"/>
    <p:sldId id="388" r:id="rId11"/>
    <p:sldId id="784" r:id="rId12"/>
    <p:sldId id="384" r:id="rId13"/>
    <p:sldId id="775" r:id="rId14"/>
    <p:sldId id="774" r:id="rId15"/>
    <p:sldId id="764" r:id="rId16"/>
    <p:sldId id="765" r:id="rId17"/>
    <p:sldId id="766" r:id="rId18"/>
    <p:sldId id="767" r:id="rId19"/>
    <p:sldId id="768" r:id="rId20"/>
    <p:sldId id="769" r:id="rId21"/>
    <p:sldId id="772" r:id="rId22"/>
    <p:sldId id="771" r:id="rId23"/>
    <p:sldId id="776" r:id="rId24"/>
    <p:sldId id="783" r:id="rId25"/>
    <p:sldId id="369"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5" d="100"/>
          <a:sy n="115" d="100"/>
        </p:scale>
        <p:origin x="80" y="10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30.06.2024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30.06.2024</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Ein Bild, das Text, Schrift, Grafiken, Logo enthält.&#10;&#10;Automatisch generierte Beschreibung">
            <a:extLst>
              <a:ext uri="{FF2B5EF4-FFF2-40B4-BE49-F238E27FC236}">
                <a16:creationId xmlns:a16="http://schemas.microsoft.com/office/drawing/2014/main" id="{9C596C74-94DA-C470-8261-BE9954B9E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53096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E4167E65-5C1B-F938-B5BC-97715D25AD4C}"/>
              </a:ext>
            </a:extLst>
          </p:cNvPr>
          <p:cNvSpPr txBox="1"/>
          <p:nvPr/>
        </p:nvSpPr>
        <p:spPr>
          <a:xfrm>
            <a:off x="533612" y="403837"/>
            <a:ext cx="9028049" cy="646331"/>
          </a:xfrm>
          <a:prstGeom prst="rect">
            <a:avLst/>
          </a:prstGeom>
          <a:noFill/>
        </p:spPr>
        <p:txBody>
          <a:bodyPr wrap="none" rtlCol="0">
            <a:spAutoFit/>
          </a:bodyPr>
          <a:lstStyle/>
          <a:p>
            <a:r>
              <a:rPr lang="de-CH" sz="3600" b="1" dirty="0"/>
              <a:t>Gottes Treue – Sein Wort hat für ewig Bestand</a:t>
            </a:r>
            <a:endParaRPr lang="de-CH" sz="3600" dirty="0"/>
          </a:p>
        </p:txBody>
      </p:sp>
      <p:sp>
        <p:nvSpPr>
          <p:cNvPr id="2" name="Textfeld 1">
            <a:extLst>
              <a:ext uri="{FF2B5EF4-FFF2-40B4-BE49-F238E27FC236}">
                <a16:creationId xmlns:a16="http://schemas.microsoft.com/office/drawing/2014/main" id="{57F71D19-9D8D-6C70-7F1F-0E8FFA0AE3FD}"/>
              </a:ext>
            </a:extLst>
          </p:cNvPr>
          <p:cNvSpPr txBox="1"/>
          <p:nvPr/>
        </p:nvSpPr>
        <p:spPr>
          <a:xfrm>
            <a:off x="533612" y="1238835"/>
            <a:ext cx="10359183" cy="4801314"/>
          </a:xfrm>
          <a:prstGeom prst="rect">
            <a:avLst/>
          </a:prstGeom>
          <a:noFill/>
        </p:spPr>
        <p:txBody>
          <a:bodyPr wrap="none" rtlCol="0">
            <a:spAutoFit/>
          </a:bodyPr>
          <a:lstStyle/>
          <a:p>
            <a:r>
              <a:rPr lang="de-CH" sz="3400" dirty="0"/>
              <a:t>"Was ist nun der Vorteil des Juden oder was der Nutzen </a:t>
            </a:r>
          </a:p>
          <a:p>
            <a:r>
              <a:rPr lang="de-CH" sz="3400" dirty="0"/>
              <a:t>der Beschneidung? 2 Viel, in jeder Hinsicht. Denn zuerst </a:t>
            </a:r>
          </a:p>
          <a:p>
            <a:r>
              <a:rPr lang="de-CH" sz="3400" dirty="0"/>
              <a:t>einmal sind ihnen die Aussprüche Gottes anvertraut </a:t>
            </a:r>
          </a:p>
          <a:p>
            <a:r>
              <a:rPr lang="de-CH" sz="3400" dirty="0"/>
              <a:t>worden. 3 Was denn? Wenn einige nicht geglaubt haben, </a:t>
            </a:r>
          </a:p>
          <a:p>
            <a:r>
              <a:rPr lang="de-CH" sz="3400" dirty="0"/>
              <a:t>wird etwa ihr Unglaube die Treue Gottes aufheben? </a:t>
            </a:r>
          </a:p>
          <a:p>
            <a:r>
              <a:rPr lang="de-CH" sz="3400" dirty="0"/>
              <a:t>4 Das sei ferne! Gott aber sei wahrhaftig, jeder Mensch </a:t>
            </a:r>
          </a:p>
          <a:p>
            <a:r>
              <a:rPr lang="de-CH" sz="3400" dirty="0"/>
              <a:t>aber Lügner, wie geschrieben steht: „Damit du </a:t>
            </a:r>
          </a:p>
          <a:p>
            <a:r>
              <a:rPr lang="de-CH" sz="3400" dirty="0"/>
              <a:t>gerechtfertigt wirst in deinen Worten und überwindest, </a:t>
            </a:r>
          </a:p>
          <a:p>
            <a:r>
              <a:rPr lang="de-CH" sz="3400" dirty="0"/>
              <a:t>wenn du gerichtet wirst.“</a:t>
            </a:r>
            <a:r>
              <a:rPr lang="de-CH" sz="3400" b="1" dirty="0"/>
              <a:t> (3,1-4)</a:t>
            </a:r>
            <a:endParaRPr lang="de-CH" sz="3400" dirty="0"/>
          </a:p>
        </p:txBody>
      </p:sp>
    </p:spTree>
    <p:extLst>
      <p:ext uri="{BB962C8B-B14F-4D97-AF65-F5344CB8AC3E}">
        <p14:creationId xmlns:p14="http://schemas.microsoft.com/office/powerpoint/2010/main" val="93704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6" name="Bogen 5">
            <a:extLst>
              <a:ext uri="{FF2B5EF4-FFF2-40B4-BE49-F238E27FC236}">
                <a16:creationId xmlns:a16="http://schemas.microsoft.com/office/drawing/2014/main" id="{A8BAE9A8-366E-9528-714B-929B9DEA6571}"/>
              </a:ext>
            </a:extLst>
          </p:cNvPr>
          <p:cNvSpPr/>
          <p:nvPr/>
        </p:nvSpPr>
        <p:spPr>
          <a:xfrm rot="18900000">
            <a:off x="757877" y="1230667"/>
            <a:ext cx="8308736" cy="8308736"/>
          </a:xfrm>
          <a:prstGeom prst="arc">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de-CH"/>
          </a:p>
        </p:txBody>
      </p:sp>
    </p:spTree>
    <p:extLst>
      <p:ext uri="{BB962C8B-B14F-4D97-AF65-F5344CB8AC3E}">
        <p14:creationId xmlns:p14="http://schemas.microsoft.com/office/powerpoint/2010/main" val="2064537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6" name="Bogen 5">
            <a:extLst>
              <a:ext uri="{FF2B5EF4-FFF2-40B4-BE49-F238E27FC236}">
                <a16:creationId xmlns:a16="http://schemas.microsoft.com/office/drawing/2014/main" id="{A8BAE9A8-366E-9528-714B-929B9DEA6571}"/>
              </a:ext>
            </a:extLst>
          </p:cNvPr>
          <p:cNvSpPr/>
          <p:nvPr/>
        </p:nvSpPr>
        <p:spPr>
          <a:xfrm rot="18900000">
            <a:off x="757877" y="1230667"/>
            <a:ext cx="8308736" cy="8308736"/>
          </a:xfrm>
          <a:prstGeom prst="arc">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de-CH"/>
          </a:p>
        </p:txBody>
      </p:sp>
      <p:sp>
        <p:nvSpPr>
          <p:cNvPr id="2" name="Bogen 1">
            <a:extLst>
              <a:ext uri="{FF2B5EF4-FFF2-40B4-BE49-F238E27FC236}">
                <a16:creationId xmlns:a16="http://schemas.microsoft.com/office/drawing/2014/main" id="{5C1EA243-AD49-EB66-8697-DCA326678EC9}"/>
              </a:ext>
            </a:extLst>
          </p:cNvPr>
          <p:cNvSpPr/>
          <p:nvPr/>
        </p:nvSpPr>
        <p:spPr>
          <a:xfrm rot="18900000">
            <a:off x="4138646" y="1274725"/>
            <a:ext cx="7775779" cy="7775779"/>
          </a:xfrm>
          <a:prstGeom prst="arc">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de-CH"/>
          </a:p>
        </p:txBody>
      </p:sp>
    </p:spTree>
    <p:extLst>
      <p:ext uri="{BB962C8B-B14F-4D97-AF65-F5344CB8AC3E}">
        <p14:creationId xmlns:p14="http://schemas.microsoft.com/office/powerpoint/2010/main" val="375511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xit" presetSubtype="32" fill="hold" grpId="0" nodeType="withEffect">
                                  <p:stCondLst>
                                    <p:cond delay="0"/>
                                  </p:stCondLst>
                                  <p:childTnLst>
                                    <p:animEffect transition="out" filter="circle(out)">
                                      <p:cBhvr>
                                        <p:cTn id="9" dur="2000"/>
                                        <p:tgtEl>
                                          <p:spTgt spid="6"/>
                                        </p:tgtEl>
                                      </p:cBhvr>
                                    </p:animEffect>
                                    <p:set>
                                      <p:cBhvr>
                                        <p:cTn id="10"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abgerundete Ecken 4">
            <a:extLst>
              <a:ext uri="{FF2B5EF4-FFF2-40B4-BE49-F238E27FC236}">
                <a16:creationId xmlns:a16="http://schemas.microsoft.com/office/drawing/2014/main" id="{D6B2475D-480D-195C-D3C6-F4AE691CF016}"/>
              </a:ext>
            </a:extLst>
          </p:cNvPr>
          <p:cNvSpPr/>
          <p:nvPr/>
        </p:nvSpPr>
        <p:spPr>
          <a:xfrm>
            <a:off x="296561" y="64252"/>
            <a:ext cx="11605465" cy="4843852"/>
          </a:xfrm>
          <a:prstGeom prst="roundRect">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4600" b="1" dirty="0"/>
              <a:t>Lehre zuerst (1 – 11) </a:t>
            </a:r>
            <a:r>
              <a:rPr lang="de-CH" sz="4600" b="1" dirty="0">
                <a:sym typeface="Wingdings" panose="05000000000000000000" pitchFamily="2" charset="2"/>
              </a:rPr>
              <a:t> Praxis (12 – 16)</a:t>
            </a:r>
            <a:endParaRPr lang="de-CH" sz="4600" b="1" dirty="0"/>
          </a:p>
          <a:p>
            <a:endParaRPr lang="de-CH" dirty="0"/>
          </a:p>
          <a:p>
            <a:pPr algn="ctr"/>
            <a:r>
              <a:rPr lang="de-CH" sz="3000" dirty="0"/>
              <a:t>"Ich ermahne euch nun, Brüder, durch die Erbarmungen Gottes, eure Leiber darzustellen als ein lebendiges, heiliges, Gott wohlgefälliges Schlachtopfer, was euer vernünftiger Dienst ist. Und seid nicht gleichförmig dieser Welt, sondern werdet verwandelt durch die Erneuerung eures Sinnes, dass ihr prüfen mögt, was der gute und wohlgefällige und vollkommene Wille Gottes ist." </a:t>
            </a:r>
            <a:r>
              <a:rPr lang="de-CH" sz="3000" b="1" dirty="0"/>
              <a:t>(Röm 12,1-2)</a:t>
            </a:r>
            <a:endParaRPr lang="de-CH" sz="3000" dirty="0"/>
          </a:p>
        </p:txBody>
      </p:sp>
    </p:spTree>
    <p:extLst>
      <p:ext uri="{BB962C8B-B14F-4D97-AF65-F5344CB8AC3E}">
        <p14:creationId xmlns:p14="http://schemas.microsoft.com/office/powerpoint/2010/main" val="428745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abgerundete Ecken 4">
            <a:extLst>
              <a:ext uri="{FF2B5EF4-FFF2-40B4-BE49-F238E27FC236}">
                <a16:creationId xmlns:a16="http://schemas.microsoft.com/office/drawing/2014/main" id="{D6B2475D-480D-195C-D3C6-F4AE691CF016}"/>
              </a:ext>
            </a:extLst>
          </p:cNvPr>
          <p:cNvSpPr/>
          <p:nvPr/>
        </p:nvSpPr>
        <p:spPr>
          <a:xfrm>
            <a:off x="311390" y="197704"/>
            <a:ext cx="11605465" cy="1121997"/>
          </a:xfrm>
          <a:prstGeom prst="roundRect">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4600" b="1" dirty="0"/>
              <a:t>Lehre zuerst (1 – 11) </a:t>
            </a:r>
            <a:r>
              <a:rPr lang="de-CH" sz="4600" b="1" dirty="0">
                <a:sym typeface="Wingdings" panose="05000000000000000000" pitchFamily="2" charset="2"/>
              </a:rPr>
              <a:t> Praxis (12 – 16)</a:t>
            </a:r>
            <a:endParaRPr lang="de-CH" sz="4600" b="1" dirty="0"/>
          </a:p>
        </p:txBody>
      </p:sp>
      <p:sp>
        <p:nvSpPr>
          <p:cNvPr id="15" name="Textfeld 14">
            <a:extLst>
              <a:ext uri="{FF2B5EF4-FFF2-40B4-BE49-F238E27FC236}">
                <a16:creationId xmlns:a16="http://schemas.microsoft.com/office/drawing/2014/main" id="{34CB8B4F-D98E-C72E-F0E7-3B4A44F7DA7A}"/>
              </a:ext>
            </a:extLst>
          </p:cNvPr>
          <p:cNvSpPr txBox="1"/>
          <p:nvPr/>
        </p:nvSpPr>
        <p:spPr>
          <a:xfrm>
            <a:off x="311391"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Der Christ als</a:t>
            </a:r>
          </a:p>
          <a:p>
            <a:pPr algn="ctr"/>
            <a:r>
              <a:rPr lang="de-DE" sz="2800" b="1" dirty="0"/>
              <a:t> </a:t>
            </a:r>
          </a:p>
          <a:p>
            <a:pPr algn="ctr"/>
            <a:r>
              <a:rPr lang="de-DE" sz="3400" b="1" dirty="0"/>
              <a:t>Diener</a:t>
            </a:r>
          </a:p>
          <a:p>
            <a:pPr algn="ctr"/>
            <a:endParaRPr lang="de-DE" sz="3400" b="1" dirty="0"/>
          </a:p>
          <a:p>
            <a:pPr algn="ctr"/>
            <a:endParaRPr lang="de-DE" sz="3400" b="1" dirty="0"/>
          </a:p>
          <a:p>
            <a:r>
              <a:rPr lang="de-DE" sz="2400" dirty="0"/>
              <a:t>12,3</a:t>
            </a:r>
            <a:r>
              <a:rPr lang="de-DE" sz="2800" dirty="0"/>
              <a:t>          </a:t>
            </a:r>
            <a:r>
              <a:rPr lang="de-DE" sz="2400" dirty="0"/>
              <a:t>12,21</a:t>
            </a:r>
          </a:p>
        </p:txBody>
      </p:sp>
      <p:sp>
        <p:nvSpPr>
          <p:cNvPr id="3" name="Textfeld 2">
            <a:extLst>
              <a:ext uri="{FF2B5EF4-FFF2-40B4-BE49-F238E27FC236}">
                <a16:creationId xmlns:a16="http://schemas.microsoft.com/office/drawing/2014/main" id="{7652F914-3441-4DA7-6408-3274E5165A2F}"/>
              </a:ext>
            </a:extLst>
          </p:cNvPr>
          <p:cNvSpPr txBox="1"/>
          <p:nvPr/>
        </p:nvSpPr>
        <p:spPr>
          <a:xfrm>
            <a:off x="2688835"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Der Christ als</a:t>
            </a:r>
          </a:p>
          <a:p>
            <a:pPr algn="ctr"/>
            <a:r>
              <a:rPr lang="de-DE" sz="2800" b="1" dirty="0"/>
              <a:t> </a:t>
            </a:r>
          </a:p>
          <a:p>
            <a:pPr algn="ctr"/>
            <a:r>
              <a:rPr lang="de-DE" sz="3400" b="1" dirty="0"/>
              <a:t>Bürger</a:t>
            </a:r>
          </a:p>
          <a:p>
            <a:pPr algn="ctr"/>
            <a:endParaRPr lang="de-DE" sz="3400" b="1" dirty="0"/>
          </a:p>
          <a:p>
            <a:pPr algn="ctr"/>
            <a:endParaRPr lang="de-DE" sz="3400" b="1" dirty="0"/>
          </a:p>
          <a:p>
            <a:r>
              <a:rPr lang="de-DE" sz="2400" dirty="0"/>
              <a:t>13,1             13,14</a:t>
            </a:r>
          </a:p>
        </p:txBody>
      </p:sp>
    </p:spTree>
    <p:extLst>
      <p:ext uri="{BB962C8B-B14F-4D97-AF65-F5344CB8AC3E}">
        <p14:creationId xmlns:p14="http://schemas.microsoft.com/office/powerpoint/2010/main" val="332101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2209388"/>
            <a:ext cx="6297003" cy="45670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80404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2896424"/>
            <a:ext cx="6297003" cy="38800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89516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3924506"/>
            <a:ext cx="6297003" cy="285193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7978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4483032"/>
            <a:ext cx="6297003" cy="229341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511522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5046498"/>
            <a:ext cx="6297003" cy="172994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000645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017820" y="2069667"/>
            <a:ext cx="8361456" cy="1138773"/>
          </a:xfrm>
          <a:prstGeom prst="rect">
            <a:avLst/>
          </a:prstGeom>
          <a:noFill/>
        </p:spPr>
        <p:txBody>
          <a:bodyPr wrap="none" rtlCol="0">
            <a:spAutoFit/>
          </a:bodyPr>
          <a:lstStyle/>
          <a:p>
            <a:r>
              <a:rPr lang="de-CH" sz="3400" dirty="0"/>
              <a:t>"Die Kathedrale des christlichen Glaubens." </a:t>
            </a:r>
          </a:p>
          <a:p>
            <a:r>
              <a:rPr lang="de-CH" sz="3400" dirty="0"/>
              <a:t>						Frédéric Godet</a:t>
            </a:r>
          </a:p>
        </p:txBody>
      </p:sp>
    </p:spTree>
    <p:extLst>
      <p:ext uri="{BB962C8B-B14F-4D97-AF65-F5344CB8AC3E}">
        <p14:creationId xmlns:p14="http://schemas.microsoft.com/office/powerpoint/2010/main" val="6599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5595139"/>
            <a:ext cx="6297003" cy="11813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191234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
        <p:nvSpPr>
          <p:cNvPr id="3" name="Rechteck 2">
            <a:extLst>
              <a:ext uri="{FF2B5EF4-FFF2-40B4-BE49-F238E27FC236}">
                <a16:creationId xmlns:a16="http://schemas.microsoft.com/office/drawing/2014/main" id="{DB84D8D6-38D1-1370-B7DD-2DAE1BF809E2}"/>
              </a:ext>
            </a:extLst>
          </p:cNvPr>
          <p:cNvSpPr/>
          <p:nvPr/>
        </p:nvSpPr>
        <p:spPr>
          <a:xfrm>
            <a:off x="4809250" y="6044925"/>
            <a:ext cx="6297003" cy="7315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652432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EEAD5B3C-F92A-40B0-9B44-7DE7E1E65AE9}"/>
              </a:ext>
            </a:extLst>
          </p:cNvPr>
          <p:cNvSpPr/>
          <p:nvPr/>
        </p:nvSpPr>
        <p:spPr>
          <a:xfrm>
            <a:off x="5372100" y="3982915"/>
            <a:ext cx="3982915" cy="2637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5" name="Grafik 4">
            <a:extLst>
              <a:ext uri="{FF2B5EF4-FFF2-40B4-BE49-F238E27FC236}">
                <a16:creationId xmlns:a16="http://schemas.microsoft.com/office/drawing/2014/main" id="{27A466EA-6D46-53EE-AEE3-8A34ACCD9117}"/>
              </a:ext>
            </a:extLst>
          </p:cNvPr>
          <p:cNvPicPr>
            <a:picLocks noChangeAspect="1"/>
          </p:cNvPicPr>
          <p:nvPr/>
        </p:nvPicPr>
        <p:blipFill>
          <a:blip r:embed="rId2"/>
          <a:stretch>
            <a:fillRect/>
          </a:stretch>
        </p:blipFill>
        <p:spPr>
          <a:xfrm>
            <a:off x="252077" y="493412"/>
            <a:ext cx="10442183" cy="6127196"/>
          </a:xfrm>
          <a:prstGeom prst="rect">
            <a:avLst/>
          </a:prstGeom>
        </p:spPr>
      </p:pic>
    </p:spTree>
    <p:extLst>
      <p:ext uri="{BB962C8B-B14F-4D97-AF65-F5344CB8AC3E}">
        <p14:creationId xmlns:p14="http://schemas.microsoft.com/office/powerpoint/2010/main" val="2532098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abgerundete Ecken 4">
            <a:extLst>
              <a:ext uri="{FF2B5EF4-FFF2-40B4-BE49-F238E27FC236}">
                <a16:creationId xmlns:a16="http://schemas.microsoft.com/office/drawing/2014/main" id="{D6B2475D-480D-195C-D3C6-F4AE691CF016}"/>
              </a:ext>
            </a:extLst>
          </p:cNvPr>
          <p:cNvSpPr/>
          <p:nvPr/>
        </p:nvSpPr>
        <p:spPr>
          <a:xfrm>
            <a:off x="311390" y="197704"/>
            <a:ext cx="11605465" cy="1121997"/>
          </a:xfrm>
          <a:prstGeom prst="roundRect">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4600" b="1" dirty="0"/>
              <a:t>Lehre zuerst (1 – 11) </a:t>
            </a:r>
            <a:r>
              <a:rPr lang="de-CH" sz="4600" b="1" dirty="0">
                <a:sym typeface="Wingdings" panose="05000000000000000000" pitchFamily="2" charset="2"/>
              </a:rPr>
              <a:t> Praxis (12 – 16)</a:t>
            </a:r>
            <a:endParaRPr lang="de-CH" sz="4600" b="1" dirty="0"/>
          </a:p>
        </p:txBody>
      </p:sp>
      <p:sp>
        <p:nvSpPr>
          <p:cNvPr id="15" name="Textfeld 14">
            <a:extLst>
              <a:ext uri="{FF2B5EF4-FFF2-40B4-BE49-F238E27FC236}">
                <a16:creationId xmlns:a16="http://schemas.microsoft.com/office/drawing/2014/main" id="{34CB8B4F-D98E-C72E-F0E7-3B4A44F7DA7A}"/>
              </a:ext>
            </a:extLst>
          </p:cNvPr>
          <p:cNvSpPr txBox="1"/>
          <p:nvPr/>
        </p:nvSpPr>
        <p:spPr>
          <a:xfrm>
            <a:off x="311391"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Der Christ als</a:t>
            </a:r>
          </a:p>
          <a:p>
            <a:pPr algn="ctr"/>
            <a:r>
              <a:rPr lang="de-DE" sz="2800" b="1" dirty="0"/>
              <a:t> </a:t>
            </a:r>
          </a:p>
          <a:p>
            <a:pPr algn="ctr"/>
            <a:r>
              <a:rPr lang="de-DE" sz="3400" b="1" dirty="0"/>
              <a:t>Diener</a:t>
            </a:r>
          </a:p>
          <a:p>
            <a:pPr algn="ctr"/>
            <a:endParaRPr lang="de-DE" sz="3400" b="1" dirty="0"/>
          </a:p>
          <a:p>
            <a:pPr algn="ctr"/>
            <a:endParaRPr lang="de-DE" sz="3400" b="1" dirty="0"/>
          </a:p>
          <a:p>
            <a:r>
              <a:rPr lang="de-DE" sz="2400" dirty="0"/>
              <a:t>12,3</a:t>
            </a:r>
            <a:r>
              <a:rPr lang="de-DE" sz="2800" dirty="0"/>
              <a:t>          </a:t>
            </a:r>
            <a:r>
              <a:rPr lang="de-DE" sz="2400" dirty="0"/>
              <a:t>12,21</a:t>
            </a:r>
          </a:p>
        </p:txBody>
      </p:sp>
      <p:sp>
        <p:nvSpPr>
          <p:cNvPr id="3" name="Textfeld 2">
            <a:extLst>
              <a:ext uri="{FF2B5EF4-FFF2-40B4-BE49-F238E27FC236}">
                <a16:creationId xmlns:a16="http://schemas.microsoft.com/office/drawing/2014/main" id="{7652F914-3441-4DA7-6408-3274E5165A2F}"/>
              </a:ext>
            </a:extLst>
          </p:cNvPr>
          <p:cNvSpPr txBox="1"/>
          <p:nvPr/>
        </p:nvSpPr>
        <p:spPr>
          <a:xfrm>
            <a:off x="2688835"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Der Christ als</a:t>
            </a:r>
          </a:p>
          <a:p>
            <a:pPr algn="ctr"/>
            <a:r>
              <a:rPr lang="de-DE" sz="2800" b="1" dirty="0"/>
              <a:t> </a:t>
            </a:r>
          </a:p>
          <a:p>
            <a:pPr algn="ctr"/>
            <a:r>
              <a:rPr lang="de-DE" sz="3400" b="1" dirty="0"/>
              <a:t>Bürger</a:t>
            </a:r>
          </a:p>
          <a:p>
            <a:pPr algn="ctr"/>
            <a:endParaRPr lang="de-DE" sz="3400" b="1" dirty="0"/>
          </a:p>
          <a:p>
            <a:pPr algn="ctr"/>
            <a:endParaRPr lang="de-DE" sz="3400" b="1" dirty="0"/>
          </a:p>
          <a:p>
            <a:r>
              <a:rPr lang="de-DE" sz="2400" dirty="0"/>
              <a:t>13,1             13,14</a:t>
            </a:r>
          </a:p>
        </p:txBody>
      </p:sp>
      <p:sp>
        <p:nvSpPr>
          <p:cNvPr id="4" name="Textfeld 3">
            <a:extLst>
              <a:ext uri="{FF2B5EF4-FFF2-40B4-BE49-F238E27FC236}">
                <a16:creationId xmlns:a16="http://schemas.microsoft.com/office/drawing/2014/main" id="{1639BED4-0B35-B896-0314-95B315439D0A}"/>
              </a:ext>
            </a:extLst>
          </p:cNvPr>
          <p:cNvSpPr txBox="1"/>
          <p:nvPr/>
        </p:nvSpPr>
        <p:spPr>
          <a:xfrm>
            <a:off x="5066279"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Der Christ als</a:t>
            </a:r>
          </a:p>
          <a:p>
            <a:pPr algn="ctr"/>
            <a:r>
              <a:rPr lang="de-DE" sz="2800" b="1" dirty="0"/>
              <a:t> </a:t>
            </a:r>
          </a:p>
          <a:p>
            <a:pPr algn="ctr"/>
            <a:r>
              <a:rPr lang="de-DE" sz="3400" b="1" dirty="0"/>
              <a:t>Bruder</a:t>
            </a:r>
          </a:p>
          <a:p>
            <a:pPr algn="ctr"/>
            <a:endParaRPr lang="de-DE" sz="3400" b="1" dirty="0"/>
          </a:p>
          <a:p>
            <a:pPr algn="ctr"/>
            <a:endParaRPr lang="de-DE" sz="3400" b="1" dirty="0"/>
          </a:p>
          <a:p>
            <a:r>
              <a:rPr lang="de-DE" sz="2400" dirty="0"/>
              <a:t>14,1               15,7</a:t>
            </a:r>
          </a:p>
        </p:txBody>
      </p:sp>
      <p:sp>
        <p:nvSpPr>
          <p:cNvPr id="6" name="Textfeld 5">
            <a:extLst>
              <a:ext uri="{FF2B5EF4-FFF2-40B4-BE49-F238E27FC236}">
                <a16:creationId xmlns:a16="http://schemas.microsoft.com/office/drawing/2014/main" id="{BCE02BE5-A9F9-A6D3-EFAF-C3DAA31DD46E}"/>
              </a:ext>
            </a:extLst>
          </p:cNvPr>
          <p:cNvSpPr txBox="1"/>
          <p:nvPr/>
        </p:nvSpPr>
        <p:spPr>
          <a:xfrm>
            <a:off x="7443723" y="1892381"/>
            <a:ext cx="2303299" cy="2954655"/>
          </a:xfrm>
          <a:prstGeom prst="rect">
            <a:avLst/>
          </a:prstGeom>
          <a:noFill/>
          <a:ln w="38100">
            <a:solidFill>
              <a:schemeClr val="accent5">
                <a:lumMod val="75000"/>
              </a:schemeClr>
            </a:solidFill>
          </a:ln>
        </p:spPr>
        <p:txBody>
          <a:bodyPr wrap="square" rtlCol="0">
            <a:spAutoFit/>
          </a:bodyPr>
          <a:lstStyle/>
          <a:p>
            <a:pPr algn="ctr"/>
            <a:r>
              <a:rPr lang="de-DE" sz="2800" b="1" dirty="0"/>
              <a:t>Paulus</a:t>
            </a:r>
          </a:p>
          <a:p>
            <a:pPr algn="ctr"/>
            <a:endParaRPr lang="de-DE" sz="2800" b="1" dirty="0"/>
          </a:p>
          <a:p>
            <a:pPr algn="ctr"/>
            <a:r>
              <a:rPr lang="de-DE" sz="3400" b="1" dirty="0"/>
              <a:t>Dienst + Reisepläne</a:t>
            </a:r>
          </a:p>
          <a:p>
            <a:pPr algn="ctr"/>
            <a:endParaRPr lang="de-DE" sz="3400" b="1" dirty="0"/>
          </a:p>
          <a:p>
            <a:r>
              <a:rPr lang="de-DE" sz="2400" dirty="0"/>
              <a:t>15,8             15,33</a:t>
            </a:r>
          </a:p>
        </p:txBody>
      </p:sp>
      <p:sp>
        <p:nvSpPr>
          <p:cNvPr id="7" name="Textfeld 6">
            <a:extLst>
              <a:ext uri="{FF2B5EF4-FFF2-40B4-BE49-F238E27FC236}">
                <a16:creationId xmlns:a16="http://schemas.microsoft.com/office/drawing/2014/main" id="{CC3888B6-AFA8-C06D-EF2B-8BB1A0CF53DA}"/>
              </a:ext>
            </a:extLst>
          </p:cNvPr>
          <p:cNvSpPr txBox="1"/>
          <p:nvPr/>
        </p:nvSpPr>
        <p:spPr>
          <a:xfrm>
            <a:off x="9811281" y="1892381"/>
            <a:ext cx="2303299" cy="2952000"/>
          </a:xfrm>
          <a:prstGeom prst="rect">
            <a:avLst/>
          </a:prstGeom>
          <a:noFill/>
          <a:ln w="38100">
            <a:solidFill>
              <a:schemeClr val="accent5">
                <a:lumMod val="75000"/>
              </a:schemeClr>
            </a:solidFill>
          </a:ln>
        </p:spPr>
        <p:txBody>
          <a:bodyPr wrap="square" rtlCol="0">
            <a:spAutoFit/>
          </a:bodyPr>
          <a:lstStyle/>
          <a:p>
            <a:pPr algn="ctr"/>
            <a:r>
              <a:rPr lang="de-DE" sz="2200" b="1" dirty="0"/>
              <a:t>"Das Geheimnis"</a:t>
            </a:r>
          </a:p>
          <a:p>
            <a:pPr algn="ctr"/>
            <a:endParaRPr lang="de-DE" sz="1000" b="1" dirty="0"/>
          </a:p>
          <a:p>
            <a:pPr algn="ctr"/>
            <a:endParaRPr lang="de-DE" sz="2800" b="1" dirty="0"/>
          </a:p>
          <a:p>
            <a:pPr algn="ctr"/>
            <a:r>
              <a:rPr lang="de-DE" sz="3000" b="1" dirty="0"/>
              <a:t>Schlussworte</a:t>
            </a:r>
          </a:p>
          <a:p>
            <a:endParaRPr lang="de-DE" sz="3400" dirty="0"/>
          </a:p>
          <a:p>
            <a:endParaRPr lang="de-DE" sz="3400" dirty="0"/>
          </a:p>
          <a:p>
            <a:r>
              <a:rPr lang="de-DE" sz="2400" dirty="0"/>
              <a:t>16,1          16,27</a:t>
            </a:r>
          </a:p>
        </p:txBody>
      </p:sp>
    </p:spTree>
    <p:extLst>
      <p:ext uri="{BB962C8B-B14F-4D97-AF65-F5344CB8AC3E}">
        <p14:creationId xmlns:p14="http://schemas.microsoft.com/office/powerpoint/2010/main" val="39938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7F71D19-9D8D-6C70-7F1F-0E8FFA0AE3FD}"/>
              </a:ext>
            </a:extLst>
          </p:cNvPr>
          <p:cNvSpPr txBox="1"/>
          <p:nvPr/>
        </p:nvSpPr>
        <p:spPr>
          <a:xfrm>
            <a:off x="716492" y="635825"/>
            <a:ext cx="9308959" cy="5016758"/>
          </a:xfrm>
          <a:prstGeom prst="rect">
            <a:avLst/>
          </a:prstGeom>
          <a:noFill/>
        </p:spPr>
        <p:txBody>
          <a:bodyPr wrap="none" rtlCol="0">
            <a:spAutoFit/>
          </a:bodyPr>
          <a:lstStyle/>
          <a:p>
            <a:r>
              <a:rPr lang="de-CH" sz="3200" dirty="0"/>
              <a:t>"Dem aber, der euch zu befestigen vermag nach </a:t>
            </a:r>
          </a:p>
          <a:p>
            <a:r>
              <a:rPr lang="de-CH" sz="3200" dirty="0"/>
              <a:t>meinem Evangelium und der Predigt von Jesus </a:t>
            </a:r>
          </a:p>
          <a:p>
            <a:r>
              <a:rPr lang="de-CH" sz="3200" dirty="0"/>
              <a:t>Christus, nach der Offenbarung des Geheimnisses, </a:t>
            </a:r>
          </a:p>
          <a:p>
            <a:r>
              <a:rPr lang="de-CH" sz="3200" dirty="0"/>
              <a:t>das ewige Zeiten hindurch verschwiegen war, </a:t>
            </a:r>
          </a:p>
          <a:p>
            <a:r>
              <a:rPr lang="de-CH" sz="3200" dirty="0"/>
              <a:t>26 jetzt aber offenbart und durch prophetische </a:t>
            </a:r>
          </a:p>
          <a:p>
            <a:r>
              <a:rPr lang="de-CH" sz="3200" dirty="0"/>
              <a:t>Schriften, nach Befehl des ewigen Gottes, zum </a:t>
            </a:r>
          </a:p>
          <a:p>
            <a:r>
              <a:rPr lang="de-CH" sz="3200" dirty="0"/>
              <a:t>Glaubensgehorsam an alle Nationen kundgetan </a:t>
            </a:r>
          </a:p>
          <a:p>
            <a:r>
              <a:rPr lang="de-CH" sz="3200" dirty="0"/>
              <a:t>worden ist, 27 dem allein weisen Gott, durch Jesus </a:t>
            </a:r>
          </a:p>
          <a:p>
            <a:r>
              <a:rPr lang="de-CH" sz="3200" dirty="0"/>
              <a:t>Christus, ihm sei die Herrlichkeit in Ewigkeit! Amen." </a:t>
            </a:r>
          </a:p>
          <a:p>
            <a:r>
              <a:rPr lang="de-CH" sz="3200" b="1" dirty="0"/>
              <a:t>							(16,25-27)</a:t>
            </a:r>
            <a:endParaRPr lang="de-CH" sz="3200" dirty="0"/>
          </a:p>
        </p:txBody>
      </p:sp>
    </p:spTree>
    <p:extLst>
      <p:ext uri="{BB962C8B-B14F-4D97-AF65-F5344CB8AC3E}">
        <p14:creationId xmlns:p14="http://schemas.microsoft.com/office/powerpoint/2010/main" val="258433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AEA5F2E4-E14A-B845-DAF3-3B3F83205E89}"/>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711234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7260" y="916969"/>
            <a:ext cx="10642850" cy="3754874"/>
          </a:xfrm>
          <a:prstGeom prst="rect">
            <a:avLst/>
          </a:prstGeom>
          <a:noFill/>
        </p:spPr>
        <p:txBody>
          <a:bodyPr wrap="none" rtlCol="0">
            <a:spAutoFit/>
          </a:bodyPr>
          <a:lstStyle/>
          <a:p>
            <a:r>
              <a:rPr lang="de-CH" sz="3400" dirty="0"/>
              <a:t>William Mac Donald schrieb in seinem Kommentar zum NT:</a:t>
            </a:r>
          </a:p>
          <a:p>
            <a:r>
              <a:rPr lang="de-CH" sz="3400" dirty="0"/>
              <a:t>Geschichtlich gesehen ist der Römerbrief das </a:t>
            </a:r>
          </a:p>
          <a:p>
            <a:r>
              <a:rPr lang="de-CH" sz="3400" dirty="0"/>
              <a:t>einflussreichste der biblischen Bücher. …</a:t>
            </a:r>
          </a:p>
          <a:p>
            <a:r>
              <a:rPr lang="de-CH" sz="3400" dirty="0"/>
              <a:t>Die protestantische Reformation begann, als Martin </a:t>
            </a:r>
          </a:p>
          <a:p>
            <a:r>
              <a:rPr lang="de-CH" sz="3400" dirty="0"/>
              <a:t>Luther endlich die Bedeutung der Gerechtigkeit </a:t>
            </a:r>
          </a:p>
          <a:p>
            <a:r>
              <a:rPr lang="de-CH" sz="3400" dirty="0"/>
              <a:t>Gottes verstand und begriff, was es heisst, dass</a:t>
            </a:r>
          </a:p>
          <a:p>
            <a:r>
              <a:rPr lang="de-CH" sz="3400" dirty="0"/>
              <a:t>"der Gerechte aus Glauben leben wird." (1517).</a:t>
            </a:r>
          </a:p>
        </p:txBody>
      </p:sp>
    </p:spTree>
    <p:extLst>
      <p:ext uri="{BB962C8B-B14F-4D97-AF65-F5344CB8AC3E}">
        <p14:creationId xmlns:p14="http://schemas.microsoft.com/office/powerpoint/2010/main" val="109803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96642" y="1299354"/>
            <a:ext cx="9883860" cy="2708434"/>
          </a:xfrm>
          <a:prstGeom prst="rect">
            <a:avLst/>
          </a:prstGeom>
          <a:noFill/>
        </p:spPr>
        <p:txBody>
          <a:bodyPr wrap="none" rtlCol="0">
            <a:spAutoFit/>
          </a:bodyPr>
          <a:lstStyle/>
          <a:p>
            <a:r>
              <a:rPr lang="de-CH" sz="3400" dirty="0"/>
              <a:t>John Wesley erhielt die Heilsgewissheit, als in einer </a:t>
            </a:r>
          </a:p>
          <a:p>
            <a:r>
              <a:rPr lang="de-CH" sz="3400" dirty="0"/>
              <a:t>Hausversammlung einer böhmischen Brüdergemeinde </a:t>
            </a:r>
          </a:p>
          <a:p>
            <a:r>
              <a:rPr lang="de-CH" sz="3400" dirty="0"/>
              <a:t>in der Aldersgate Street in London das Vorwort zu </a:t>
            </a:r>
          </a:p>
          <a:p>
            <a:r>
              <a:rPr lang="de-CH" sz="3400" dirty="0"/>
              <a:t>Luthers Kommentar zum Römerbrief vorgelesen </a:t>
            </a:r>
          </a:p>
          <a:p>
            <a:r>
              <a:rPr lang="de-CH" sz="3400" dirty="0"/>
              <a:t>wurde (1738).</a:t>
            </a:r>
          </a:p>
        </p:txBody>
      </p:sp>
    </p:spTree>
    <p:extLst>
      <p:ext uri="{BB962C8B-B14F-4D97-AF65-F5344CB8AC3E}">
        <p14:creationId xmlns:p14="http://schemas.microsoft.com/office/powerpoint/2010/main" val="130609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96642" y="1299354"/>
            <a:ext cx="9965036" cy="1661993"/>
          </a:xfrm>
          <a:prstGeom prst="rect">
            <a:avLst/>
          </a:prstGeom>
          <a:noFill/>
        </p:spPr>
        <p:txBody>
          <a:bodyPr wrap="none" rtlCol="0">
            <a:spAutoFit/>
          </a:bodyPr>
          <a:lstStyle/>
          <a:p>
            <a:r>
              <a:rPr lang="de-CH" sz="3400" dirty="0"/>
              <a:t>Johannes Calvin schrieb: </a:t>
            </a:r>
          </a:p>
          <a:p>
            <a:r>
              <a:rPr lang="de-CH" sz="3400" dirty="0"/>
              <a:t>"Wenn jemand diesen Brief versteht, wird ihm eine Tür </a:t>
            </a:r>
          </a:p>
          <a:p>
            <a:r>
              <a:rPr lang="de-CH" sz="3400" dirty="0"/>
              <a:t>zum Verständnis der ganzen Schrift geöffnet."</a:t>
            </a:r>
          </a:p>
        </p:txBody>
      </p:sp>
    </p:spTree>
    <p:extLst>
      <p:ext uri="{BB962C8B-B14F-4D97-AF65-F5344CB8AC3E}">
        <p14:creationId xmlns:p14="http://schemas.microsoft.com/office/powerpoint/2010/main" val="429148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2" name="Rechteck 1">
            <a:extLst>
              <a:ext uri="{FF2B5EF4-FFF2-40B4-BE49-F238E27FC236}">
                <a16:creationId xmlns:a16="http://schemas.microsoft.com/office/drawing/2014/main" id="{A1710D52-CCF1-EF3A-661B-830DD2EC7F0A}"/>
              </a:ext>
            </a:extLst>
          </p:cNvPr>
          <p:cNvSpPr/>
          <p:nvPr/>
        </p:nvSpPr>
        <p:spPr>
          <a:xfrm>
            <a:off x="3682313" y="2209388"/>
            <a:ext cx="8504744" cy="45670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142700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2" name="Rechteck 1">
            <a:extLst>
              <a:ext uri="{FF2B5EF4-FFF2-40B4-BE49-F238E27FC236}">
                <a16:creationId xmlns:a16="http://schemas.microsoft.com/office/drawing/2014/main" id="{A1710D52-CCF1-EF3A-661B-830DD2EC7F0A}"/>
              </a:ext>
            </a:extLst>
          </p:cNvPr>
          <p:cNvSpPr/>
          <p:nvPr/>
        </p:nvSpPr>
        <p:spPr>
          <a:xfrm>
            <a:off x="6929670" y="2209388"/>
            <a:ext cx="5282101" cy="45670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309609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4" name="Rechteck 3">
            <a:extLst>
              <a:ext uri="{FF2B5EF4-FFF2-40B4-BE49-F238E27FC236}">
                <a16:creationId xmlns:a16="http://schemas.microsoft.com/office/drawing/2014/main" id="{4FD0763A-1AB3-09B5-37CB-0C9700842286}"/>
              </a:ext>
            </a:extLst>
          </p:cNvPr>
          <p:cNvSpPr/>
          <p:nvPr/>
        </p:nvSpPr>
        <p:spPr>
          <a:xfrm>
            <a:off x="9361479" y="2209388"/>
            <a:ext cx="2850292" cy="456705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162234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D207D9D-6824-BD4C-2643-041A65339726}"/>
              </a:ext>
            </a:extLst>
          </p:cNvPr>
          <p:cNvPicPr>
            <a:picLocks noChangeAspect="1"/>
          </p:cNvPicPr>
          <p:nvPr/>
        </p:nvPicPr>
        <p:blipFill>
          <a:blip r:embed="rId2"/>
          <a:stretch>
            <a:fillRect/>
          </a:stretch>
        </p:blipFill>
        <p:spPr>
          <a:xfrm>
            <a:off x="0" y="2254339"/>
            <a:ext cx="12192000" cy="3733283"/>
          </a:xfrm>
          <a:prstGeom prst="rect">
            <a:avLst/>
          </a:prstGeom>
        </p:spPr>
      </p:pic>
      <p:sp>
        <p:nvSpPr>
          <p:cNvPr id="6" name="Bogen 5">
            <a:extLst>
              <a:ext uri="{FF2B5EF4-FFF2-40B4-BE49-F238E27FC236}">
                <a16:creationId xmlns:a16="http://schemas.microsoft.com/office/drawing/2014/main" id="{A8BAE9A8-366E-9528-714B-929B9DEA6571}"/>
              </a:ext>
            </a:extLst>
          </p:cNvPr>
          <p:cNvSpPr/>
          <p:nvPr/>
        </p:nvSpPr>
        <p:spPr>
          <a:xfrm rot="18900000">
            <a:off x="757877" y="1230667"/>
            <a:ext cx="8308736" cy="8308736"/>
          </a:xfrm>
          <a:prstGeom prst="arc">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de-CH"/>
          </a:p>
        </p:txBody>
      </p:sp>
    </p:spTree>
    <p:extLst>
      <p:ext uri="{BB962C8B-B14F-4D97-AF65-F5344CB8AC3E}">
        <p14:creationId xmlns:p14="http://schemas.microsoft.com/office/powerpoint/2010/main" val="417283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Breitbild</PresentationFormat>
  <Paragraphs>84</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Arial</vt:lpstr>
      <vt:lpstr>Calibri</vt:lpstr>
      <vt:lpstr>Calibri Light</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Römberbrief</dc:title>
  <dc:creator>Reinhard</dc:creator>
  <cp:keywords>OLOC</cp:keywords>
  <cp:lastModifiedBy>Reinhard Briggeler</cp:lastModifiedBy>
  <cp:revision>212</cp:revision>
  <dcterms:created xsi:type="dcterms:W3CDTF">2018-05-19T05:14:58Z</dcterms:created>
  <dcterms:modified xsi:type="dcterms:W3CDTF">2024-06-30T06:04:37Z</dcterms:modified>
</cp:coreProperties>
</file>