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44" r:id="rId2"/>
    <p:sldId id="679" r:id="rId3"/>
    <p:sldId id="846" r:id="rId4"/>
    <p:sldId id="847" r:id="rId5"/>
    <p:sldId id="849" r:id="rId6"/>
    <p:sldId id="866" r:id="rId7"/>
    <p:sldId id="865" r:id="rId8"/>
    <p:sldId id="850" r:id="rId9"/>
    <p:sldId id="851" r:id="rId10"/>
    <p:sldId id="852" r:id="rId11"/>
    <p:sldId id="853" r:id="rId12"/>
    <p:sldId id="854" r:id="rId13"/>
    <p:sldId id="855" r:id="rId14"/>
    <p:sldId id="856" r:id="rId15"/>
    <p:sldId id="859" r:id="rId16"/>
    <p:sldId id="857" r:id="rId17"/>
    <p:sldId id="860" r:id="rId18"/>
    <p:sldId id="861" r:id="rId19"/>
    <p:sldId id="858" r:id="rId20"/>
    <p:sldId id="862" r:id="rId21"/>
    <p:sldId id="863" r:id="rId22"/>
    <p:sldId id="864" r:id="rId23"/>
    <p:sldId id="845" r:id="rId24"/>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415B4"/>
    <a:srgbClr val="3B3838"/>
    <a:srgbClr val="595959"/>
    <a:srgbClr val="CCFFFF"/>
    <a:srgbClr val="F7FEFF"/>
    <a:srgbClr val="A7230D"/>
    <a:srgbClr val="219EAB"/>
    <a:srgbClr val="B486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8" d="100"/>
          <a:sy n="108" d="100"/>
        </p:scale>
        <p:origin x="114" y="12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05.11.2022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05.11.2022</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05.11.2022</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635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1" y="1478611"/>
            <a:ext cx="10256206" cy="954107"/>
          </a:xfrm>
          <a:prstGeom prst="rect">
            <a:avLst/>
          </a:prstGeom>
        </p:spPr>
        <p:txBody>
          <a:bodyPr wrap="square">
            <a:spAutoFit/>
          </a:bodyPr>
          <a:lstStyle/>
          <a:p>
            <a:r>
              <a:rPr lang="de-CH" sz="2800" dirty="0"/>
              <a:t>"</a:t>
            </a:r>
            <a:r>
              <a:rPr lang="de-DE" sz="2800" dirty="0"/>
              <a:t>Der Ratschluss des HERRN bleibt ewig bestehen, die Gedanken seines Herzens von Generation zu Generation.</a:t>
            </a:r>
            <a:r>
              <a:rPr lang="de-CH" sz="2800" dirty="0"/>
              <a:t>" </a:t>
            </a:r>
            <a:r>
              <a:rPr lang="de-CH" sz="2800" b="1" dirty="0"/>
              <a:t>(Ps 33,11)</a:t>
            </a:r>
            <a:endParaRPr lang="de-CH" sz="2800" dirty="0"/>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AT</a:t>
            </a:r>
          </a:p>
        </p:txBody>
      </p:sp>
      <p:sp>
        <p:nvSpPr>
          <p:cNvPr id="4" name="Rechteck 3">
            <a:extLst>
              <a:ext uri="{FF2B5EF4-FFF2-40B4-BE49-F238E27FC236}">
                <a16:creationId xmlns:a16="http://schemas.microsoft.com/office/drawing/2014/main" id="{6D7149A9-EDD0-441C-96AE-C6A4E65BE719}"/>
              </a:ext>
            </a:extLst>
          </p:cNvPr>
          <p:cNvSpPr/>
          <p:nvPr/>
        </p:nvSpPr>
        <p:spPr>
          <a:xfrm>
            <a:off x="684321" y="2635961"/>
            <a:ext cx="9967637" cy="2246769"/>
          </a:xfrm>
          <a:prstGeom prst="rect">
            <a:avLst/>
          </a:prstGeom>
        </p:spPr>
        <p:txBody>
          <a:bodyPr wrap="square">
            <a:spAutoFit/>
          </a:bodyPr>
          <a:lstStyle/>
          <a:p>
            <a:r>
              <a:rPr lang="de-CH" sz="2800" dirty="0"/>
              <a:t>"</a:t>
            </a:r>
            <a:r>
              <a:rPr lang="de-DE" sz="2800" dirty="0"/>
              <a:t>Das ist der Ratschluss, der über die ganze Erde beschlossen ist, und das ist die Hand, die über alle Nationen ausgestreckt ist. 27 Denn der HERR der Heerscharen hat es beschlossen. Wer wird es ungültig machen? Und seine Hand ist ausgestreckt. Wer wendet sie zurück?</a:t>
            </a:r>
            <a:r>
              <a:rPr lang="de-CH" sz="2800" dirty="0"/>
              <a:t>" </a:t>
            </a:r>
            <a:r>
              <a:rPr lang="de-CH" sz="2800" b="1" dirty="0"/>
              <a:t>(Jes 14,26-27)</a:t>
            </a:r>
            <a:endParaRPr lang="de-CH" sz="2800" dirty="0"/>
          </a:p>
        </p:txBody>
      </p:sp>
      <p:sp>
        <p:nvSpPr>
          <p:cNvPr id="5" name="Rechteck 4">
            <a:extLst>
              <a:ext uri="{FF2B5EF4-FFF2-40B4-BE49-F238E27FC236}">
                <a16:creationId xmlns:a16="http://schemas.microsoft.com/office/drawing/2014/main" id="{72EC192B-C36A-4933-839C-C35F8EEB9096}"/>
              </a:ext>
            </a:extLst>
          </p:cNvPr>
          <p:cNvSpPr/>
          <p:nvPr/>
        </p:nvSpPr>
        <p:spPr>
          <a:xfrm>
            <a:off x="684321" y="5085973"/>
            <a:ext cx="9277826" cy="1384995"/>
          </a:xfrm>
          <a:prstGeom prst="rect">
            <a:avLst/>
          </a:prstGeom>
        </p:spPr>
        <p:txBody>
          <a:bodyPr wrap="square">
            <a:spAutoFit/>
          </a:bodyPr>
          <a:lstStyle/>
          <a:p>
            <a:r>
              <a:rPr lang="de-CH" sz="2800" dirty="0"/>
              <a:t>"Aber sie kennen nicht die Gedanken des HERRN und verstehen seinen Ratschluss nicht, dass er sie gesammelt hat wie Garben auf der Tenne." </a:t>
            </a:r>
            <a:r>
              <a:rPr lang="de-CH" sz="2800" b="1" dirty="0"/>
              <a:t>(Mi 4,12)</a:t>
            </a:r>
            <a:endParaRPr lang="de-CH" sz="2800" dirty="0"/>
          </a:p>
        </p:txBody>
      </p:sp>
    </p:spTree>
    <p:extLst>
      <p:ext uri="{BB962C8B-B14F-4D97-AF65-F5344CB8AC3E}">
        <p14:creationId xmlns:p14="http://schemas.microsoft.com/office/powerpoint/2010/main" val="359976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1" y="1478611"/>
            <a:ext cx="10256206" cy="5262979"/>
          </a:xfrm>
          <a:prstGeom prst="rect">
            <a:avLst/>
          </a:prstGeom>
        </p:spPr>
        <p:txBody>
          <a:bodyPr wrap="square">
            <a:spAutoFit/>
          </a:bodyPr>
          <a:lstStyle/>
          <a:p>
            <a:pPr marL="457200" indent="-457200">
              <a:buFontTx/>
              <a:buChar char="-"/>
            </a:pPr>
            <a:r>
              <a:rPr lang="de-DE" sz="2800" dirty="0"/>
              <a:t>Ratschluss kommt 12x vor</a:t>
            </a:r>
          </a:p>
          <a:p>
            <a:endParaRPr lang="de-DE" sz="2800" dirty="0"/>
          </a:p>
          <a:p>
            <a:r>
              <a:rPr lang="de-DE" sz="2800" b="1" dirty="0"/>
              <a:t>Menschliche Pläne und Absichten</a:t>
            </a:r>
          </a:p>
          <a:p>
            <a:endParaRPr lang="de-DE" sz="2800" b="1" dirty="0"/>
          </a:p>
          <a:p>
            <a:r>
              <a:rPr lang="de-DE" sz="2800" dirty="0"/>
              <a:t>"Und siehe, ein Mann mit Namen Josef, der ein Ratsherr war, ein guter und gerechter Mann 51 – dieser hatte nicht eingewilligt in ihren Rat und in ihre Tat –, von </a:t>
            </a:r>
            <a:r>
              <a:rPr lang="de-DE" sz="2800" dirty="0" err="1"/>
              <a:t>Arimathäa</a:t>
            </a:r>
            <a:r>
              <a:rPr lang="de-DE" sz="2800" dirty="0"/>
              <a:t>, einer Stadt der Juden, der das Reich Gottes erwartete; " </a:t>
            </a:r>
            <a:r>
              <a:rPr lang="de-DE" sz="2800" b="1" dirty="0"/>
              <a:t>(Lk 23,50-51) </a:t>
            </a:r>
          </a:p>
          <a:p>
            <a:endParaRPr lang="de-DE" sz="2800" b="1" dirty="0"/>
          </a:p>
          <a:p>
            <a:r>
              <a:rPr lang="de-DE" sz="2800" dirty="0"/>
              <a:t>"Der Soldaten Plan aber war, die Gefangenen zu töten, damit nicht jemand wegschwimmend entkam." </a:t>
            </a:r>
            <a:r>
              <a:rPr lang="de-DE" sz="2800" b="1" dirty="0"/>
              <a:t>(Apg 27,42)</a:t>
            </a:r>
          </a:p>
          <a:p>
            <a:pPr marL="457200" indent="-457200">
              <a:buFontTx/>
              <a:buChar char="-"/>
            </a:pPr>
            <a:endParaRPr lang="de-DE" sz="2800" dirty="0"/>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NT</a:t>
            </a:r>
          </a:p>
        </p:txBody>
      </p:sp>
    </p:spTree>
    <p:extLst>
      <p:ext uri="{BB962C8B-B14F-4D97-AF65-F5344CB8AC3E}">
        <p14:creationId xmlns:p14="http://schemas.microsoft.com/office/powerpoint/2010/main" val="354369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1" y="1478611"/>
            <a:ext cx="10256206" cy="3539430"/>
          </a:xfrm>
          <a:prstGeom prst="rect">
            <a:avLst/>
          </a:prstGeom>
        </p:spPr>
        <p:txBody>
          <a:bodyPr wrap="square">
            <a:spAutoFit/>
          </a:bodyPr>
          <a:lstStyle/>
          <a:p>
            <a:r>
              <a:rPr lang="de-DE" sz="2800" b="1" dirty="0"/>
              <a:t>Gedanken im Herzen des Menschen</a:t>
            </a:r>
          </a:p>
          <a:p>
            <a:endParaRPr lang="de-DE" sz="2800" b="1" dirty="0"/>
          </a:p>
          <a:p>
            <a:r>
              <a:rPr lang="de-DE" sz="2800" dirty="0"/>
              <a:t>"So verurteilt nichts vor der Zeit, bis der Herr kommt, der auch das Verborgene der Finsternis ans Licht bringen und die </a:t>
            </a:r>
            <a:r>
              <a:rPr lang="de-DE" sz="2800" i="1" dirty="0"/>
              <a:t>Absichten</a:t>
            </a:r>
            <a:r>
              <a:rPr lang="de-DE" sz="2800" dirty="0"/>
              <a:t> der Herzen offenbaren wird! Und dann wird jedem sein Lob werden von Gott." </a:t>
            </a:r>
            <a:r>
              <a:rPr lang="de-DE" sz="2800" b="1" dirty="0"/>
              <a:t>(1Kor 4,5)</a:t>
            </a:r>
          </a:p>
          <a:p>
            <a:pPr marL="457200" indent="-457200">
              <a:buFontTx/>
              <a:buChar char="-"/>
            </a:pPr>
            <a:endParaRPr lang="de-DE" sz="2800" dirty="0"/>
          </a:p>
          <a:p>
            <a:pPr marL="457200" indent="-457200">
              <a:buFontTx/>
              <a:buChar char="-"/>
            </a:pPr>
            <a:endParaRPr lang="de-DE" sz="2800" dirty="0"/>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NT</a:t>
            </a:r>
          </a:p>
        </p:txBody>
      </p:sp>
    </p:spTree>
    <p:extLst>
      <p:ext uri="{BB962C8B-B14F-4D97-AF65-F5344CB8AC3E}">
        <p14:creationId xmlns:p14="http://schemas.microsoft.com/office/powerpoint/2010/main" val="1928697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0" y="1478611"/>
            <a:ext cx="10609321" cy="2246769"/>
          </a:xfrm>
          <a:prstGeom prst="rect">
            <a:avLst/>
          </a:prstGeom>
        </p:spPr>
        <p:txBody>
          <a:bodyPr wrap="square">
            <a:spAutoFit/>
          </a:bodyPr>
          <a:lstStyle/>
          <a:p>
            <a:r>
              <a:rPr lang="de-DE" sz="2800" b="1" dirty="0"/>
              <a:t>Ratschluss Gottes</a:t>
            </a:r>
          </a:p>
          <a:p>
            <a:endParaRPr lang="de-DE" sz="2800" b="1" dirty="0"/>
          </a:p>
          <a:p>
            <a:r>
              <a:rPr lang="de-DE" sz="2800" dirty="0"/>
              <a:t>"diesen ⟨Mann⟩, der nach dem bestimmten Ratschluss und nach Vorkenntnis Gottes hingegeben worden ist, habt ihr durch die Hand von Gesetzlosen an ⟨das Kreuz⟩ geschlagen und umgebracht." </a:t>
            </a:r>
            <a:r>
              <a:rPr lang="de-DE" sz="2800" b="1" dirty="0"/>
              <a:t>(Apg 2,23)</a:t>
            </a:r>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NT</a:t>
            </a:r>
          </a:p>
        </p:txBody>
      </p:sp>
      <p:sp>
        <p:nvSpPr>
          <p:cNvPr id="4" name="Rechteck 3">
            <a:extLst>
              <a:ext uri="{FF2B5EF4-FFF2-40B4-BE49-F238E27FC236}">
                <a16:creationId xmlns:a16="http://schemas.microsoft.com/office/drawing/2014/main" id="{8701879D-A0CF-4A04-A71B-9BD72CA3D4DA}"/>
              </a:ext>
            </a:extLst>
          </p:cNvPr>
          <p:cNvSpPr/>
          <p:nvPr/>
        </p:nvSpPr>
        <p:spPr>
          <a:xfrm>
            <a:off x="684320" y="3928623"/>
            <a:ext cx="10256207" cy="2677656"/>
          </a:xfrm>
          <a:prstGeom prst="rect">
            <a:avLst/>
          </a:prstGeom>
        </p:spPr>
        <p:txBody>
          <a:bodyPr wrap="square">
            <a:spAutoFit/>
          </a:bodyPr>
          <a:lstStyle/>
          <a:p>
            <a:r>
              <a:rPr lang="de-CH" sz="2800" dirty="0"/>
              <a:t>"Und jetzt sage ich euch: Lasst ab von diesen Menschen und lasst sie ⟨laufen⟩! Denn wenn dieser Rat oder dieses Werk aus Menschen ist, so wird es zugrunde gehen; 39 wenn es aber aus Gott ist, so werdet ihr sie nicht zugrunde richten können; damit ihr nicht gar als solche befunden werdet, die gegen Gott streiten. Und sie gaben ihm Gehör." </a:t>
            </a:r>
            <a:r>
              <a:rPr lang="de-CH" sz="2800" b="1" dirty="0"/>
              <a:t>(Apg 5,38-39)</a:t>
            </a:r>
            <a:endParaRPr lang="de-CH" sz="2800" dirty="0"/>
          </a:p>
        </p:txBody>
      </p:sp>
    </p:spTree>
    <p:extLst>
      <p:ext uri="{BB962C8B-B14F-4D97-AF65-F5344CB8AC3E}">
        <p14:creationId xmlns:p14="http://schemas.microsoft.com/office/powerpoint/2010/main" val="351334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0" y="1478611"/>
            <a:ext cx="10609321" cy="3108543"/>
          </a:xfrm>
          <a:prstGeom prst="rect">
            <a:avLst/>
          </a:prstGeom>
        </p:spPr>
        <p:txBody>
          <a:bodyPr wrap="square">
            <a:spAutoFit/>
          </a:bodyPr>
          <a:lstStyle/>
          <a:p>
            <a:r>
              <a:rPr lang="de-DE" sz="2800" b="1" dirty="0"/>
              <a:t>Ratschluss Gottes</a:t>
            </a:r>
          </a:p>
          <a:p>
            <a:endParaRPr lang="de-DE" sz="2800" b="1" dirty="0"/>
          </a:p>
          <a:p>
            <a:r>
              <a:rPr lang="de-CH" sz="2800" dirty="0"/>
              <a:t>Wenn in der Bibel vom Ratschluss Gottes gesprochen wird, geht es immer um den Gehorsam des Menschen gegenüber Gottes Rat. Im Ratschluss Gottes sind sämtliche Wahrheiten enthalten, die Gott dem Glaubenden in Seinem Wort geoffenbart hat und diese in der Verkündigung gelehrt werden müssen. </a:t>
            </a:r>
            <a:endParaRPr lang="de-DE" sz="2800" b="1" dirty="0"/>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NT</a:t>
            </a:r>
          </a:p>
        </p:txBody>
      </p:sp>
    </p:spTree>
    <p:extLst>
      <p:ext uri="{BB962C8B-B14F-4D97-AF65-F5344CB8AC3E}">
        <p14:creationId xmlns:p14="http://schemas.microsoft.com/office/powerpoint/2010/main" val="515571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459731" y="1443841"/>
            <a:ext cx="9967637" cy="4401205"/>
          </a:xfrm>
          <a:prstGeom prst="rect">
            <a:avLst/>
          </a:prstGeom>
        </p:spPr>
        <p:txBody>
          <a:bodyPr wrap="square">
            <a:spAutoFit/>
          </a:bodyPr>
          <a:lstStyle/>
          <a:p>
            <a:r>
              <a:rPr lang="de-CH" sz="2800" dirty="0"/>
              <a:t>L. S. CHAFER und John F. WALVOORD definieren den Ratschluss Gottes wie folgt: </a:t>
            </a:r>
            <a:r>
              <a:rPr lang="de-CH" sz="2800" i="1" dirty="0"/>
              <a:t>"Die souveräne Absicht Gottes wird in der Theologie als Ratschluss Gottes bezeichnet und bezieht sich auf den </a:t>
            </a:r>
            <a:r>
              <a:rPr lang="de-CH" sz="2800" b="1" i="1" dirty="0"/>
              <a:t>umfassenden Plan</a:t>
            </a:r>
            <a:r>
              <a:rPr lang="de-CH" sz="2800" i="1" dirty="0"/>
              <a:t>, der </a:t>
            </a:r>
            <a:r>
              <a:rPr lang="de-CH" sz="2800" i="1" u="sng" dirty="0"/>
              <a:t>alle Ereignisse</a:t>
            </a:r>
            <a:r>
              <a:rPr lang="de-CH" sz="2800" i="1" dirty="0"/>
              <a:t> jeder Art, </a:t>
            </a:r>
            <a:r>
              <a:rPr lang="de-CH" sz="2800" i="1" u="sng" dirty="0"/>
              <a:t>die geschehen </a:t>
            </a:r>
            <a:r>
              <a:rPr lang="de-CH" sz="2800" i="1" dirty="0"/>
              <a:t>werden, mit </a:t>
            </a:r>
            <a:r>
              <a:rPr lang="de-CH" sz="2800" i="1" u="sng" dirty="0"/>
              <a:t>einbezieht</a:t>
            </a:r>
            <a:r>
              <a:rPr lang="de-CH" sz="2800" i="1" dirty="0"/>
              <a:t>. Der Ratschluss Gottes umfasst also jene Ereignisse, </a:t>
            </a:r>
            <a:r>
              <a:rPr lang="de-CH" sz="2800" b="1" i="1" dirty="0"/>
              <a:t>die Gott selbst bewirkt</a:t>
            </a:r>
            <a:r>
              <a:rPr lang="de-CH" sz="2800" i="1" dirty="0"/>
              <a:t>, und auch alles, was Gott im Rahmen der Naturgesetze wirkt, über denen Er vollmächtig steht. Schwieriger zu verstehen ist die Tatsache, dass Sein oberster Ratschluss sich auch auf alle Handlungen der Menschen erstreckt, die in Seinen ewigen Plan einbezogen sind." </a:t>
            </a:r>
            <a:endParaRPr lang="de-DE" sz="4000" b="1" dirty="0"/>
          </a:p>
        </p:txBody>
      </p:sp>
    </p:spTree>
    <p:extLst>
      <p:ext uri="{BB962C8B-B14F-4D97-AF65-F5344CB8AC3E}">
        <p14:creationId xmlns:p14="http://schemas.microsoft.com/office/powerpoint/2010/main" val="91767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3108543"/>
          </a:xfrm>
          <a:prstGeom prst="rect">
            <a:avLst/>
          </a:prstGeom>
        </p:spPr>
        <p:txBody>
          <a:bodyPr wrap="square">
            <a:spAutoFit/>
          </a:bodyPr>
          <a:lstStyle/>
          <a:p>
            <a:pPr marL="514350" indent="-514350">
              <a:buAutoNum type="arabicPeriod"/>
            </a:pPr>
            <a:r>
              <a:rPr lang="de-CH" sz="2800" b="1" dirty="0"/>
              <a:t>Der Ratschluss Gottes ist nur in der Bibel zu finden</a:t>
            </a:r>
          </a:p>
          <a:p>
            <a:endParaRPr lang="de-DE" sz="2800" b="1" dirty="0"/>
          </a:p>
          <a:p>
            <a:endParaRPr lang="de-DE" sz="2800" b="1" dirty="0"/>
          </a:p>
          <a:p>
            <a:endParaRPr lang="de-DE" sz="2800" b="1" dirty="0"/>
          </a:p>
          <a:p>
            <a:endParaRPr lang="de-DE" sz="2800" b="1" dirty="0"/>
          </a:p>
          <a:p>
            <a:endParaRPr lang="de-DE" sz="2800" b="1" dirty="0"/>
          </a:p>
          <a:p>
            <a:endParaRPr lang="de-DE" sz="2800" b="1" dirty="0"/>
          </a:p>
        </p:txBody>
      </p:sp>
      <p:pic>
        <p:nvPicPr>
          <p:cNvPr id="5" name="Grafik 4" descr="Mann">
            <a:extLst>
              <a:ext uri="{FF2B5EF4-FFF2-40B4-BE49-F238E27FC236}">
                <a16:creationId xmlns:a16="http://schemas.microsoft.com/office/drawing/2014/main" id="{C07C7FB5-0080-4814-9204-7773DE37760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5936" y="1895731"/>
            <a:ext cx="1346290" cy="1346290"/>
          </a:xfrm>
          <a:prstGeom prst="rect">
            <a:avLst/>
          </a:prstGeom>
        </p:spPr>
      </p:pic>
      <p:pic>
        <p:nvPicPr>
          <p:cNvPr id="7" name="Grafik 6" descr="Bücher">
            <a:extLst>
              <a:ext uri="{FF2B5EF4-FFF2-40B4-BE49-F238E27FC236}">
                <a16:creationId xmlns:a16="http://schemas.microsoft.com/office/drawing/2014/main" id="{0256CE1A-CE96-4CDA-AE8B-EC59525B7D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72226" y="2182484"/>
            <a:ext cx="914400" cy="914400"/>
          </a:xfrm>
          <a:prstGeom prst="rect">
            <a:avLst/>
          </a:prstGeom>
        </p:spPr>
      </p:pic>
      <p:pic>
        <p:nvPicPr>
          <p:cNvPr id="9" name="Grafik 8" descr="Glühbirne und Zahnrad">
            <a:extLst>
              <a:ext uri="{FF2B5EF4-FFF2-40B4-BE49-F238E27FC236}">
                <a16:creationId xmlns:a16="http://schemas.microsoft.com/office/drawing/2014/main" id="{F9734FDC-7B93-4A62-8403-3020E61A2FED}"/>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4532" y="1911773"/>
            <a:ext cx="1346290" cy="1346290"/>
          </a:xfrm>
          <a:prstGeom prst="rect">
            <a:avLst/>
          </a:prstGeom>
          <a:effectLst>
            <a:glow rad="139700">
              <a:schemeClr val="accent4">
                <a:satMod val="175000"/>
                <a:alpha val="40000"/>
              </a:schemeClr>
            </a:glow>
          </a:effectLst>
        </p:spPr>
      </p:pic>
      <p:pic>
        <p:nvPicPr>
          <p:cNvPr id="11" name="Grafik 10" descr="Professor">
            <a:extLst>
              <a:ext uri="{FF2B5EF4-FFF2-40B4-BE49-F238E27FC236}">
                <a16:creationId xmlns:a16="http://schemas.microsoft.com/office/drawing/2014/main" id="{AB2D25CC-C72D-40BD-8A4F-043F80F8DF9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21586" y="2028347"/>
            <a:ext cx="1255918" cy="1255918"/>
          </a:xfrm>
          <a:prstGeom prst="rect">
            <a:avLst/>
          </a:prstGeom>
        </p:spPr>
      </p:pic>
      <p:pic>
        <p:nvPicPr>
          <p:cNvPr id="13" name="Grafik 12" descr="Volume">
            <a:extLst>
              <a:ext uri="{FF2B5EF4-FFF2-40B4-BE49-F238E27FC236}">
                <a16:creationId xmlns:a16="http://schemas.microsoft.com/office/drawing/2014/main" id="{C0926BC0-F8BB-48A9-BED3-03E54E040E0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flipH="1">
            <a:off x="7255480" y="2127718"/>
            <a:ext cx="1184512" cy="914400"/>
          </a:xfrm>
          <a:prstGeom prst="rect">
            <a:avLst/>
          </a:prstGeom>
        </p:spPr>
      </p:pic>
    </p:spTree>
    <p:extLst>
      <p:ext uri="{BB962C8B-B14F-4D97-AF65-F5344CB8AC3E}">
        <p14:creationId xmlns:p14="http://schemas.microsoft.com/office/powerpoint/2010/main" val="113296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693866"/>
          </a:xfrm>
          <a:prstGeom prst="rect">
            <a:avLst/>
          </a:prstGeom>
        </p:spPr>
        <p:txBody>
          <a:bodyPr wrap="square">
            <a:spAutoFit/>
          </a:bodyPr>
          <a:lstStyle/>
          <a:p>
            <a:r>
              <a:rPr lang="de-DE" sz="2800" b="1" dirty="0"/>
              <a:t>2. D</a:t>
            </a:r>
            <a:r>
              <a:rPr lang="de-CH" sz="2800" b="1" dirty="0"/>
              <a:t>er Ratschluss Gottes fordert uns heraus</a:t>
            </a:r>
          </a:p>
          <a:p>
            <a:pPr marL="457200" indent="-457200">
              <a:buFontTx/>
              <a:buChar char="-"/>
            </a:pPr>
            <a:r>
              <a:rPr lang="de-CH" sz="2800" b="1" dirty="0"/>
              <a:t>Entwickeln | Wachstum (Reifeprozess) </a:t>
            </a:r>
          </a:p>
          <a:p>
            <a:endParaRPr lang="de-DE" sz="2800" b="1" dirty="0"/>
          </a:p>
          <a:p>
            <a:r>
              <a:rPr lang="de-CH" sz="2800" dirty="0"/>
              <a:t>"Und ich, Brüder, konnte nicht zu euch reden als zu Geistlichen, sondern als zu Fleischlichen, als zu Unmündigen in Christus.</a:t>
            </a:r>
          </a:p>
          <a:p>
            <a:r>
              <a:rPr lang="de-CH" sz="2800" dirty="0"/>
              <a:t>2 Ich habe euch Milch zu trinken gegeben, nicht feste Speise; denn ihr konntet ⟨sie⟩ noch nicht ⟨vertragen⟩. Ihr könnt es aber auch jetzt noch nicht,</a:t>
            </a:r>
          </a:p>
          <a:p>
            <a:r>
              <a:rPr lang="de-CH" sz="2800" dirty="0"/>
              <a:t>3 denn ihr seid noch fleischlich. Denn wo Eifersucht und Streit unter euch ist, seid ihr da nicht fleischlich und wandelt nach Menschenweise?" </a:t>
            </a:r>
            <a:r>
              <a:rPr lang="de-CH" sz="2800" b="1" dirty="0"/>
              <a:t>(1Kor 3,1-3)</a:t>
            </a:r>
            <a:endParaRPr lang="de-CH" sz="2800" dirty="0"/>
          </a:p>
          <a:p>
            <a:endParaRPr lang="de-DE" sz="2800" b="1" dirty="0"/>
          </a:p>
          <a:p>
            <a:r>
              <a:rPr lang="de-CH" sz="2800" b="1" dirty="0"/>
              <a:t>=&gt; geistliche Reife in Christus</a:t>
            </a:r>
          </a:p>
        </p:txBody>
      </p:sp>
      <p:pic>
        <p:nvPicPr>
          <p:cNvPr id="17" name="Grafik 16" descr="Aufwärtstrend">
            <a:extLst>
              <a:ext uri="{FF2B5EF4-FFF2-40B4-BE49-F238E27FC236}">
                <a16:creationId xmlns:a16="http://schemas.microsoft.com/office/drawing/2014/main" id="{FFCD1D0F-4714-4DDF-ADFD-FC24D24B6D15}"/>
              </a:ext>
            </a:extLst>
          </p:cNvPr>
          <p:cNvPicPr>
            <a:picLocks noChangeAspect="1"/>
          </p:cNvPicPr>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3004" b="24937"/>
          <a:stretch/>
        </p:blipFill>
        <p:spPr>
          <a:xfrm>
            <a:off x="7719399" y="445168"/>
            <a:ext cx="1407201" cy="1371864"/>
          </a:xfrm>
          <a:prstGeom prst="rect">
            <a:avLst/>
          </a:prstGeom>
        </p:spPr>
      </p:pic>
    </p:spTree>
    <p:extLst>
      <p:ext uri="{BB962C8B-B14F-4D97-AF65-F5344CB8AC3E}">
        <p14:creationId xmlns:p14="http://schemas.microsoft.com/office/powerpoint/2010/main" val="15338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53" presetClass="entr" presetSubtype="16" fill="hold" nodeType="withEffect">
                                  <p:stCondLst>
                                    <p:cond delay="2000"/>
                                  </p:stCondLst>
                                  <p:childTnLst>
                                    <p:set>
                                      <p:cBhvr>
                                        <p:cTn id="8" dur="1" fill="hold">
                                          <p:stCondLst>
                                            <p:cond delay="0"/>
                                          </p:stCondLst>
                                        </p:cTn>
                                        <p:tgtEl>
                                          <p:spTgt spid="17"/>
                                        </p:tgtEl>
                                        <p:attrNameLst>
                                          <p:attrName>style.visibility</p:attrName>
                                        </p:attrNameLst>
                                      </p:cBhvr>
                                      <p:to>
                                        <p:strVal val="visible"/>
                                      </p:to>
                                    </p:set>
                                    <p:anim calcmode="lin" valueType="num">
                                      <p:cBhvr>
                                        <p:cTn id="9" dur="1000" fill="hold"/>
                                        <p:tgtEl>
                                          <p:spTgt spid="17"/>
                                        </p:tgtEl>
                                        <p:attrNameLst>
                                          <p:attrName>ppt_w</p:attrName>
                                        </p:attrNameLst>
                                      </p:cBhvr>
                                      <p:tavLst>
                                        <p:tav tm="0">
                                          <p:val>
                                            <p:fltVal val="0"/>
                                          </p:val>
                                        </p:tav>
                                        <p:tav tm="100000">
                                          <p:val>
                                            <p:strVal val="#ppt_w"/>
                                          </p:val>
                                        </p:tav>
                                      </p:tavLst>
                                    </p:anim>
                                    <p:anim calcmode="lin" valueType="num">
                                      <p:cBhvr>
                                        <p:cTn id="10" dur="1000" fill="hold"/>
                                        <p:tgtEl>
                                          <p:spTgt spid="17"/>
                                        </p:tgtEl>
                                        <p:attrNameLst>
                                          <p:attrName>ppt_h</p:attrName>
                                        </p:attrNameLst>
                                      </p:cBhvr>
                                      <p:tavLst>
                                        <p:tav tm="0">
                                          <p:val>
                                            <p:fltVal val="0"/>
                                          </p:val>
                                        </p:tav>
                                        <p:tav tm="100000">
                                          <p:val>
                                            <p:strVal val="#ppt_h"/>
                                          </p:val>
                                        </p:tav>
                                      </p:tavLst>
                                    </p:anim>
                                    <p:animEffect transition="in" filter="fade">
                                      <p:cBhvr>
                                        <p:cTn id="11" dur="10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3539430"/>
          </a:xfrm>
          <a:prstGeom prst="rect">
            <a:avLst/>
          </a:prstGeom>
        </p:spPr>
        <p:txBody>
          <a:bodyPr wrap="square">
            <a:spAutoFit/>
          </a:bodyPr>
          <a:lstStyle/>
          <a:p>
            <a:r>
              <a:rPr lang="de-DE" sz="2800" b="1" dirty="0"/>
              <a:t>2. D</a:t>
            </a:r>
            <a:r>
              <a:rPr lang="de-CH" sz="2800" b="1" dirty="0"/>
              <a:t>er Ratschluss Gottes fordert uns heraus</a:t>
            </a:r>
          </a:p>
          <a:p>
            <a:pPr marL="457200" indent="-457200">
              <a:buFontTx/>
              <a:buChar char="-"/>
            </a:pPr>
            <a:r>
              <a:rPr lang="de-CH" sz="2800" b="1" dirty="0"/>
              <a:t>Vorwärts Richtung Ziel </a:t>
            </a:r>
          </a:p>
          <a:p>
            <a:endParaRPr lang="de-DE" sz="2800" b="1" dirty="0"/>
          </a:p>
          <a:p>
            <a:r>
              <a:rPr lang="de-CH" sz="2800" dirty="0"/>
              <a:t>"Wisst ihr nicht, dass die, welche in der Rennbahn laufen, zwar alle laufen, aber einer den Preis empfängt? Lauft so, dass ihr ihn erlangt!" </a:t>
            </a:r>
            <a:r>
              <a:rPr lang="de-CH" sz="2800" b="1" dirty="0"/>
              <a:t>(1Kor 9,24)</a:t>
            </a:r>
            <a:endParaRPr lang="de-CH" sz="2800" dirty="0"/>
          </a:p>
          <a:p>
            <a:endParaRPr lang="de-CH" sz="2800" b="1" dirty="0"/>
          </a:p>
          <a:p>
            <a:r>
              <a:rPr lang="de-DE" sz="2800" b="1" dirty="0"/>
              <a:t>=</a:t>
            </a:r>
            <a:r>
              <a:rPr lang="de-CH" sz="2800" b="1" dirty="0"/>
              <a:t>&gt; Vorwärts gehen mit Christus </a:t>
            </a:r>
          </a:p>
        </p:txBody>
      </p:sp>
    </p:spTree>
    <p:extLst>
      <p:ext uri="{BB962C8B-B14F-4D97-AF65-F5344CB8AC3E}">
        <p14:creationId xmlns:p14="http://schemas.microsoft.com/office/powerpoint/2010/main" val="413642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0" y="752148"/>
            <a:ext cx="10745679" cy="4401205"/>
          </a:xfrm>
          <a:prstGeom prst="rect">
            <a:avLst/>
          </a:prstGeom>
        </p:spPr>
        <p:txBody>
          <a:bodyPr wrap="square">
            <a:spAutoFit/>
          </a:bodyPr>
          <a:lstStyle/>
          <a:p>
            <a:r>
              <a:rPr lang="de-DE" sz="2800" b="1" dirty="0"/>
              <a:t>3</a:t>
            </a:r>
            <a:r>
              <a:rPr lang="de-CH" sz="2800" b="1" dirty="0"/>
              <a:t>. </a:t>
            </a:r>
            <a:r>
              <a:rPr lang="de-DE" sz="2800" b="1" dirty="0"/>
              <a:t>Jesus will mich führen – lasse ich es zu?</a:t>
            </a:r>
          </a:p>
          <a:p>
            <a:endParaRPr lang="de-DE" sz="2800" b="1" dirty="0"/>
          </a:p>
          <a:p>
            <a:r>
              <a:rPr lang="de-CH" sz="2800" dirty="0"/>
              <a:t>"Wir haben gesündigt samt unseren Vätern, haben unrecht getan, haben gottlos gehandelt.</a:t>
            </a:r>
          </a:p>
          <a:p>
            <a:r>
              <a:rPr lang="de-CH" sz="2800" dirty="0"/>
              <a:t>7 Unsere Väter in Ägypten begriffen nicht deine Wunder, sie gedachten nicht der Menge deiner Gnadenerweise, sie waren widerspenstig am Meer, am Schilfmeer.</a:t>
            </a:r>
          </a:p>
          <a:p>
            <a:r>
              <a:rPr lang="de-CH" sz="2800" dirty="0"/>
              <a:t>8 Aber er rettete sie um seines Namens willen, um seine Macht kundzutun. …</a:t>
            </a:r>
          </a:p>
          <a:p>
            <a:endParaRPr lang="de-CH" sz="2800" b="1" dirty="0"/>
          </a:p>
        </p:txBody>
      </p:sp>
    </p:spTree>
    <p:extLst>
      <p:ext uri="{BB962C8B-B14F-4D97-AF65-F5344CB8AC3E}">
        <p14:creationId xmlns:p14="http://schemas.microsoft.com/office/powerpoint/2010/main" val="256292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265733" cy="954107"/>
          </a:xfrm>
          <a:prstGeom prst="rect">
            <a:avLst/>
          </a:prstGeom>
        </p:spPr>
        <p:txBody>
          <a:bodyPr wrap="square">
            <a:spAutoFit/>
          </a:bodyPr>
          <a:lstStyle/>
          <a:p>
            <a:r>
              <a:rPr lang="de-CH" sz="2800" dirty="0"/>
              <a:t>"Die Furcht des HERRN ist der Anfang der Erkenntnis. Weisheit und Zucht verachten ⟨nur⟩ die Narren." </a:t>
            </a:r>
            <a:r>
              <a:rPr lang="de-CH" sz="2800" b="1" dirty="0"/>
              <a:t>(Spr 1,7)</a:t>
            </a:r>
            <a:endParaRPr lang="de-CH" sz="2800" dirty="0"/>
          </a:p>
        </p:txBody>
      </p:sp>
    </p:spTree>
    <p:extLst>
      <p:ext uri="{BB962C8B-B14F-4D97-AF65-F5344CB8AC3E}">
        <p14:creationId xmlns:p14="http://schemas.microsoft.com/office/powerpoint/2010/main" val="2852489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0" y="752148"/>
            <a:ext cx="9997535" cy="5262979"/>
          </a:xfrm>
          <a:prstGeom prst="rect">
            <a:avLst/>
          </a:prstGeom>
        </p:spPr>
        <p:txBody>
          <a:bodyPr wrap="square">
            <a:spAutoFit/>
          </a:bodyPr>
          <a:lstStyle/>
          <a:p>
            <a:r>
              <a:rPr lang="de-DE" sz="2800" b="1" dirty="0"/>
              <a:t>3</a:t>
            </a:r>
            <a:r>
              <a:rPr lang="de-CH" sz="2800" b="1" dirty="0"/>
              <a:t>. </a:t>
            </a:r>
            <a:r>
              <a:rPr lang="de-DE" sz="2800" b="1" dirty="0"/>
              <a:t>Jesus will mich führen – lasse ich es zu?</a:t>
            </a:r>
          </a:p>
          <a:p>
            <a:endParaRPr lang="de-DE" sz="2800" b="1" dirty="0"/>
          </a:p>
          <a:p>
            <a:r>
              <a:rPr lang="de-CH" sz="2800" dirty="0"/>
              <a:t>… 9 Und er bedrohte das Schilfmeer, und es wurde trocken. Er ließ sie durch die Fluten gehen wie durch eine Wüste.</a:t>
            </a:r>
          </a:p>
          <a:p>
            <a:r>
              <a:rPr lang="de-CH" sz="2800" dirty="0"/>
              <a:t>10 Er rettete sie aus der Hand dessen, der sie hasste, er erlöste sie aus der Hand des Feindes.</a:t>
            </a:r>
          </a:p>
          <a:p>
            <a:r>
              <a:rPr lang="de-CH" sz="2800" dirty="0"/>
              <a:t>11 Und das Wasser bedeckte ihre Bedränger, nicht einer von ihnen blieb übrig.</a:t>
            </a:r>
          </a:p>
          <a:p>
            <a:r>
              <a:rPr lang="de-CH" sz="2800" dirty="0"/>
              <a:t>12 Da glaubten sie seinen Worten, sie sangen sein Lob.</a:t>
            </a:r>
          </a:p>
          <a:p>
            <a:r>
              <a:rPr lang="de-CH" sz="2800" dirty="0"/>
              <a:t>13 Schnell vergaßen sie seine Taten, warteten nicht auf seinen Rat." </a:t>
            </a:r>
            <a:r>
              <a:rPr lang="de-CH" sz="2800" b="1" dirty="0"/>
              <a:t>(Ps 106,6-13)</a:t>
            </a:r>
            <a:endParaRPr lang="de-CH" sz="2800" dirty="0"/>
          </a:p>
          <a:p>
            <a:endParaRPr lang="de-DE" sz="2800" b="1" dirty="0"/>
          </a:p>
        </p:txBody>
      </p:sp>
    </p:spTree>
    <p:extLst>
      <p:ext uri="{BB962C8B-B14F-4D97-AF65-F5344CB8AC3E}">
        <p14:creationId xmlns:p14="http://schemas.microsoft.com/office/powerpoint/2010/main" val="3799825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0" y="752148"/>
            <a:ext cx="9997535" cy="5693866"/>
          </a:xfrm>
          <a:prstGeom prst="rect">
            <a:avLst/>
          </a:prstGeom>
        </p:spPr>
        <p:txBody>
          <a:bodyPr wrap="square">
            <a:spAutoFit/>
          </a:bodyPr>
          <a:lstStyle/>
          <a:p>
            <a:r>
              <a:rPr lang="de-DE" sz="2800" b="1" dirty="0"/>
              <a:t>3</a:t>
            </a:r>
            <a:r>
              <a:rPr lang="de-CH" sz="2800" b="1" dirty="0"/>
              <a:t>. </a:t>
            </a:r>
            <a:r>
              <a:rPr lang="de-DE" sz="2800" b="1" dirty="0"/>
              <a:t>Jesus will mich führen – lasse ich es zu?</a:t>
            </a:r>
          </a:p>
          <a:p>
            <a:endParaRPr lang="de-DE" sz="2800" b="1" dirty="0"/>
          </a:p>
          <a:p>
            <a:r>
              <a:rPr lang="de-DE" sz="2800" b="1" dirty="0"/>
              <a:t>Drei Reaktionen eines Gläubigen</a:t>
            </a:r>
          </a:p>
          <a:p>
            <a:pPr lvl="0"/>
            <a:r>
              <a:rPr lang="de-DE" sz="2800" dirty="0"/>
              <a:t>- </a:t>
            </a:r>
            <a:r>
              <a:rPr lang="de-CH" sz="2800" dirty="0"/>
              <a:t>Er macht alles was er will und die Bibel ist nur zum "lesen" da. Sie hat gute Absichten und zeigt ein gutes zwischenmenschliches Zusammenleben auf, doch ohne das ich es in meinem Leben umsetzten will.</a:t>
            </a:r>
          </a:p>
          <a:p>
            <a:pPr lvl="0"/>
            <a:r>
              <a:rPr lang="de-CH" sz="2800" dirty="0"/>
              <a:t>- Er hält sich an Gottes Wort und setzt dies auch im Alltag um. Er ist aber in der Themenwahl selektiv und entscheidet bei gewissen Dingen selbst, weil es ihm besser scheint.</a:t>
            </a:r>
          </a:p>
          <a:p>
            <a:pPr lvl="0"/>
            <a:r>
              <a:rPr lang="de-CH" sz="2800" dirty="0"/>
              <a:t>- Er will sich bei allem an Gottes Wort halten und sein Leben danach ausrichten, auch wenn es ihm nicht passt und er gewisse Dinge nicht versteht. </a:t>
            </a:r>
          </a:p>
        </p:txBody>
      </p:sp>
    </p:spTree>
    <p:extLst>
      <p:ext uri="{BB962C8B-B14F-4D97-AF65-F5344CB8AC3E}">
        <p14:creationId xmlns:p14="http://schemas.microsoft.com/office/powerpoint/2010/main" val="202802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FDCB4FA-3635-4A01-9D8D-26AD352A52A1}"/>
              </a:ext>
            </a:extLst>
          </p:cNvPr>
          <p:cNvSpPr/>
          <p:nvPr/>
        </p:nvSpPr>
        <p:spPr>
          <a:xfrm>
            <a:off x="684320" y="752148"/>
            <a:ext cx="9997535" cy="2677656"/>
          </a:xfrm>
          <a:prstGeom prst="rect">
            <a:avLst/>
          </a:prstGeom>
        </p:spPr>
        <p:txBody>
          <a:bodyPr wrap="square">
            <a:spAutoFit/>
          </a:bodyPr>
          <a:lstStyle/>
          <a:p>
            <a:r>
              <a:rPr lang="de-DE" sz="2800" b="1" dirty="0"/>
              <a:t>4</a:t>
            </a:r>
            <a:r>
              <a:rPr lang="de-CH" sz="2800" b="1" dirty="0"/>
              <a:t>. Zuversicht, Trost und Gewissheit</a:t>
            </a:r>
            <a:endParaRPr lang="de-DE" sz="2800" b="1" dirty="0"/>
          </a:p>
          <a:p>
            <a:endParaRPr lang="de-DE" sz="2800" b="1" dirty="0"/>
          </a:p>
          <a:p>
            <a:r>
              <a:rPr lang="de-CH" sz="2800" dirty="0"/>
              <a:t>"Der ich von Anfang an den Ausgang verkünde und von alters her, was noch nicht geschehen ist, – der ich spreche: Mein Ratschluss soll zustande kommen, und alles, was mir gefällt, führe ich aus," </a:t>
            </a:r>
            <a:r>
              <a:rPr lang="de-CH" sz="2800" b="1" dirty="0"/>
              <a:t>(Jes 46,10)</a:t>
            </a:r>
            <a:r>
              <a:rPr lang="de-CH" sz="2800" dirty="0"/>
              <a:t>. </a:t>
            </a:r>
            <a:endParaRPr lang="de-CH" sz="4000" b="1" dirty="0"/>
          </a:p>
        </p:txBody>
      </p:sp>
    </p:spTree>
    <p:extLst>
      <p:ext uri="{BB962C8B-B14F-4D97-AF65-F5344CB8AC3E}">
        <p14:creationId xmlns:p14="http://schemas.microsoft.com/office/powerpoint/2010/main" val="339129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522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673565" y="784422"/>
            <a:ext cx="9265733" cy="523220"/>
          </a:xfrm>
          <a:prstGeom prst="rect">
            <a:avLst/>
          </a:prstGeom>
        </p:spPr>
        <p:txBody>
          <a:bodyPr wrap="square">
            <a:spAutoFit/>
          </a:bodyPr>
          <a:lstStyle/>
          <a:p>
            <a:r>
              <a:rPr lang="de-CH" sz="2800" b="1" dirty="0"/>
              <a:t>Fazit aus den letzten vier Jahren ONELife-ONEChance</a:t>
            </a:r>
          </a:p>
        </p:txBody>
      </p:sp>
      <p:sp>
        <p:nvSpPr>
          <p:cNvPr id="3" name="Rechteck 2">
            <a:extLst>
              <a:ext uri="{FF2B5EF4-FFF2-40B4-BE49-F238E27FC236}">
                <a16:creationId xmlns:a16="http://schemas.microsoft.com/office/drawing/2014/main" id="{117F067A-795D-4B0D-9CC0-5CD9D3FD7849}"/>
              </a:ext>
            </a:extLst>
          </p:cNvPr>
          <p:cNvSpPr/>
          <p:nvPr/>
        </p:nvSpPr>
        <p:spPr>
          <a:xfrm>
            <a:off x="673564" y="1549263"/>
            <a:ext cx="8900741" cy="4401205"/>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Nehmen wir wirklich die ganze Bibel als Gottes Wort ernst und ist es für uns die Wahrheit?</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Sind wir bereit unser (theologisches) Denken und Einfärbungen (vorgefasste Meinung die ich schon lange habe oder von anderen übernommen habe, meine ethische Ausrichtung, meine humanistische Denkweise usw.) beim Lesen der Bibel anzutasten und verändern zu lassen?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Gott hat parallel mit Israel, der Gemeinde und den Nationen einen Heilsplan!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 Wer waren die Empfänger der einzelnen Bibel-Bücher?</a:t>
            </a:r>
          </a:p>
        </p:txBody>
      </p:sp>
    </p:spTree>
    <p:extLst>
      <p:ext uri="{BB962C8B-B14F-4D97-AF65-F5344CB8AC3E}">
        <p14:creationId xmlns:p14="http://schemas.microsoft.com/office/powerpoint/2010/main" val="26508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673565" y="784422"/>
            <a:ext cx="8524223" cy="954107"/>
          </a:xfrm>
          <a:prstGeom prst="rect">
            <a:avLst/>
          </a:prstGeom>
        </p:spPr>
        <p:txBody>
          <a:bodyPr wrap="square">
            <a:spAutoFit/>
          </a:bodyPr>
          <a:lstStyle/>
          <a:p>
            <a:r>
              <a:rPr lang="de-CH" sz="2800" dirty="0"/>
              <a:t>"… denn ich habe nicht zurückgehalten, euch den ganzen Ratschluss Gottes zu verkündigen." </a:t>
            </a:r>
            <a:r>
              <a:rPr lang="de-CH" sz="2800" b="1" dirty="0"/>
              <a:t>(Apg 20,27)</a:t>
            </a:r>
            <a:endParaRPr lang="de-CH" sz="4000" b="1" dirty="0"/>
          </a:p>
        </p:txBody>
      </p:sp>
    </p:spTree>
    <p:extLst>
      <p:ext uri="{BB962C8B-B14F-4D97-AF65-F5344CB8AC3E}">
        <p14:creationId xmlns:p14="http://schemas.microsoft.com/office/powerpoint/2010/main" val="118391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2246769"/>
          </a:xfrm>
          <a:prstGeom prst="rect">
            <a:avLst/>
          </a:prstGeom>
        </p:spPr>
        <p:txBody>
          <a:bodyPr wrap="square">
            <a:spAutoFit/>
          </a:bodyPr>
          <a:lstStyle/>
          <a:p>
            <a:r>
              <a:rPr lang="de-CH" sz="2800" b="1" dirty="0"/>
              <a:t>Ratschluss</a:t>
            </a:r>
          </a:p>
          <a:p>
            <a:endParaRPr lang="de-CH" sz="2800" b="1" dirty="0"/>
          </a:p>
          <a:p>
            <a:pPr marL="457200" indent="-457200">
              <a:buFontTx/>
              <a:buChar char="-"/>
            </a:pPr>
            <a:r>
              <a:rPr lang="de-DE" sz="2800" dirty="0"/>
              <a:t>"</a:t>
            </a:r>
            <a:r>
              <a:rPr lang="de-CH" sz="2800" dirty="0"/>
              <a:t>ein Beschluss nach Überlegungen"</a:t>
            </a:r>
            <a:endParaRPr lang="de-DE" sz="2800" dirty="0"/>
          </a:p>
          <a:p>
            <a:pPr marL="457200" indent="-457200">
              <a:buFontTx/>
              <a:buChar char="-"/>
            </a:pPr>
            <a:r>
              <a:rPr lang="de-DE" sz="2800" dirty="0"/>
              <a:t>"</a:t>
            </a:r>
            <a:r>
              <a:rPr lang="de-CH" sz="2800" dirty="0"/>
              <a:t>beraten, planen oder beschliessen"</a:t>
            </a:r>
          </a:p>
          <a:p>
            <a:pPr marL="457200" indent="-457200">
              <a:buFontTx/>
              <a:buChar char="-"/>
            </a:pPr>
            <a:r>
              <a:rPr lang="de-DE" sz="2800" dirty="0"/>
              <a:t>"</a:t>
            </a:r>
            <a:r>
              <a:rPr lang="de-CH" sz="2800" dirty="0"/>
              <a:t>einen Rat geben, einen Plan oder einen Beschluss festlegen"</a:t>
            </a:r>
            <a:endParaRPr lang="de-DE" sz="2800" dirty="0"/>
          </a:p>
        </p:txBody>
      </p:sp>
    </p:spTree>
    <p:extLst>
      <p:ext uri="{BB962C8B-B14F-4D97-AF65-F5344CB8AC3E}">
        <p14:creationId xmlns:p14="http://schemas.microsoft.com/office/powerpoint/2010/main" val="589307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523220"/>
          </a:xfrm>
          <a:prstGeom prst="rect">
            <a:avLst/>
          </a:prstGeom>
        </p:spPr>
        <p:txBody>
          <a:bodyPr wrap="square">
            <a:spAutoFit/>
          </a:bodyPr>
          <a:lstStyle/>
          <a:p>
            <a:r>
              <a:rPr lang="de-CH" sz="2800" b="1" dirty="0"/>
              <a:t>Ratschluss im AT</a:t>
            </a:r>
          </a:p>
        </p:txBody>
      </p:sp>
      <p:sp>
        <p:nvSpPr>
          <p:cNvPr id="2" name="Rechteck 1">
            <a:extLst>
              <a:ext uri="{FF2B5EF4-FFF2-40B4-BE49-F238E27FC236}">
                <a16:creationId xmlns:a16="http://schemas.microsoft.com/office/drawing/2014/main" id="{AF7EFEC7-3628-4FBD-AEAC-E7E63B2A97A9}"/>
              </a:ext>
            </a:extLst>
          </p:cNvPr>
          <p:cNvSpPr/>
          <p:nvPr/>
        </p:nvSpPr>
        <p:spPr>
          <a:xfrm>
            <a:off x="684321" y="1516109"/>
            <a:ext cx="10256206" cy="2246769"/>
          </a:xfrm>
          <a:prstGeom prst="rect">
            <a:avLst/>
          </a:prstGeom>
        </p:spPr>
        <p:txBody>
          <a:bodyPr wrap="square">
            <a:spAutoFit/>
          </a:bodyPr>
          <a:lstStyle/>
          <a:p>
            <a:r>
              <a:rPr lang="de-CH" sz="2800" dirty="0"/>
              <a:t>"Und David sagte zu ihm: Wenn du mit mir weiterziehst, dann wirst du mir zur Last werden. 34 Wenn du aber in die Stadt zurückkehrst und zu Absalom sagst: Dein Knecht, König, will ich sein; früher war ich der Knecht deines Vaters, jetzt aber will ich dein Knecht sein! – dann kannst du mir den Rat </a:t>
            </a:r>
            <a:r>
              <a:rPr lang="de-CH" sz="2800" dirty="0" err="1"/>
              <a:t>Ahitofels</a:t>
            </a:r>
            <a:r>
              <a:rPr lang="de-CH" sz="2800" dirty="0"/>
              <a:t> zunichtemachen." </a:t>
            </a:r>
            <a:r>
              <a:rPr lang="de-CH" sz="2800" b="1" dirty="0"/>
              <a:t>(2Sam 15,33-34)</a:t>
            </a:r>
            <a:endParaRPr lang="de-CH" sz="2800" dirty="0"/>
          </a:p>
        </p:txBody>
      </p:sp>
    </p:spTree>
    <p:extLst>
      <p:ext uri="{BB962C8B-B14F-4D97-AF65-F5344CB8AC3E}">
        <p14:creationId xmlns:p14="http://schemas.microsoft.com/office/powerpoint/2010/main" val="859413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523220"/>
          </a:xfrm>
          <a:prstGeom prst="rect">
            <a:avLst/>
          </a:prstGeom>
        </p:spPr>
        <p:txBody>
          <a:bodyPr wrap="square">
            <a:spAutoFit/>
          </a:bodyPr>
          <a:lstStyle/>
          <a:p>
            <a:r>
              <a:rPr lang="de-CH" sz="2800" b="1" dirty="0"/>
              <a:t>Ratschluss im AT</a:t>
            </a:r>
          </a:p>
        </p:txBody>
      </p:sp>
      <p:sp>
        <p:nvSpPr>
          <p:cNvPr id="3" name="Rechteck 2">
            <a:extLst>
              <a:ext uri="{FF2B5EF4-FFF2-40B4-BE49-F238E27FC236}">
                <a16:creationId xmlns:a16="http://schemas.microsoft.com/office/drawing/2014/main" id="{1EBDBF53-9003-46FC-8752-8051C9C29D45}"/>
              </a:ext>
            </a:extLst>
          </p:cNvPr>
          <p:cNvSpPr/>
          <p:nvPr/>
        </p:nvSpPr>
        <p:spPr>
          <a:xfrm>
            <a:off x="684321" y="1588949"/>
            <a:ext cx="8571974" cy="954107"/>
          </a:xfrm>
          <a:prstGeom prst="rect">
            <a:avLst/>
          </a:prstGeom>
        </p:spPr>
        <p:txBody>
          <a:bodyPr wrap="square">
            <a:spAutoFit/>
          </a:bodyPr>
          <a:lstStyle/>
          <a:p>
            <a:r>
              <a:rPr lang="de-CH" sz="2800" dirty="0"/>
              <a:t>"Und Absalom sagte: Ruf doch auch </a:t>
            </a:r>
            <a:r>
              <a:rPr lang="de-CH" sz="2800" dirty="0" err="1"/>
              <a:t>Huschai</a:t>
            </a:r>
            <a:r>
              <a:rPr lang="de-CH" sz="2800" dirty="0"/>
              <a:t>, den </a:t>
            </a:r>
            <a:r>
              <a:rPr lang="de-CH" sz="2800" dirty="0" err="1"/>
              <a:t>Arkiter</a:t>
            </a:r>
            <a:r>
              <a:rPr lang="de-CH" sz="2800" dirty="0"/>
              <a:t>, damit wir hören, was auch er zu sagen hat!" </a:t>
            </a:r>
            <a:r>
              <a:rPr lang="de-CH" sz="2800" b="1" dirty="0"/>
              <a:t>(2Sam 17,5)</a:t>
            </a:r>
            <a:endParaRPr lang="de-CH" sz="2800" dirty="0"/>
          </a:p>
        </p:txBody>
      </p:sp>
    </p:spTree>
    <p:extLst>
      <p:ext uri="{BB962C8B-B14F-4D97-AF65-F5344CB8AC3E}">
        <p14:creationId xmlns:p14="http://schemas.microsoft.com/office/powerpoint/2010/main" val="233380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523220"/>
          </a:xfrm>
          <a:prstGeom prst="rect">
            <a:avLst/>
          </a:prstGeom>
        </p:spPr>
        <p:txBody>
          <a:bodyPr wrap="square">
            <a:spAutoFit/>
          </a:bodyPr>
          <a:lstStyle/>
          <a:p>
            <a:r>
              <a:rPr lang="de-CH" sz="2800" b="1" dirty="0"/>
              <a:t>Ratschluss im AT</a:t>
            </a:r>
          </a:p>
        </p:txBody>
      </p:sp>
      <p:sp>
        <p:nvSpPr>
          <p:cNvPr id="2" name="Rechteck 1">
            <a:extLst>
              <a:ext uri="{FF2B5EF4-FFF2-40B4-BE49-F238E27FC236}">
                <a16:creationId xmlns:a16="http://schemas.microsoft.com/office/drawing/2014/main" id="{AF7EFEC7-3628-4FBD-AEAC-E7E63B2A97A9}"/>
              </a:ext>
            </a:extLst>
          </p:cNvPr>
          <p:cNvSpPr/>
          <p:nvPr/>
        </p:nvSpPr>
        <p:spPr>
          <a:xfrm>
            <a:off x="684321" y="1701605"/>
            <a:ext cx="10256206" cy="954107"/>
          </a:xfrm>
          <a:prstGeom prst="rect">
            <a:avLst/>
          </a:prstGeom>
        </p:spPr>
        <p:txBody>
          <a:bodyPr wrap="square">
            <a:spAutoFit/>
          </a:bodyPr>
          <a:lstStyle/>
          <a:p>
            <a:r>
              <a:rPr lang="de-CH" sz="2800" dirty="0"/>
              <a:t>"</a:t>
            </a:r>
            <a:r>
              <a:rPr lang="de-DE" sz="2800" dirty="0"/>
              <a:t>Der Weg des Narren erscheint in seinen ⟨eigenen⟩ Augen recht, der Weise aber hört auf Rat.</a:t>
            </a:r>
            <a:r>
              <a:rPr lang="de-CH" sz="2800" dirty="0"/>
              <a:t>" </a:t>
            </a:r>
            <a:r>
              <a:rPr lang="de-CH" sz="2800" b="1" dirty="0"/>
              <a:t>(Spr 12,15)</a:t>
            </a:r>
            <a:endParaRPr lang="de-CH" sz="2800" dirty="0"/>
          </a:p>
        </p:txBody>
      </p:sp>
      <p:sp>
        <p:nvSpPr>
          <p:cNvPr id="5" name="Rechteck 4">
            <a:extLst>
              <a:ext uri="{FF2B5EF4-FFF2-40B4-BE49-F238E27FC236}">
                <a16:creationId xmlns:a16="http://schemas.microsoft.com/office/drawing/2014/main" id="{12731A3D-85D7-473A-B37E-51D05BF74701}"/>
              </a:ext>
            </a:extLst>
          </p:cNvPr>
          <p:cNvSpPr/>
          <p:nvPr/>
        </p:nvSpPr>
        <p:spPr>
          <a:xfrm>
            <a:off x="684321" y="2951946"/>
            <a:ext cx="10256206" cy="954107"/>
          </a:xfrm>
          <a:prstGeom prst="rect">
            <a:avLst/>
          </a:prstGeom>
        </p:spPr>
        <p:txBody>
          <a:bodyPr wrap="square">
            <a:spAutoFit/>
          </a:bodyPr>
          <a:lstStyle/>
          <a:p>
            <a:r>
              <a:rPr lang="de-CH" sz="2800" dirty="0"/>
              <a:t>"</a:t>
            </a:r>
            <a:r>
              <a:rPr lang="de-DE" sz="2800" dirty="0"/>
              <a:t>Höre auf ⟨guten⟩ Rat und nimm Zucht an, damit du für die Zukunft weise wirst!</a:t>
            </a:r>
            <a:r>
              <a:rPr lang="de-CH" sz="2800" dirty="0"/>
              <a:t>" </a:t>
            </a:r>
            <a:r>
              <a:rPr lang="de-CH" sz="2800" b="1" dirty="0"/>
              <a:t>(Spr 19,20)</a:t>
            </a:r>
            <a:endParaRPr lang="de-CH" sz="2800" dirty="0"/>
          </a:p>
        </p:txBody>
      </p:sp>
      <p:sp>
        <p:nvSpPr>
          <p:cNvPr id="6" name="Rechteck 5">
            <a:extLst>
              <a:ext uri="{FF2B5EF4-FFF2-40B4-BE49-F238E27FC236}">
                <a16:creationId xmlns:a16="http://schemas.microsoft.com/office/drawing/2014/main" id="{8E88C7BB-2105-4764-8C21-EED9AF616F2A}"/>
              </a:ext>
            </a:extLst>
          </p:cNvPr>
          <p:cNvSpPr/>
          <p:nvPr/>
        </p:nvSpPr>
        <p:spPr>
          <a:xfrm>
            <a:off x="684321" y="4202287"/>
            <a:ext cx="11428898" cy="523220"/>
          </a:xfrm>
          <a:prstGeom prst="rect">
            <a:avLst/>
          </a:prstGeom>
        </p:spPr>
        <p:txBody>
          <a:bodyPr wrap="none">
            <a:spAutoFit/>
          </a:bodyPr>
          <a:lstStyle/>
          <a:p>
            <a:r>
              <a:rPr lang="de-CH" sz="2800" dirty="0"/>
              <a:t>"Schnell vergaßen sie seine Taten, warteten nicht auf seinen Rat." </a:t>
            </a:r>
            <a:r>
              <a:rPr lang="de-CH" sz="2800" b="1" dirty="0"/>
              <a:t>(Ps 106,13)</a:t>
            </a:r>
            <a:endParaRPr lang="de-CH" sz="2800" dirty="0"/>
          </a:p>
        </p:txBody>
      </p:sp>
      <p:sp>
        <p:nvSpPr>
          <p:cNvPr id="7" name="Rechteck 6">
            <a:extLst>
              <a:ext uri="{FF2B5EF4-FFF2-40B4-BE49-F238E27FC236}">
                <a16:creationId xmlns:a16="http://schemas.microsoft.com/office/drawing/2014/main" id="{7458F572-4D4F-4D05-8252-46CF3337D93D}"/>
              </a:ext>
            </a:extLst>
          </p:cNvPr>
          <p:cNvSpPr/>
          <p:nvPr/>
        </p:nvSpPr>
        <p:spPr>
          <a:xfrm>
            <a:off x="684320" y="5021741"/>
            <a:ext cx="9534501" cy="954107"/>
          </a:xfrm>
          <a:prstGeom prst="rect">
            <a:avLst/>
          </a:prstGeom>
        </p:spPr>
        <p:txBody>
          <a:bodyPr wrap="square">
            <a:spAutoFit/>
          </a:bodyPr>
          <a:lstStyle/>
          <a:p>
            <a:r>
              <a:rPr lang="de-CH" sz="2800" dirty="0"/>
              <a:t>"… denn sie waren widerspenstig gewesen gegen die Worte Gottes und hatten verachtet den Rat des Höchsten;" </a:t>
            </a:r>
            <a:r>
              <a:rPr lang="de-CH" sz="2800" b="1" dirty="0"/>
              <a:t>(Ps 107,11)</a:t>
            </a:r>
            <a:endParaRPr lang="de-CH" sz="2800" dirty="0"/>
          </a:p>
        </p:txBody>
      </p:sp>
    </p:spTree>
    <p:extLst>
      <p:ext uri="{BB962C8B-B14F-4D97-AF65-F5344CB8AC3E}">
        <p14:creationId xmlns:p14="http://schemas.microsoft.com/office/powerpoint/2010/main" val="175337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CAB15675-AA0C-489C-9830-4817121AE4C8}"/>
              </a:ext>
            </a:extLst>
          </p:cNvPr>
          <p:cNvSpPr/>
          <p:nvPr/>
        </p:nvSpPr>
        <p:spPr>
          <a:xfrm>
            <a:off x="684321" y="1478611"/>
            <a:ext cx="10256206" cy="3539430"/>
          </a:xfrm>
          <a:prstGeom prst="rect">
            <a:avLst/>
          </a:prstGeom>
        </p:spPr>
        <p:txBody>
          <a:bodyPr wrap="square">
            <a:spAutoFit/>
          </a:bodyPr>
          <a:lstStyle/>
          <a:p>
            <a:r>
              <a:rPr lang="de-CH" sz="2800" dirty="0"/>
              <a:t>"Doch er verwarf den Rat der Alten, den sie ihm geraten hatten, und beriet sich mit den Jüngeren, die mit ihm groß geworden waren ⟨und⟩ die vor ihm standen. … 13 Und der König antwortete dem Volk hart und verwarf den Rat der Alten, den sie ihm geraten hatten; 14 und er redete zu ihnen nach dem Rat der Jüngeren: Mein Vater hat euer Joch schwer gemacht, ich aber will euer Joch noch schwerer machen. Mein Vater hat euch mit Peitschen gezüchtigt, ich aber will euch mit Skorpionen züchtigen." </a:t>
            </a:r>
            <a:r>
              <a:rPr lang="de-CH" sz="2800" b="1" dirty="0"/>
              <a:t>(1Kön 12,8.13-14)</a:t>
            </a:r>
            <a:endParaRPr lang="de-CH" sz="2800" dirty="0"/>
          </a:p>
        </p:txBody>
      </p:sp>
      <p:sp>
        <p:nvSpPr>
          <p:cNvPr id="3" name="Rechteck 2">
            <a:extLst>
              <a:ext uri="{FF2B5EF4-FFF2-40B4-BE49-F238E27FC236}">
                <a16:creationId xmlns:a16="http://schemas.microsoft.com/office/drawing/2014/main" id="{BFDCB4FA-3635-4A01-9D8D-26AD352A52A1}"/>
              </a:ext>
            </a:extLst>
          </p:cNvPr>
          <p:cNvSpPr/>
          <p:nvPr/>
        </p:nvSpPr>
        <p:spPr>
          <a:xfrm>
            <a:off x="684321" y="752148"/>
            <a:ext cx="10256206" cy="523220"/>
          </a:xfrm>
          <a:prstGeom prst="rect">
            <a:avLst/>
          </a:prstGeom>
        </p:spPr>
        <p:txBody>
          <a:bodyPr wrap="square">
            <a:spAutoFit/>
          </a:bodyPr>
          <a:lstStyle/>
          <a:p>
            <a:r>
              <a:rPr lang="de-CH" sz="2800" b="1" dirty="0"/>
              <a:t>Ratschluss im AT</a:t>
            </a:r>
          </a:p>
        </p:txBody>
      </p:sp>
    </p:spTree>
    <p:extLst>
      <p:ext uri="{BB962C8B-B14F-4D97-AF65-F5344CB8AC3E}">
        <p14:creationId xmlns:p14="http://schemas.microsoft.com/office/powerpoint/2010/main" val="278459075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1545</Words>
  <Application>Microsoft Office PowerPoint</Application>
  <PresentationFormat>Breitbild</PresentationFormat>
  <Paragraphs>89</Paragraphs>
  <Slides>23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Ganze Ratschluss Gottes</dc:title>
  <dc:creator>Matthias Germann</dc:creator>
  <cp:keywords>Bibel, Ratschluss, Jüngerschaft</cp:keywords>
  <cp:lastModifiedBy>Mätthu</cp:lastModifiedBy>
  <cp:revision>432</cp:revision>
  <dcterms:created xsi:type="dcterms:W3CDTF">2021-02-04T12:45:11Z</dcterms:created>
  <dcterms:modified xsi:type="dcterms:W3CDTF">2022-11-05T14:07:36Z</dcterms:modified>
</cp:coreProperties>
</file>