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65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04.07.2018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04.07.2018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35" y="-80914"/>
            <a:ext cx="10881341" cy="657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787904"/>
            <a:ext cx="8773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Hebräische Poesie: (Vergleiche und Kontraste)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1691238"/>
            <a:ext cx="100646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„Aber wer auf mich hört, </a:t>
            </a:r>
            <a:r>
              <a:rPr lang="de-CH" sz="3600" dirty="0" smtClean="0">
                <a:solidFill>
                  <a:schemeClr val="bg1"/>
                </a:solidFill>
              </a:rPr>
              <a:t>wird </a:t>
            </a:r>
            <a:r>
              <a:rPr lang="de-CH" sz="3600" dirty="0">
                <a:solidFill>
                  <a:schemeClr val="bg1"/>
                </a:solidFill>
              </a:rPr>
              <a:t>in Sicherheit wohnen,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er </a:t>
            </a:r>
            <a:r>
              <a:rPr lang="de-CH" sz="3600" dirty="0">
                <a:solidFill>
                  <a:schemeClr val="bg1"/>
                </a:solidFill>
              </a:rPr>
              <a:t>kann ruhig bleiben, weil er kein Unglück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fürchten </a:t>
            </a:r>
            <a:r>
              <a:rPr lang="de-CH" sz="3600" dirty="0">
                <a:solidFill>
                  <a:schemeClr val="bg1"/>
                </a:solidFill>
              </a:rPr>
              <a:t>muss.“ </a:t>
            </a:r>
            <a:r>
              <a:rPr lang="de-CH" sz="3600" b="1" dirty="0">
                <a:solidFill>
                  <a:schemeClr val="bg1"/>
                </a:solidFill>
              </a:rPr>
              <a:t>(1,33)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1120" y="3758163"/>
            <a:ext cx="99557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„Ein Armer muss seine Bitten ehrerbietig vortragen,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aber </a:t>
            </a:r>
            <a:r>
              <a:rPr lang="de-CH" sz="3600" dirty="0">
                <a:solidFill>
                  <a:schemeClr val="bg1"/>
                </a:solidFill>
              </a:rPr>
              <a:t>der Reiche antwortet hart und knapp.“ </a:t>
            </a:r>
            <a:r>
              <a:rPr lang="de-CH" sz="3600" b="1" dirty="0">
                <a:solidFill>
                  <a:schemeClr val="bg1"/>
                </a:solidFill>
              </a:rPr>
              <a:t>(18,23)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787904"/>
            <a:ext cx="5084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Sprüche: Praxis-Handbuch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1691238"/>
            <a:ext cx="101153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Das Buch der Sprüche beschreibt das Leben,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wie </a:t>
            </a:r>
            <a:r>
              <a:rPr lang="de-CH" sz="3600" dirty="0">
                <a:solidFill>
                  <a:schemeClr val="bg1"/>
                </a:solidFill>
              </a:rPr>
              <a:t>es wirklich ist. Nicht das Leben in der Gemeinde,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sondern </a:t>
            </a:r>
            <a:r>
              <a:rPr lang="de-CH" sz="3600" dirty="0">
                <a:solidFill>
                  <a:schemeClr val="bg1"/>
                </a:solidFill>
              </a:rPr>
              <a:t>das Leben auf dem Arbeitsplatz,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in </a:t>
            </a:r>
            <a:r>
              <a:rPr lang="de-CH" sz="3600" dirty="0">
                <a:solidFill>
                  <a:schemeClr val="bg1"/>
                </a:solidFill>
              </a:rPr>
              <a:t>der Nachbarschaft, in der Familie, usw..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Die </a:t>
            </a:r>
            <a:r>
              <a:rPr lang="de-CH" sz="3600" dirty="0">
                <a:solidFill>
                  <a:schemeClr val="bg1"/>
                </a:solidFill>
              </a:rPr>
              <a:t>Sprüche behandeln alle Aspekte des Lebens!</a:t>
            </a:r>
          </a:p>
        </p:txBody>
      </p:sp>
    </p:spTree>
    <p:extLst>
      <p:ext uri="{BB962C8B-B14F-4D97-AF65-F5344CB8AC3E}">
        <p14:creationId xmlns:p14="http://schemas.microsoft.com/office/powerpoint/2010/main" val="19110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787904"/>
            <a:ext cx="745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Warum Weisheitsliteratur in der Bibel?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Hiob, Sprüche, Prediger, einige Psalmen, Hohelied, Jakobusbrief</a:t>
            </a:r>
            <a:endParaRPr lang="de-CH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1120" y="2272263"/>
            <a:ext cx="8524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Der Spruch ist eine auf das Wesentlichste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komprimierte </a:t>
            </a:r>
            <a:r>
              <a:rPr lang="de-CH" sz="3600" dirty="0">
                <a:solidFill>
                  <a:schemeClr val="bg1"/>
                </a:solidFill>
              </a:rPr>
              <a:t>Form menschlicher Erfahrung!</a:t>
            </a:r>
          </a:p>
        </p:txBody>
      </p:sp>
    </p:spTree>
    <p:extLst>
      <p:ext uri="{BB962C8B-B14F-4D97-AF65-F5344CB8AC3E}">
        <p14:creationId xmlns:p14="http://schemas.microsoft.com/office/powerpoint/2010/main" val="67428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787904"/>
            <a:ext cx="7450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Warum Weisheitsliteratur in der Bibel?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Hiob, Sprüche, Prediger, einige Psalmen, Hohelied, Jakobusbrief</a:t>
            </a:r>
            <a:endParaRPr lang="de-CH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3480" y="2253213"/>
            <a:ext cx="81785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„Die Sprüche sind einfache,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moralische </a:t>
            </a:r>
            <a:r>
              <a:rPr lang="de-CH" sz="3600" dirty="0">
                <a:solidFill>
                  <a:schemeClr val="bg1"/>
                </a:solidFill>
              </a:rPr>
              <a:t>Aussagen (oder Illustrationen),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die </a:t>
            </a:r>
            <a:r>
              <a:rPr lang="de-CH" sz="3600" dirty="0">
                <a:solidFill>
                  <a:schemeClr val="bg1"/>
                </a:solidFill>
              </a:rPr>
              <a:t>fundamentale Tatsachen des Lebens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hervorheben </a:t>
            </a:r>
            <a:r>
              <a:rPr lang="de-CH" sz="3600" dirty="0">
                <a:solidFill>
                  <a:schemeClr val="bg1"/>
                </a:solidFill>
              </a:rPr>
              <a:t>und lehren.“ </a:t>
            </a:r>
            <a:r>
              <a:rPr lang="de-CH" sz="3600" b="1" dirty="0">
                <a:solidFill>
                  <a:schemeClr val="bg1"/>
                </a:solidFill>
              </a:rPr>
              <a:t>MacArthur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3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2980" y="576813"/>
            <a:ext cx="1131046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olidFill>
                  <a:schemeClr val="bg1"/>
                </a:solidFill>
              </a:rPr>
              <a:t>„Und Gott sprach: Bitte, was ich dir geben soll! Und Salomo sprach: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…</a:t>
            </a:r>
            <a:r>
              <a:rPr lang="de-CH" sz="3000" dirty="0">
                <a:solidFill>
                  <a:schemeClr val="bg1"/>
                </a:solidFill>
              </a:rPr>
              <a:t> so gib du deinem Knecht doch ein verständiges Herz, dass er dein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Volk </a:t>
            </a:r>
            <a:r>
              <a:rPr lang="de-CH" sz="3000" dirty="0">
                <a:solidFill>
                  <a:schemeClr val="bg1"/>
                </a:solidFill>
              </a:rPr>
              <a:t>zu richten versteht und unterscheiden kann, was Gut und Böse ist.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Denn </a:t>
            </a:r>
            <a:r>
              <a:rPr lang="de-CH" sz="3000" dirty="0">
                <a:solidFill>
                  <a:schemeClr val="bg1"/>
                </a:solidFill>
              </a:rPr>
              <a:t>wer kann dieses dein großes Volk richten? Und es war dem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HERRN </a:t>
            </a:r>
            <a:r>
              <a:rPr lang="de-CH" sz="3000" dirty="0">
                <a:solidFill>
                  <a:schemeClr val="bg1"/>
                </a:solidFill>
              </a:rPr>
              <a:t>wohlgefällig, dass Salomo um dies bat. Und Gott sprach zu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ihm</a:t>
            </a:r>
            <a:r>
              <a:rPr lang="de-CH" sz="3000" dirty="0">
                <a:solidFill>
                  <a:schemeClr val="bg1"/>
                </a:solidFill>
              </a:rPr>
              <a:t>: Weil du um dies bittest, und nicht um langes Leben und um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Reichtum </a:t>
            </a:r>
            <a:r>
              <a:rPr lang="de-CH" sz="3000" dirty="0">
                <a:solidFill>
                  <a:schemeClr val="bg1"/>
                </a:solidFill>
              </a:rPr>
              <a:t>und um den Tod deiner Feinde bittest, sondern um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Einsicht </a:t>
            </a:r>
            <a:r>
              <a:rPr lang="de-CH" sz="3000" dirty="0">
                <a:solidFill>
                  <a:schemeClr val="bg1"/>
                </a:solidFill>
              </a:rPr>
              <a:t>zum Verständnis des Rechts, siehe, so habe ich nach deinen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Worten </a:t>
            </a:r>
            <a:r>
              <a:rPr lang="de-CH" sz="3000" dirty="0">
                <a:solidFill>
                  <a:schemeClr val="bg1"/>
                </a:solidFill>
              </a:rPr>
              <a:t>gehandelt. Siehe, ich habe dir ein weises und verständiges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Herz </a:t>
            </a:r>
            <a:r>
              <a:rPr lang="de-CH" sz="3000" dirty="0">
                <a:solidFill>
                  <a:schemeClr val="bg1"/>
                </a:solidFill>
              </a:rPr>
              <a:t>gegeben, dass deinesgleichen vor dir nicht gewesen ist und </a:t>
            </a:r>
            <a:endParaRPr lang="de-CH" sz="3000" dirty="0" smtClean="0">
              <a:solidFill>
                <a:schemeClr val="bg1"/>
              </a:solidFill>
            </a:endParaRPr>
          </a:p>
          <a:p>
            <a:r>
              <a:rPr lang="de-CH" sz="3000" dirty="0" smtClean="0">
                <a:solidFill>
                  <a:schemeClr val="bg1"/>
                </a:solidFill>
              </a:rPr>
              <a:t>deinesgleichen </a:t>
            </a:r>
            <a:r>
              <a:rPr lang="de-CH" sz="3000" dirty="0">
                <a:solidFill>
                  <a:schemeClr val="bg1"/>
                </a:solidFill>
              </a:rPr>
              <a:t>auch nach dir nicht aufkommen wird.“ </a:t>
            </a:r>
            <a:r>
              <a:rPr lang="de-CH" sz="3000" b="1" dirty="0">
                <a:solidFill>
                  <a:schemeClr val="bg1"/>
                </a:solidFill>
              </a:rPr>
              <a:t>(1Kö 3,5-12)</a:t>
            </a:r>
            <a:endParaRPr lang="de-CH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3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2980" y="1519788"/>
            <a:ext cx="89677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Weisheit darf nicht mit Intelligenz verwechselt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werden</a:t>
            </a:r>
            <a:r>
              <a:rPr lang="de-CH" sz="3600" dirty="0">
                <a:solidFill>
                  <a:schemeClr val="bg1"/>
                </a:solidFill>
              </a:rPr>
              <a:t>. Weisheit ist das Praxis-Wissen wie ich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durch </a:t>
            </a:r>
            <a:r>
              <a:rPr lang="de-CH" sz="3600" dirty="0">
                <a:solidFill>
                  <a:schemeClr val="bg1"/>
                </a:solidFill>
              </a:rPr>
              <a:t>mein Reden, mein Denken und mein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Handeln </a:t>
            </a:r>
            <a:r>
              <a:rPr lang="de-CH" sz="3600" dirty="0">
                <a:solidFill>
                  <a:schemeClr val="bg1"/>
                </a:solidFill>
              </a:rPr>
              <a:t>ein dem Herrn wohlgefälliges Leben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führen </a:t>
            </a:r>
            <a:r>
              <a:rPr lang="de-CH" sz="3600" dirty="0">
                <a:solidFill>
                  <a:schemeClr val="bg1"/>
                </a:solidFill>
              </a:rPr>
              <a:t>kann.</a:t>
            </a:r>
          </a:p>
        </p:txBody>
      </p:sp>
    </p:spTree>
    <p:extLst>
      <p:ext uri="{BB962C8B-B14F-4D97-AF65-F5344CB8AC3E}">
        <p14:creationId xmlns:p14="http://schemas.microsoft.com/office/powerpoint/2010/main" val="21550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2980" y="1519788"/>
            <a:ext cx="95924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Das Buch der Sprüche zeigt uns, wie wir das Beste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aus </a:t>
            </a:r>
            <a:r>
              <a:rPr lang="de-CH" sz="3600" dirty="0">
                <a:solidFill>
                  <a:schemeClr val="bg1"/>
                </a:solidFill>
              </a:rPr>
              <a:t>unserem Leben machen können und warnt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gleichzeitig </a:t>
            </a:r>
            <a:r>
              <a:rPr lang="de-CH" sz="3600" dirty="0">
                <a:solidFill>
                  <a:schemeClr val="bg1"/>
                </a:solidFill>
              </a:rPr>
              <a:t>unser Leben nicht zu verschwenden.</a:t>
            </a:r>
          </a:p>
        </p:txBody>
      </p:sp>
    </p:spTree>
    <p:extLst>
      <p:ext uri="{BB962C8B-B14F-4D97-AF65-F5344CB8AC3E}">
        <p14:creationId xmlns:p14="http://schemas.microsoft.com/office/powerpoint/2010/main" val="125112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2980" y="1519788"/>
            <a:ext cx="10176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Gottes Weisheit befähigt uns, ein Gott wohlgefälliges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Leben </a:t>
            </a:r>
            <a:r>
              <a:rPr lang="de-CH" sz="3600" dirty="0">
                <a:solidFill>
                  <a:schemeClr val="bg1"/>
                </a:solidFill>
              </a:rPr>
              <a:t>zu leben und das Ziel zu erreichen!</a:t>
            </a:r>
          </a:p>
        </p:txBody>
      </p:sp>
    </p:spTree>
    <p:extLst>
      <p:ext uri="{BB962C8B-B14F-4D97-AF65-F5344CB8AC3E}">
        <p14:creationId xmlns:p14="http://schemas.microsoft.com/office/powerpoint/2010/main" val="105158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2980" y="1519788"/>
            <a:ext cx="9686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Ohne Gottes Weisheit wissen wir nicht wie Reden,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wie </a:t>
            </a:r>
            <a:r>
              <a:rPr lang="de-CH" sz="3600" dirty="0">
                <a:solidFill>
                  <a:schemeClr val="bg1"/>
                </a:solidFill>
              </a:rPr>
              <a:t>Denken und wie Handeln! </a:t>
            </a:r>
          </a:p>
        </p:txBody>
      </p:sp>
    </p:spTree>
    <p:extLst>
      <p:ext uri="{BB962C8B-B14F-4D97-AF65-F5344CB8AC3E}">
        <p14:creationId xmlns:p14="http://schemas.microsoft.com/office/powerpoint/2010/main" val="6068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3480" y="1853163"/>
            <a:ext cx="92704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„Wer bei der Erziehung nie den Stock benutzt,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hasst </a:t>
            </a:r>
            <a:r>
              <a:rPr lang="de-CH" sz="3600" dirty="0">
                <a:solidFill>
                  <a:schemeClr val="bg1"/>
                </a:solidFill>
              </a:rPr>
              <a:t>seinen Sohn, wer jedoch seinen Sohn liebt,</a:t>
            </a:r>
            <a:br>
              <a:rPr lang="de-CH" sz="3600" dirty="0">
                <a:solidFill>
                  <a:schemeClr val="bg1"/>
                </a:solidFill>
              </a:rPr>
            </a:br>
            <a:r>
              <a:rPr lang="de-CH" sz="3600" dirty="0">
                <a:solidFill>
                  <a:schemeClr val="bg1"/>
                </a:solidFill>
              </a:rPr>
              <a:t>erzieht ihn beizeiten.“ </a:t>
            </a:r>
            <a:r>
              <a:rPr lang="de-CH" sz="3600" b="1" dirty="0">
                <a:solidFill>
                  <a:schemeClr val="bg1"/>
                </a:solidFill>
              </a:rPr>
              <a:t>(</a:t>
            </a:r>
            <a:r>
              <a:rPr lang="de-CH" sz="3600" b="1" dirty="0" err="1">
                <a:solidFill>
                  <a:schemeClr val="bg1"/>
                </a:solidFill>
              </a:rPr>
              <a:t>Spr</a:t>
            </a:r>
            <a:r>
              <a:rPr lang="de-CH" sz="3600" b="1" dirty="0">
                <a:solidFill>
                  <a:schemeClr val="bg1"/>
                </a:solidFill>
              </a:rPr>
              <a:t> 13,24)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3480" y="787904"/>
            <a:ext cx="645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Der HERR – unser liebender Vater</a:t>
            </a:r>
            <a:endParaRPr lang="de-CH" sz="2000" dirty="0" smtClean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3480" y="3862938"/>
            <a:ext cx="108730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„Denn wen der Herr liebt, den erzieht er mit der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nötigen </a:t>
            </a:r>
            <a:r>
              <a:rPr lang="de-CH" sz="3600" dirty="0">
                <a:solidFill>
                  <a:schemeClr val="bg1"/>
                </a:solidFill>
              </a:rPr>
              <a:t>Strenge; jeden, den er als seinen Sohn annimmt,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lässt </a:t>
            </a:r>
            <a:r>
              <a:rPr lang="de-CH" sz="3600" dirty="0">
                <a:solidFill>
                  <a:schemeClr val="bg1"/>
                </a:solidFill>
              </a:rPr>
              <a:t>er auch seine strafende Hand spüren.“ </a:t>
            </a:r>
            <a:r>
              <a:rPr lang="de-CH" sz="3600" b="1" dirty="0">
                <a:solidFill>
                  <a:schemeClr val="bg1"/>
                </a:solidFill>
              </a:rPr>
              <a:t>(Hebr 12,6)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53480" y="313038"/>
            <a:ext cx="23391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>
                <a:solidFill>
                  <a:schemeClr val="bg1"/>
                </a:solidFill>
              </a:rPr>
              <a:t>Sprüche</a:t>
            </a:r>
            <a:endParaRPr lang="de-CH" sz="5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>
                <a:solidFill>
                  <a:schemeClr val="bg1"/>
                </a:solidFill>
              </a:rPr>
              <a:t>Kapitel: 31 | Verse:  915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3480" y="2215113"/>
            <a:ext cx="8384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Lernen aus und durch (Selbst-) Erfahrung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3480" y="787904"/>
            <a:ext cx="67579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Wie können wir vom Herrn lernen?</a:t>
            </a:r>
          </a:p>
          <a:p>
            <a:pPr lvl="0"/>
            <a:r>
              <a:rPr lang="de-CH" sz="2000" dirty="0" smtClean="0">
                <a:solidFill>
                  <a:schemeClr val="bg1"/>
                </a:solidFill>
              </a:rPr>
              <a:t>Grundsätzlich gibt es drei Möglichkeiten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3480" y="3072363"/>
            <a:ext cx="105051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 </a:t>
            </a:r>
            <a:r>
              <a:rPr lang="de-DE" sz="3600" dirty="0">
                <a:solidFill>
                  <a:schemeClr val="bg1"/>
                </a:solidFill>
              </a:rPr>
              <a:t>„Da hasste ich das Leben; denn mir missfiel das Tun,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das </a:t>
            </a:r>
            <a:r>
              <a:rPr lang="de-DE" sz="3600" dirty="0">
                <a:solidFill>
                  <a:schemeClr val="bg1"/>
                </a:solidFill>
              </a:rPr>
              <a:t>unter der Sonne geschieht; denn es ist alles nichtig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und </a:t>
            </a:r>
            <a:r>
              <a:rPr lang="de-DE" sz="3600" dirty="0">
                <a:solidFill>
                  <a:schemeClr val="bg1"/>
                </a:solidFill>
              </a:rPr>
              <a:t>ein Haschen nach Wind.“ </a:t>
            </a:r>
            <a:r>
              <a:rPr lang="de-DE" sz="3600" b="1" dirty="0">
                <a:solidFill>
                  <a:schemeClr val="bg1"/>
                </a:solidFill>
              </a:rPr>
              <a:t>(</a:t>
            </a:r>
            <a:r>
              <a:rPr lang="de-DE" sz="3600" b="1" dirty="0" err="1">
                <a:solidFill>
                  <a:schemeClr val="bg1"/>
                </a:solidFill>
              </a:rPr>
              <a:t>Pred</a:t>
            </a:r>
            <a:r>
              <a:rPr lang="de-DE" sz="3600" b="1" dirty="0">
                <a:solidFill>
                  <a:schemeClr val="bg1"/>
                </a:solidFill>
              </a:rPr>
              <a:t> 2,17)</a:t>
            </a:r>
            <a:r>
              <a:rPr lang="de-DE" sz="3600" dirty="0">
                <a:solidFill>
                  <a:schemeClr val="bg1"/>
                </a:solidFill>
              </a:rPr>
              <a:t> 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9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3480" y="2215113"/>
            <a:ext cx="5241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Lernen durch Belehrung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3480" y="787904"/>
            <a:ext cx="67579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Wie können wir vom Herrn lernen?</a:t>
            </a:r>
          </a:p>
          <a:p>
            <a:pPr lvl="0"/>
            <a:r>
              <a:rPr lang="de-CH" sz="2000" dirty="0" smtClean="0">
                <a:solidFill>
                  <a:schemeClr val="bg1"/>
                </a:solidFill>
              </a:rPr>
              <a:t>Grundsätzlich gibt es drei Möglichkeiten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3480" y="3072363"/>
            <a:ext cx="10959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„Mein Sohn, gehorche deinem Vater, der dich erzieht,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und </a:t>
            </a:r>
            <a:r>
              <a:rPr lang="de-DE" sz="3600" dirty="0">
                <a:solidFill>
                  <a:schemeClr val="bg1"/>
                </a:solidFill>
              </a:rPr>
              <a:t>lehne die Anweisungen deiner Mutter nicht ab.“ </a:t>
            </a:r>
            <a:r>
              <a:rPr lang="de-DE" sz="3600" b="1" dirty="0">
                <a:solidFill>
                  <a:schemeClr val="bg1"/>
                </a:solidFill>
              </a:rPr>
              <a:t>(1,8)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3480" y="2215113"/>
            <a:ext cx="7115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Lernen durch Beispiele (Vorbilder)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3480" y="787904"/>
            <a:ext cx="67579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Wie können wir vom Herrn lernen?</a:t>
            </a:r>
          </a:p>
          <a:p>
            <a:pPr lvl="0"/>
            <a:r>
              <a:rPr lang="de-CH" sz="2000" dirty="0" smtClean="0">
                <a:solidFill>
                  <a:schemeClr val="bg1"/>
                </a:solidFill>
              </a:rPr>
              <a:t>Grundsätzlich gibt es drei Möglichkeiten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3480" y="3072363"/>
            <a:ext cx="104445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„Da wir nun eine solche Wolke von Zeugen um uns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haben</a:t>
            </a:r>
            <a:r>
              <a:rPr lang="de-DE" sz="3600" dirty="0">
                <a:solidFill>
                  <a:schemeClr val="bg1"/>
                </a:solidFill>
              </a:rPr>
              <a:t>, </a:t>
            </a:r>
            <a:r>
              <a:rPr lang="de-DE" sz="3600" dirty="0" smtClean="0">
                <a:solidFill>
                  <a:schemeClr val="bg1"/>
                </a:solidFill>
              </a:rPr>
              <a:t>so </a:t>
            </a:r>
            <a:r>
              <a:rPr lang="de-DE" sz="3600" dirty="0">
                <a:solidFill>
                  <a:schemeClr val="bg1"/>
                </a:solidFill>
              </a:rPr>
              <a:t>lasst uns jede Last ablegen und die Sünde,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die </a:t>
            </a:r>
            <a:r>
              <a:rPr lang="de-DE" sz="3600" dirty="0">
                <a:solidFill>
                  <a:schemeClr val="bg1"/>
                </a:solidFill>
              </a:rPr>
              <a:t>uns so leicht umstrickt, und lasst uns mit Ausdauer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laufen </a:t>
            </a:r>
            <a:r>
              <a:rPr lang="de-DE" sz="3600" dirty="0">
                <a:solidFill>
                  <a:schemeClr val="bg1"/>
                </a:solidFill>
              </a:rPr>
              <a:t>in dem Kampf, der vor uns liegt, indem wir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hinschauen </a:t>
            </a:r>
            <a:r>
              <a:rPr lang="de-DE" sz="3600" dirty="0">
                <a:solidFill>
                  <a:schemeClr val="bg1"/>
                </a:solidFill>
              </a:rPr>
              <a:t>auf Jesus, den Anfänger und Vollender </a:t>
            </a:r>
            <a:endParaRPr lang="de-DE" sz="3600" dirty="0" smtClean="0">
              <a:solidFill>
                <a:schemeClr val="bg1"/>
              </a:solidFill>
            </a:endParaRPr>
          </a:p>
          <a:p>
            <a:r>
              <a:rPr lang="de-DE" sz="3600" dirty="0" smtClean="0">
                <a:solidFill>
                  <a:schemeClr val="bg1"/>
                </a:solidFill>
              </a:rPr>
              <a:t>des </a:t>
            </a:r>
            <a:r>
              <a:rPr lang="de-DE" sz="3600" dirty="0">
                <a:solidFill>
                  <a:schemeClr val="bg1"/>
                </a:solidFill>
              </a:rPr>
              <a:t>Glaubens.“ </a:t>
            </a:r>
            <a:r>
              <a:rPr lang="de-DE" sz="3600" b="1" dirty="0">
                <a:solidFill>
                  <a:schemeClr val="bg1"/>
                </a:solidFill>
              </a:rPr>
              <a:t>(Hebr 12,1+2a)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1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3480" y="1611459"/>
            <a:ext cx="90765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“Das Buch der Sprüche wurde geschrieben,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damit </a:t>
            </a:r>
            <a:r>
              <a:rPr lang="de-CH" sz="3600" dirty="0">
                <a:solidFill>
                  <a:schemeClr val="bg1"/>
                </a:solidFill>
              </a:rPr>
              <a:t>die Menschen erfahren, was Weisheit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und </a:t>
            </a:r>
            <a:r>
              <a:rPr lang="de-CH" sz="3600" dirty="0">
                <a:solidFill>
                  <a:schemeClr val="bg1"/>
                </a:solidFill>
              </a:rPr>
              <a:t>Erziehung sind, und merken, wie man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verständige </a:t>
            </a:r>
            <a:r>
              <a:rPr lang="de-CH" sz="3600" dirty="0">
                <a:solidFill>
                  <a:schemeClr val="bg1"/>
                </a:solidFill>
              </a:rPr>
              <a:t>Rede von törichter unterscheiden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kann</a:t>
            </a:r>
            <a:r>
              <a:rPr lang="de-CH" sz="3600" dirty="0">
                <a:solidFill>
                  <a:schemeClr val="bg1"/>
                </a:solidFill>
              </a:rPr>
              <a:t>. Dadurch erhält man eine gute Erziehung,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lernt</a:t>
            </a:r>
            <a:r>
              <a:rPr lang="de-CH" sz="3600" dirty="0">
                <a:solidFill>
                  <a:schemeClr val="bg1"/>
                </a:solidFill>
              </a:rPr>
              <a:t>, ein rechtschaffenes Leben zu führen,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und </a:t>
            </a:r>
            <a:r>
              <a:rPr lang="de-CH" sz="3600" dirty="0">
                <a:solidFill>
                  <a:schemeClr val="bg1"/>
                </a:solidFill>
              </a:rPr>
              <a:t>aufrichtig und ehrlich zu sein.” </a:t>
            </a:r>
            <a:r>
              <a:rPr lang="de-CH" sz="3600" b="1" dirty="0">
                <a:solidFill>
                  <a:schemeClr val="bg1"/>
                </a:solidFill>
              </a:rPr>
              <a:t>(1,2-3)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3480" y="787904"/>
            <a:ext cx="10634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Also: Warum wurde das Buch der Sprüche geschrieben?</a:t>
            </a:r>
            <a:endParaRPr lang="de-CH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35" y="-80914"/>
            <a:ext cx="10881341" cy="657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498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Offensichtliche Aussagen: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9058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i="1" dirty="0">
                <a:solidFill>
                  <a:schemeClr val="bg1"/>
                </a:solidFill>
              </a:rPr>
              <a:t>“</a:t>
            </a:r>
            <a:r>
              <a:rPr lang="de-CH" sz="3600" dirty="0">
                <a:solidFill>
                  <a:schemeClr val="bg1"/>
                </a:solidFill>
              </a:rPr>
              <a:t>Der Besitz eines Reichen ist seine Festung,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das </a:t>
            </a:r>
            <a:r>
              <a:rPr lang="de-CH" sz="3600" dirty="0">
                <a:solidFill>
                  <a:schemeClr val="bg1"/>
                </a:solidFill>
              </a:rPr>
              <a:t>Elend der Armen ist ihr Untergang.</a:t>
            </a:r>
            <a:r>
              <a:rPr lang="de-CH" sz="3600" i="1" dirty="0">
                <a:solidFill>
                  <a:schemeClr val="bg1"/>
                </a:solidFill>
              </a:rPr>
              <a:t>”</a:t>
            </a:r>
            <a:r>
              <a:rPr lang="de-CH" sz="3600" dirty="0">
                <a:solidFill>
                  <a:schemeClr val="bg1"/>
                </a:solidFill>
              </a:rPr>
              <a:t> </a:t>
            </a:r>
            <a:r>
              <a:rPr lang="de-CH" sz="3600" b="1" dirty="0">
                <a:solidFill>
                  <a:schemeClr val="bg1"/>
                </a:solidFill>
              </a:rPr>
              <a:t>(10,15)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498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Offensichtliche Aussagen: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89411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“Freude im Herzen äussert sich in einem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freundlichen </a:t>
            </a:r>
            <a:r>
              <a:rPr lang="de-CH" sz="3600" dirty="0">
                <a:solidFill>
                  <a:schemeClr val="bg1"/>
                </a:solidFill>
              </a:rPr>
              <a:t>Gesicht, aber Kummer im Herzen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bedrückt </a:t>
            </a:r>
            <a:r>
              <a:rPr lang="de-CH" sz="3600" dirty="0">
                <a:solidFill>
                  <a:schemeClr val="bg1"/>
                </a:solidFill>
              </a:rPr>
              <a:t>das Gemüt.” </a:t>
            </a:r>
            <a:r>
              <a:rPr lang="de-CH" sz="3600" b="1" dirty="0">
                <a:solidFill>
                  <a:schemeClr val="bg1"/>
                </a:solidFill>
              </a:rPr>
              <a:t>(15,13)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4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387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Bildhafte Aussagen: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85106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“Sich in einen Streit einzumischen,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der </a:t>
            </a:r>
            <a:r>
              <a:rPr lang="de-CH" sz="3600" dirty="0">
                <a:solidFill>
                  <a:schemeClr val="bg1"/>
                </a:solidFill>
              </a:rPr>
              <a:t>einen nichts angeht, ist genauso riskant,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wie </a:t>
            </a:r>
            <a:r>
              <a:rPr lang="de-CH" sz="3600" dirty="0">
                <a:solidFill>
                  <a:schemeClr val="bg1"/>
                </a:solidFill>
              </a:rPr>
              <a:t>einen vorbeilaufenden Hund an den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Ohren </a:t>
            </a:r>
            <a:r>
              <a:rPr lang="de-CH" sz="3600" dirty="0">
                <a:solidFill>
                  <a:schemeClr val="bg1"/>
                </a:solidFill>
              </a:rPr>
              <a:t>zu packen.” </a:t>
            </a:r>
            <a:r>
              <a:rPr lang="de-CH" sz="3600" b="1" dirty="0">
                <a:solidFill>
                  <a:schemeClr val="bg1"/>
                </a:solidFill>
              </a:rPr>
              <a:t>(26,17)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387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Bildhafte Aussagen: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100463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i="1" dirty="0">
                <a:solidFill>
                  <a:schemeClr val="bg1"/>
                </a:solidFill>
              </a:rPr>
              <a:t>“</a:t>
            </a:r>
            <a:r>
              <a:rPr lang="de-CH" sz="3600" dirty="0">
                <a:solidFill>
                  <a:schemeClr val="bg1"/>
                </a:solidFill>
              </a:rPr>
              <a:t>Sogar einen Dummkopf kann man für weise halten,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wenn </a:t>
            </a:r>
            <a:r>
              <a:rPr lang="de-CH" sz="3600" dirty="0">
                <a:solidFill>
                  <a:schemeClr val="bg1"/>
                </a:solidFill>
              </a:rPr>
              <a:t>er schweigt, er wirkt verständig,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solange </a:t>
            </a:r>
            <a:r>
              <a:rPr lang="de-CH" sz="3600" dirty="0">
                <a:solidFill>
                  <a:schemeClr val="bg1"/>
                </a:solidFill>
              </a:rPr>
              <a:t>er den Mund hält.</a:t>
            </a:r>
            <a:r>
              <a:rPr lang="de-CH" sz="3600" i="1" dirty="0">
                <a:solidFill>
                  <a:schemeClr val="bg1"/>
                </a:solidFill>
              </a:rPr>
              <a:t>”</a:t>
            </a:r>
            <a:r>
              <a:rPr lang="de-CH" sz="3600" dirty="0">
                <a:solidFill>
                  <a:schemeClr val="bg1"/>
                </a:solidFill>
              </a:rPr>
              <a:t> </a:t>
            </a:r>
            <a:r>
              <a:rPr lang="de-CH" sz="3600" b="1" dirty="0">
                <a:solidFill>
                  <a:schemeClr val="bg1"/>
                </a:solidFill>
              </a:rPr>
              <a:t>(13,12)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3876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Bildhafte Aussagen: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7259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„Die Tür dreht sich in ihrer Angel –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und </a:t>
            </a:r>
            <a:r>
              <a:rPr lang="de-CH" sz="3600" dirty="0">
                <a:solidFill>
                  <a:schemeClr val="bg1"/>
                </a:solidFill>
              </a:rPr>
              <a:t>der Faule in seinem Bett.“ </a:t>
            </a:r>
            <a:r>
              <a:rPr lang="de-CH" sz="3600" b="1" dirty="0">
                <a:solidFill>
                  <a:schemeClr val="bg1"/>
                </a:solidFill>
              </a:rPr>
              <a:t>(26,14)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6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4812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Sprüche, die wir kennen: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9838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i="1" dirty="0">
                <a:solidFill>
                  <a:schemeClr val="bg1"/>
                </a:solidFill>
              </a:rPr>
              <a:t>“</a:t>
            </a:r>
            <a:r>
              <a:rPr lang="de-CH" sz="3600" dirty="0">
                <a:solidFill>
                  <a:schemeClr val="bg1"/>
                </a:solidFill>
              </a:rPr>
              <a:t>Erst ist man überheblich, dann am Boden zerstört,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Hochmut </a:t>
            </a:r>
            <a:r>
              <a:rPr lang="de-CH" sz="3600" dirty="0">
                <a:solidFill>
                  <a:schemeClr val="bg1"/>
                </a:solidFill>
              </a:rPr>
              <a:t>kommt vor dem Fall.</a:t>
            </a:r>
            <a:r>
              <a:rPr lang="de-CH" sz="3600" i="1" dirty="0">
                <a:solidFill>
                  <a:schemeClr val="bg1"/>
                </a:solidFill>
              </a:rPr>
              <a:t>”</a:t>
            </a:r>
            <a:r>
              <a:rPr lang="de-CH" sz="3600" dirty="0">
                <a:solidFill>
                  <a:schemeClr val="bg1"/>
                </a:solidFill>
              </a:rPr>
              <a:t> </a:t>
            </a:r>
            <a:r>
              <a:rPr lang="de-CH" sz="3600" b="1" dirty="0">
                <a:solidFill>
                  <a:schemeClr val="bg1"/>
                </a:solidFill>
              </a:rPr>
              <a:t>(16,18)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303" y="5581777"/>
            <a:ext cx="1819719" cy="109911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53480" y="1549904"/>
            <a:ext cx="4812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>
                <a:solidFill>
                  <a:schemeClr val="bg1"/>
                </a:solidFill>
              </a:rPr>
              <a:t>Sprüche, die wir kennen: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120" y="2748513"/>
            <a:ext cx="102254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“Wie man Eisen durch Eisen schleift,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dirty="0" smtClean="0">
                <a:solidFill>
                  <a:schemeClr val="bg1"/>
                </a:solidFill>
              </a:rPr>
              <a:t>so </a:t>
            </a:r>
            <a:r>
              <a:rPr lang="de-CH" sz="3600" dirty="0">
                <a:solidFill>
                  <a:schemeClr val="bg1"/>
                </a:solidFill>
              </a:rPr>
              <a:t>schleift ein Mensch den Charakter eines anderen.” </a:t>
            </a:r>
            <a:endParaRPr lang="de-CH" sz="3600" dirty="0" smtClean="0">
              <a:solidFill>
                <a:schemeClr val="bg1"/>
              </a:solidFill>
            </a:endParaRPr>
          </a:p>
          <a:p>
            <a:r>
              <a:rPr lang="de-CH" sz="3600" b="1" dirty="0">
                <a:solidFill>
                  <a:schemeClr val="bg1"/>
                </a:solidFill>
              </a:rPr>
              <a:t>	</a:t>
            </a:r>
            <a:r>
              <a:rPr lang="de-CH" sz="3600" b="1" dirty="0" smtClean="0">
                <a:solidFill>
                  <a:schemeClr val="bg1"/>
                </a:solidFill>
              </a:rPr>
              <a:t>							(</a:t>
            </a:r>
            <a:r>
              <a:rPr lang="de-CH" sz="3600" b="1" dirty="0">
                <a:solidFill>
                  <a:schemeClr val="bg1"/>
                </a:solidFill>
              </a:rPr>
              <a:t>27,17)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Breitbild</PresentationFormat>
  <Paragraphs>107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30</cp:revision>
  <dcterms:created xsi:type="dcterms:W3CDTF">2018-05-19T05:14:58Z</dcterms:created>
  <dcterms:modified xsi:type="dcterms:W3CDTF">2018-07-04T15:41:16Z</dcterms:modified>
</cp:coreProperties>
</file>