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7" r:id="rId4"/>
    <p:sldId id="266" r:id="rId5"/>
    <p:sldId id="288" r:id="rId6"/>
    <p:sldId id="289" r:id="rId7"/>
    <p:sldId id="290" r:id="rId8"/>
    <p:sldId id="306" r:id="rId9"/>
    <p:sldId id="307" r:id="rId10"/>
    <p:sldId id="291" r:id="rId11"/>
    <p:sldId id="308" r:id="rId12"/>
    <p:sldId id="309" r:id="rId13"/>
    <p:sldId id="310" r:id="rId14"/>
    <p:sldId id="311" r:id="rId15"/>
    <p:sldId id="313" r:id="rId16"/>
    <p:sldId id="314" r:id="rId17"/>
    <p:sldId id="315" r:id="rId18"/>
    <p:sldId id="316" r:id="rId19"/>
    <p:sldId id="317" r:id="rId20"/>
    <p:sldId id="318" r:id="rId21"/>
    <p:sldId id="305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7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14.07.2018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14.07.2018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052223" y="5086476"/>
            <a:ext cx="42193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Sprüche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7883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569337"/>
            <a:ext cx="1068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Prolog (1,1 – 1,7)</a:t>
            </a:r>
            <a:r>
              <a:rPr lang="de-CH" sz="3600" dirty="0"/>
              <a:t> Verfasserschaft und Zweck des Buches</a:t>
            </a:r>
          </a:p>
        </p:txBody>
      </p:sp>
    </p:spTree>
    <p:extLst>
      <p:ext uri="{BB962C8B-B14F-4D97-AF65-F5344CB8AC3E}">
        <p14:creationId xmlns:p14="http://schemas.microsoft.com/office/powerpoint/2010/main" val="32008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782755"/>
            <a:ext cx="8358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Rat an die Jugend</a:t>
            </a:r>
            <a:r>
              <a:rPr lang="de-CH" sz="3600" dirty="0"/>
              <a:t> </a:t>
            </a:r>
            <a:r>
              <a:rPr lang="de-CH" sz="3600" b="1" dirty="0"/>
              <a:t>(1,8 – 9,18) </a:t>
            </a:r>
            <a:endParaRPr lang="de-CH" sz="3600" b="1" dirty="0" smtClean="0"/>
          </a:p>
          <a:p>
            <a:r>
              <a:rPr lang="de-CH" sz="3600" dirty="0" smtClean="0"/>
              <a:t>Von </a:t>
            </a:r>
            <a:r>
              <a:rPr lang="de-CH" sz="3600" dirty="0"/>
              <a:t>einem Vater über eine „schlechte“ Frau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69695" y="2088820"/>
            <a:ext cx="1059617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err="1"/>
              <a:t>Do’s</a:t>
            </a:r>
            <a:r>
              <a:rPr lang="de-CH" sz="3600" dirty="0"/>
              <a:t>: </a:t>
            </a:r>
          </a:p>
          <a:p>
            <a:r>
              <a:rPr lang="de-CH" sz="3600" dirty="0"/>
              <a:t>Gehorche deinen Eltern </a:t>
            </a:r>
            <a:r>
              <a:rPr lang="de-CH" sz="3600" b="1" dirty="0"/>
              <a:t>(1,8-9)</a:t>
            </a:r>
            <a:endParaRPr lang="de-CH" sz="3600" dirty="0"/>
          </a:p>
          <a:p>
            <a:r>
              <a:rPr lang="de-CH" sz="3600" dirty="0"/>
              <a:t>Suche und erwirb Weisheit </a:t>
            </a:r>
            <a:r>
              <a:rPr lang="de-CH" sz="3600" b="1" dirty="0"/>
              <a:t>(1,20-3,26; 4,1-13; 8,1-9,12)</a:t>
            </a:r>
            <a:endParaRPr lang="de-CH" sz="3600" dirty="0"/>
          </a:p>
          <a:p>
            <a:r>
              <a:rPr lang="de-CH" sz="3600" dirty="0"/>
              <a:t>Sei freundlich zu anderen </a:t>
            </a:r>
            <a:r>
              <a:rPr lang="de-CH" sz="3600" b="1" dirty="0"/>
              <a:t>(3,27-35)</a:t>
            </a:r>
            <a:endParaRPr lang="de-CH" sz="3600" dirty="0"/>
          </a:p>
          <a:p>
            <a:r>
              <a:rPr lang="de-CH" sz="3600" dirty="0"/>
              <a:t>Bewahre dein Herz </a:t>
            </a:r>
            <a:r>
              <a:rPr lang="de-CH" sz="3600" b="1" dirty="0"/>
              <a:t>(4,25-27)</a:t>
            </a:r>
            <a:endParaRPr lang="de-CH" sz="3600" dirty="0"/>
          </a:p>
          <a:p>
            <a:r>
              <a:rPr lang="de-CH" sz="3600" dirty="0"/>
              <a:t>Sei treu in deiner Ehe </a:t>
            </a:r>
            <a:r>
              <a:rPr lang="de-CH" sz="3600" b="1" dirty="0"/>
              <a:t>(5,15-23)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68552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782755"/>
            <a:ext cx="8358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Rat an die Jugend</a:t>
            </a:r>
            <a:r>
              <a:rPr lang="de-CH" sz="3600" dirty="0"/>
              <a:t> </a:t>
            </a:r>
            <a:r>
              <a:rPr lang="de-CH" sz="3600" b="1" dirty="0"/>
              <a:t>(1,8 – 9,18) </a:t>
            </a:r>
            <a:endParaRPr lang="de-CH" sz="3600" b="1" dirty="0" smtClean="0"/>
          </a:p>
          <a:p>
            <a:r>
              <a:rPr lang="de-CH" sz="3600" dirty="0" smtClean="0"/>
              <a:t>Von </a:t>
            </a:r>
            <a:r>
              <a:rPr lang="de-CH" sz="3600" dirty="0"/>
              <a:t>einem Vater über eine „schlechte“ Frau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69695" y="2088820"/>
            <a:ext cx="75138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err="1"/>
              <a:t>Dont’s</a:t>
            </a:r>
            <a:r>
              <a:rPr lang="de-CH" sz="3600" dirty="0"/>
              <a:t>: </a:t>
            </a:r>
          </a:p>
          <a:p>
            <a:r>
              <a:rPr lang="de-CH" sz="3600" dirty="0"/>
              <a:t>Schlechten Umgang </a:t>
            </a:r>
            <a:r>
              <a:rPr lang="de-CH" sz="3600" b="1" dirty="0"/>
              <a:t>(1,10-19; 4,14-22)</a:t>
            </a:r>
            <a:endParaRPr lang="de-CH" sz="3600" dirty="0"/>
          </a:p>
          <a:p>
            <a:r>
              <a:rPr lang="de-CH" sz="3600" dirty="0"/>
              <a:t>Ehebruch begehen </a:t>
            </a:r>
            <a:r>
              <a:rPr lang="de-CH" sz="3600" b="1" dirty="0"/>
              <a:t>(5,1-14; 6,20-7,27)</a:t>
            </a:r>
            <a:endParaRPr lang="de-CH" sz="3600" dirty="0"/>
          </a:p>
          <a:p>
            <a:r>
              <a:rPr lang="de-CH" sz="3600" dirty="0"/>
              <a:t>Bürgschaften eingehen </a:t>
            </a:r>
            <a:r>
              <a:rPr lang="de-CH" sz="3600" b="1" dirty="0"/>
              <a:t>(6,1-5)</a:t>
            </a:r>
            <a:endParaRPr lang="de-CH" sz="3600" dirty="0"/>
          </a:p>
          <a:p>
            <a:r>
              <a:rPr lang="de-CH" sz="3600" dirty="0"/>
              <a:t>Faul sein </a:t>
            </a:r>
            <a:r>
              <a:rPr lang="de-CH" sz="3600" b="1" dirty="0"/>
              <a:t>(6,6-19)</a:t>
            </a:r>
            <a:endParaRPr lang="de-CH" sz="3600" dirty="0"/>
          </a:p>
          <a:p>
            <a:r>
              <a:rPr lang="de-CH" sz="3600" dirty="0"/>
              <a:t>Umgang mit törichten Frauen </a:t>
            </a:r>
            <a:r>
              <a:rPr lang="de-CH" sz="3600" b="1" dirty="0"/>
              <a:t>(5,15-25)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4442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782755"/>
            <a:ext cx="6163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Sprüche Salomos</a:t>
            </a:r>
            <a:r>
              <a:rPr lang="de-CH" sz="3600" dirty="0"/>
              <a:t> </a:t>
            </a:r>
            <a:r>
              <a:rPr lang="de-CH" sz="3600" b="1" dirty="0"/>
              <a:t>(10,1 – 22,16)</a:t>
            </a:r>
            <a:endParaRPr lang="de-CH" sz="3600" dirty="0"/>
          </a:p>
        </p:txBody>
      </p:sp>
      <p:sp>
        <p:nvSpPr>
          <p:cNvPr id="5" name="Textfeld 4"/>
          <p:cNvSpPr txBox="1"/>
          <p:nvPr/>
        </p:nvSpPr>
        <p:spPr>
          <a:xfrm>
            <a:off x="569695" y="2088820"/>
            <a:ext cx="1119274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400" dirty="0"/>
              <a:t>1. Kontrast: Leben in Gottesfurcht oder in Bosheit </a:t>
            </a:r>
            <a:r>
              <a:rPr lang="de-CH" sz="3400" b="1" dirty="0"/>
              <a:t>(10,1-15,33)</a:t>
            </a:r>
            <a:endParaRPr lang="de-CH" sz="3400" dirty="0"/>
          </a:p>
          <a:p>
            <a:r>
              <a:rPr lang="de-CH" sz="3400" dirty="0"/>
              <a:t> </a:t>
            </a:r>
          </a:p>
          <a:p>
            <a:r>
              <a:rPr lang="de-CH" sz="3400" dirty="0"/>
              <a:t>2. Inhalt: Leben in Gottesfurcht </a:t>
            </a:r>
            <a:r>
              <a:rPr lang="de-CH" sz="3400" b="1" dirty="0"/>
              <a:t>(16,1-22,16)</a:t>
            </a:r>
            <a:endParaRPr lang="de-CH" sz="3400" dirty="0"/>
          </a:p>
        </p:txBody>
      </p:sp>
    </p:spTree>
    <p:extLst>
      <p:ext uri="{BB962C8B-B14F-4D97-AF65-F5344CB8AC3E}">
        <p14:creationId xmlns:p14="http://schemas.microsoft.com/office/powerpoint/2010/main" val="232351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906705"/>
            <a:ext cx="6590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Worte der Weisen (</a:t>
            </a:r>
            <a:r>
              <a:rPr lang="de-CH" sz="3600" b="1" dirty="0" smtClean="0"/>
              <a:t>22,17 – 23,14</a:t>
            </a:r>
            <a:r>
              <a:rPr lang="de-CH" sz="3600" b="1" dirty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4987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906705"/>
            <a:ext cx="1053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Rat an die Jugend</a:t>
            </a:r>
            <a:r>
              <a:rPr lang="de-CH" sz="3600" dirty="0"/>
              <a:t> </a:t>
            </a:r>
            <a:r>
              <a:rPr lang="de-CH" sz="3600" b="1" dirty="0"/>
              <a:t>(23,15-24,22)</a:t>
            </a:r>
            <a:r>
              <a:rPr lang="de-CH" sz="3600" dirty="0"/>
              <a:t> </a:t>
            </a:r>
            <a:endParaRPr lang="de-CH" sz="3600" dirty="0" smtClean="0"/>
          </a:p>
          <a:p>
            <a:r>
              <a:rPr lang="de-CH" sz="3600" dirty="0" smtClean="0"/>
              <a:t>Mehr </a:t>
            </a:r>
            <a:r>
              <a:rPr lang="de-CH" sz="3600" dirty="0" err="1"/>
              <a:t>Do's</a:t>
            </a:r>
            <a:r>
              <a:rPr lang="de-CH" sz="3600" dirty="0"/>
              <a:t> ('werde weise') und </a:t>
            </a:r>
            <a:r>
              <a:rPr lang="de-CH" sz="3600" dirty="0" err="1"/>
              <a:t>Dont‘s</a:t>
            </a:r>
            <a:r>
              <a:rPr lang="de-CH" sz="3600" dirty="0"/>
              <a:t> ('sich betrinken') </a:t>
            </a:r>
          </a:p>
        </p:txBody>
      </p:sp>
    </p:spTree>
    <p:extLst>
      <p:ext uri="{BB962C8B-B14F-4D97-AF65-F5344CB8AC3E}">
        <p14:creationId xmlns:p14="http://schemas.microsoft.com/office/powerpoint/2010/main" val="2752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906705"/>
            <a:ext cx="5706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Worte der Weisen (24,23-34)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68280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668455"/>
            <a:ext cx="9363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Sprüche Salomos (25,1-29,27)</a:t>
            </a:r>
            <a:r>
              <a:rPr lang="de-CH" sz="3600" dirty="0"/>
              <a:t>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gesammelt von </a:t>
            </a:r>
            <a:r>
              <a:rPr lang="de-CH" sz="3600" dirty="0" err="1"/>
              <a:t>Hiskia</a:t>
            </a:r>
            <a:r>
              <a:rPr lang="de-CH" sz="3600" dirty="0"/>
              <a:t>, Männern am Hof </a:t>
            </a:r>
            <a:r>
              <a:rPr lang="de-CH" sz="3600" dirty="0" err="1"/>
              <a:t>Hiskias</a:t>
            </a:r>
            <a:r>
              <a:rPr lang="de-CH" sz="3600" dirty="0"/>
              <a:t>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69695" y="2088820"/>
            <a:ext cx="1053019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400" dirty="0"/>
              <a:t>1. </a:t>
            </a:r>
            <a:r>
              <a:rPr lang="en-GB" sz="3400" dirty="0" err="1"/>
              <a:t>Beziehung</a:t>
            </a:r>
            <a:r>
              <a:rPr lang="en-GB" sz="3400" dirty="0"/>
              <a:t> mit …</a:t>
            </a:r>
            <a:endParaRPr lang="de-CH" sz="3400" dirty="0"/>
          </a:p>
          <a:p>
            <a:r>
              <a:rPr lang="de-CH" sz="3400" dirty="0"/>
              <a:t>Königen </a:t>
            </a:r>
            <a:r>
              <a:rPr lang="de-CH" sz="3400" b="1" dirty="0"/>
              <a:t>(25,1-7)</a:t>
            </a:r>
            <a:r>
              <a:rPr lang="de-CH" sz="3400" dirty="0"/>
              <a:t>, Nachbarn </a:t>
            </a:r>
            <a:r>
              <a:rPr lang="de-CH" sz="3400" b="1" dirty="0"/>
              <a:t>(25,8-20)</a:t>
            </a:r>
            <a:r>
              <a:rPr lang="de-CH" sz="3400" dirty="0"/>
              <a:t>, Feinden </a:t>
            </a:r>
            <a:r>
              <a:rPr lang="de-CH" sz="3400" b="1" dirty="0"/>
              <a:t>(25,21-24)</a:t>
            </a:r>
            <a:r>
              <a:rPr lang="de-CH" sz="3400" dirty="0"/>
              <a:t>, </a:t>
            </a:r>
            <a:endParaRPr lang="de-CH" sz="3400" dirty="0" smtClean="0"/>
          </a:p>
          <a:p>
            <a:r>
              <a:rPr lang="de-CH" sz="3400" dirty="0" smtClean="0"/>
              <a:t>dir </a:t>
            </a:r>
            <a:r>
              <a:rPr lang="de-CH" sz="3400" dirty="0"/>
              <a:t>selbst </a:t>
            </a:r>
            <a:r>
              <a:rPr lang="de-CH" sz="3400" b="1" dirty="0"/>
              <a:t>(25,25-28)</a:t>
            </a:r>
            <a:r>
              <a:rPr lang="de-CH" sz="3400" dirty="0"/>
              <a:t>, Törichten </a:t>
            </a:r>
            <a:r>
              <a:rPr lang="de-CH" sz="3400" b="1" dirty="0"/>
              <a:t>(26,1-12)</a:t>
            </a:r>
            <a:r>
              <a:rPr lang="de-CH" sz="3400" dirty="0"/>
              <a:t>, </a:t>
            </a:r>
            <a:endParaRPr lang="de-CH" sz="3400" dirty="0" smtClean="0"/>
          </a:p>
          <a:p>
            <a:r>
              <a:rPr lang="de-CH" sz="3400" dirty="0" smtClean="0"/>
              <a:t>Faulenzer </a:t>
            </a:r>
            <a:r>
              <a:rPr lang="de-CH" sz="3400" b="1" dirty="0"/>
              <a:t>(26,13-16)</a:t>
            </a:r>
            <a:r>
              <a:rPr lang="de-CH" sz="3400" dirty="0"/>
              <a:t>, Schwätzer </a:t>
            </a:r>
            <a:r>
              <a:rPr lang="de-CH" sz="3400" b="1" dirty="0"/>
              <a:t>(26,17-28)</a:t>
            </a:r>
            <a:endParaRPr lang="de-CH" sz="3400" dirty="0"/>
          </a:p>
          <a:p>
            <a:r>
              <a:rPr lang="de-CH" sz="3400" dirty="0"/>
              <a:t> </a:t>
            </a:r>
          </a:p>
          <a:p>
            <a:r>
              <a:rPr lang="de-CH" sz="3400" dirty="0"/>
              <a:t>2. Gerechtigkeit </a:t>
            </a:r>
            <a:r>
              <a:rPr lang="de-CH" sz="3400" b="1" dirty="0"/>
              <a:t>(27,1-29,27)</a:t>
            </a:r>
            <a:r>
              <a:rPr lang="de-CH" sz="3400" dirty="0"/>
              <a:t> </a:t>
            </a:r>
            <a:endParaRPr lang="de-CH" sz="3400" dirty="0" smtClean="0"/>
          </a:p>
          <a:p>
            <a:r>
              <a:rPr lang="de-CH" sz="3400" dirty="0" smtClean="0"/>
              <a:t>Wahre </a:t>
            </a:r>
            <a:r>
              <a:rPr lang="de-CH" sz="3400" dirty="0"/>
              <a:t>Freundschaft, Seligpreisung (glücklich wer auf </a:t>
            </a:r>
            <a:endParaRPr lang="de-CH" sz="3400" dirty="0" smtClean="0"/>
          </a:p>
          <a:p>
            <a:r>
              <a:rPr lang="de-CH" sz="3400" dirty="0" smtClean="0"/>
              <a:t>Gottes </a:t>
            </a:r>
            <a:r>
              <a:rPr lang="de-CH" sz="3400" dirty="0"/>
              <a:t>Weisung hört), Erziehung verhilft zu Weisheit</a:t>
            </a:r>
          </a:p>
        </p:txBody>
      </p:sp>
    </p:spTree>
    <p:extLst>
      <p:ext uri="{BB962C8B-B14F-4D97-AF65-F5344CB8AC3E}">
        <p14:creationId xmlns:p14="http://schemas.microsoft.com/office/powerpoint/2010/main" val="13377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306630"/>
            <a:ext cx="9634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Agur (30,1-33) </a:t>
            </a:r>
            <a:endParaRPr lang="de-CH" sz="3600" b="1" dirty="0" smtClean="0"/>
          </a:p>
          <a:p>
            <a:r>
              <a:rPr lang="de-CH" sz="3600" dirty="0" smtClean="0"/>
              <a:t>Beobachtungen </a:t>
            </a:r>
            <a:r>
              <a:rPr lang="de-CH" sz="3600" dirty="0"/>
              <a:t>Agurs, Weisheiten in Zahlenreihen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69695" y="2726995"/>
            <a:ext cx="10828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„Drei sind ein grosses Rätsel für mich,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besonders das Vierte ist mir ganz unbegreiflich.“ </a:t>
            </a:r>
            <a:r>
              <a:rPr lang="de-CH" sz="3600" b="1" dirty="0"/>
              <a:t>(18</a:t>
            </a:r>
            <a:r>
              <a:rPr lang="de-CH" sz="3600" b="1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9807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1306630"/>
            <a:ext cx="7274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Rat an die</a:t>
            </a:r>
            <a:r>
              <a:rPr lang="de-CH" sz="3600" dirty="0"/>
              <a:t> </a:t>
            </a:r>
            <a:r>
              <a:rPr lang="de-CH" sz="3600" b="1" dirty="0"/>
              <a:t>Jugend (31,1-31)</a:t>
            </a:r>
            <a:r>
              <a:rPr lang="de-CH" sz="3600" dirty="0"/>
              <a:t> </a:t>
            </a:r>
            <a:endParaRPr lang="de-CH" sz="3600" dirty="0" smtClean="0"/>
          </a:p>
          <a:p>
            <a:r>
              <a:rPr lang="de-CH" sz="3600" dirty="0" smtClean="0"/>
              <a:t>Von </a:t>
            </a:r>
            <a:r>
              <a:rPr lang="de-CH" sz="3600" dirty="0"/>
              <a:t>einer Mutter über eine gute Frau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69695" y="2726995"/>
            <a:ext cx="70115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1. König über eine Nation </a:t>
            </a:r>
            <a:r>
              <a:rPr lang="de-CH" sz="3600" b="1" dirty="0"/>
              <a:t>(31,1-9)</a:t>
            </a:r>
            <a:endParaRPr lang="de-CH" sz="3600" dirty="0"/>
          </a:p>
          <a:p>
            <a:r>
              <a:rPr lang="de-CH" sz="3600" dirty="0"/>
              <a:t> </a:t>
            </a:r>
          </a:p>
          <a:p>
            <a:r>
              <a:rPr lang="de-CH" sz="3600" dirty="0"/>
              <a:t>2. Königin über das Heim </a:t>
            </a:r>
            <a:r>
              <a:rPr lang="de-CH" sz="3600" b="1" dirty="0"/>
              <a:t>(31,10-31</a:t>
            </a:r>
            <a:r>
              <a:rPr lang="de-CH" sz="3600" b="1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11846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3391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Sprüche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31 | Verse:  915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120" y="563680"/>
            <a:ext cx="491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Kurze Zusammenfassung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41120" y="1364920"/>
            <a:ext cx="105635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400" dirty="0" smtClean="0"/>
              <a:t>1. Es </a:t>
            </a:r>
            <a:r>
              <a:rPr lang="de-CH" sz="3400" dirty="0"/>
              <a:t>ist eines der wenigen biblischen Bücher, </a:t>
            </a:r>
            <a:endParaRPr lang="de-CH" sz="3400" dirty="0" smtClean="0"/>
          </a:p>
          <a:p>
            <a:r>
              <a:rPr lang="de-CH" sz="3400" dirty="0" smtClean="0"/>
              <a:t>wo </a:t>
            </a:r>
            <a:r>
              <a:rPr lang="de-CH" sz="3400" dirty="0"/>
              <a:t>der Zweck selbst definiert ist (Prolog)</a:t>
            </a:r>
          </a:p>
          <a:p>
            <a:r>
              <a:rPr lang="de-CH" dirty="0"/>
              <a:t> </a:t>
            </a:r>
          </a:p>
          <a:p>
            <a:r>
              <a:rPr lang="de-CH" sz="3400" dirty="0"/>
              <a:t>2. Viele Sprüche sind an „meinen Sohn“ gerichtet. </a:t>
            </a:r>
            <a:r>
              <a:rPr lang="de-CH" sz="3400" dirty="0" smtClean="0"/>
              <a:t>Er </a:t>
            </a:r>
            <a:r>
              <a:rPr lang="de-CH" sz="3400" dirty="0"/>
              <a:t>wird </a:t>
            </a:r>
            <a:endParaRPr lang="de-CH" sz="3400" dirty="0" smtClean="0"/>
          </a:p>
          <a:p>
            <a:r>
              <a:rPr lang="de-CH" sz="3400" dirty="0" smtClean="0"/>
              <a:t>ermahnt</a:t>
            </a:r>
            <a:r>
              <a:rPr lang="de-CH" sz="3400" dirty="0"/>
              <a:t>, </a:t>
            </a:r>
            <a:r>
              <a:rPr lang="de-CH" sz="3400" dirty="0" smtClean="0"/>
              <a:t>die </a:t>
            </a:r>
            <a:r>
              <a:rPr lang="de-CH" sz="3400" dirty="0"/>
              <a:t>richtigen Entscheidungen zu </a:t>
            </a:r>
            <a:r>
              <a:rPr lang="de-CH" sz="3400" dirty="0" smtClean="0"/>
              <a:t>treffen</a:t>
            </a:r>
            <a:r>
              <a:rPr lang="de-CH" sz="3400" dirty="0"/>
              <a:t>, </a:t>
            </a:r>
            <a:r>
              <a:rPr lang="de-CH" sz="3400" dirty="0" smtClean="0"/>
              <a:t>einen </a:t>
            </a:r>
          </a:p>
          <a:p>
            <a:r>
              <a:rPr lang="de-CH" sz="3400" dirty="0" smtClean="0"/>
              <a:t>guten </a:t>
            </a:r>
            <a:r>
              <a:rPr lang="de-CH" sz="3400" dirty="0"/>
              <a:t>Umgang zu haben und die </a:t>
            </a:r>
            <a:r>
              <a:rPr lang="de-CH" sz="3400" dirty="0" smtClean="0"/>
              <a:t>„</a:t>
            </a:r>
            <a:r>
              <a:rPr lang="de-CH" sz="3400" dirty="0"/>
              <a:t>richtige“ Frau zu wählen.</a:t>
            </a:r>
          </a:p>
          <a:p>
            <a:r>
              <a:rPr lang="de-CH" dirty="0"/>
              <a:t> </a:t>
            </a:r>
          </a:p>
          <a:p>
            <a:r>
              <a:rPr lang="de-CH" sz="3400" dirty="0"/>
              <a:t>3. Auch wenn wir eine grobe Struktur des Buches </a:t>
            </a:r>
            <a:endParaRPr lang="de-CH" sz="3400" dirty="0" smtClean="0"/>
          </a:p>
          <a:p>
            <a:r>
              <a:rPr lang="de-CH" sz="3400" dirty="0" smtClean="0"/>
              <a:t>erkennen</a:t>
            </a:r>
            <a:r>
              <a:rPr lang="de-CH" sz="3400" dirty="0"/>
              <a:t>, so sind die Sprüche nicht in thematischer </a:t>
            </a:r>
            <a:endParaRPr lang="de-CH" sz="3400" dirty="0" smtClean="0"/>
          </a:p>
          <a:p>
            <a:r>
              <a:rPr lang="de-CH" sz="3400" dirty="0" smtClean="0"/>
              <a:t>Reihenfolge </a:t>
            </a:r>
            <a:r>
              <a:rPr lang="de-CH" sz="3400" dirty="0"/>
              <a:t>aufgelistet</a:t>
            </a:r>
          </a:p>
        </p:txBody>
      </p:sp>
    </p:spTree>
    <p:extLst>
      <p:ext uri="{BB962C8B-B14F-4D97-AF65-F5344CB8AC3E}">
        <p14:creationId xmlns:p14="http://schemas.microsoft.com/office/powerpoint/2010/main" val="18979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052223" y="5086476"/>
            <a:ext cx="42193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Sprüche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41912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80592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Weisheit und Torheit werden im Buch der </a:t>
            </a:r>
            <a:endParaRPr lang="de-DE" sz="3600" dirty="0" smtClean="0"/>
          </a:p>
          <a:p>
            <a:r>
              <a:rPr lang="de-DE" sz="3600" dirty="0" smtClean="0"/>
              <a:t>Sprüche </a:t>
            </a:r>
            <a:r>
              <a:rPr lang="de-DE" sz="3600" dirty="0"/>
              <a:t>als zwei Frauen dargestellt</a:t>
            </a:r>
            <a:r>
              <a:rPr lang="de-DE" sz="3600" dirty="0" smtClean="0"/>
              <a:t>.</a:t>
            </a:r>
          </a:p>
          <a:p>
            <a:endParaRPr lang="de-DE" sz="3600" dirty="0"/>
          </a:p>
          <a:p>
            <a:r>
              <a:rPr lang="de-DE" sz="3600" dirty="0" smtClean="0"/>
              <a:t>Für was entscheidest du dich?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253088"/>
            <a:ext cx="96001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„Im Buch der Sprüche sind die wichtigsten </a:t>
            </a:r>
            <a:endParaRPr lang="de-CH" sz="3600" dirty="0" smtClean="0"/>
          </a:p>
          <a:p>
            <a:r>
              <a:rPr lang="de-CH" sz="3600" dirty="0" smtClean="0"/>
              <a:t>513 </a:t>
            </a:r>
            <a:r>
              <a:rPr lang="de-CH" sz="3600" dirty="0"/>
              <a:t>der über 3.000 salomonischen Sprüche </a:t>
            </a:r>
            <a:endParaRPr lang="de-CH" sz="3600" dirty="0" smtClean="0"/>
          </a:p>
          <a:p>
            <a:r>
              <a:rPr lang="de-CH" sz="3600" dirty="0" smtClean="0"/>
              <a:t>aufgeführt</a:t>
            </a:r>
            <a:r>
              <a:rPr lang="de-CH" sz="3600" dirty="0"/>
              <a:t>, zusammen mit einigen Sprüchen </a:t>
            </a:r>
            <a:endParaRPr lang="de-CH" sz="3600" dirty="0" smtClean="0"/>
          </a:p>
          <a:p>
            <a:r>
              <a:rPr lang="de-CH" sz="3600" dirty="0" smtClean="0"/>
              <a:t>anderer </a:t>
            </a:r>
            <a:r>
              <a:rPr lang="de-CH" sz="3600" dirty="0"/>
              <a:t>Personen, die wahrscheinlich von Salomo </a:t>
            </a:r>
            <a:endParaRPr lang="de-CH" sz="3600" dirty="0" smtClean="0"/>
          </a:p>
          <a:p>
            <a:r>
              <a:rPr lang="de-CH" sz="3600" dirty="0" smtClean="0"/>
              <a:t>beeinflusst </a:t>
            </a:r>
            <a:r>
              <a:rPr lang="de-CH" sz="3600" dirty="0"/>
              <a:t>waren.“ </a:t>
            </a:r>
            <a:r>
              <a:rPr lang="en-GB" sz="3600" b="1" dirty="0"/>
              <a:t>MacArthur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6027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41120" y="1957938"/>
            <a:ext cx="93909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”Und wenn du in meinen Wegen wandeln wirst, </a:t>
            </a:r>
            <a:endParaRPr lang="de-DE" sz="3600" dirty="0" smtClean="0"/>
          </a:p>
          <a:p>
            <a:r>
              <a:rPr lang="de-DE" sz="3600" dirty="0" smtClean="0"/>
              <a:t>dass </a:t>
            </a:r>
            <a:r>
              <a:rPr lang="de-DE" sz="3600" dirty="0"/>
              <a:t>du meine Satzungen und Gebote befolgst, </a:t>
            </a:r>
            <a:endParaRPr lang="de-DE" sz="3600" dirty="0" smtClean="0"/>
          </a:p>
          <a:p>
            <a:r>
              <a:rPr lang="de-DE" sz="3600" dirty="0" smtClean="0"/>
              <a:t>wie </a:t>
            </a:r>
            <a:r>
              <a:rPr lang="de-DE" sz="3600" dirty="0"/>
              <a:t>dein Vater David gewandelt ist, so will ich dir </a:t>
            </a:r>
            <a:endParaRPr lang="de-DE" sz="3600" dirty="0" smtClean="0"/>
          </a:p>
          <a:p>
            <a:r>
              <a:rPr lang="de-DE" sz="3600" dirty="0" smtClean="0"/>
              <a:t>ein </a:t>
            </a:r>
            <a:r>
              <a:rPr lang="de-DE" sz="3600" dirty="0"/>
              <a:t>langes Leben geben!” </a:t>
            </a:r>
            <a:r>
              <a:rPr lang="de-DE" sz="3600" b="1" dirty="0"/>
              <a:t>(1Kö 3,14</a:t>
            </a:r>
            <a:r>
              <a:rPr lang="de-DE" sz="3600" b="1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04647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48842" y="271751"/>
            <a:ext cx="1076634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„Und die Weisheit Salomos war größer als die Weisheit </a:t>
            </a:r>
            <a:r>
              <a:rPr lang="de-DE" sz="3200" dirty="0" smtClean="0"/>
              <a:t>aller </a:t>
            </a:r>
          </a:p>
          <a:p>
            <a:r>
              <a:rPr lang="de-DE" sz="3200" dirty="0" smtClean="0"/>
              <a:t>Söhne </a:t>
            </a:r>
            <a:r>
              <a:rPr lang="de-DE" sz="3200" dirty="0"/>
              <a:t>des Ostens und als alle Weisheit der Ägypter. </a:t>
            </a:r>
            <a:r>
              <a:rPr lang="de-DE" sz="3200" dirty="0" smtClean="0"/>
              <a:t>Ja</a:t>
            </a:r>
            <a:r>
              <a:rPr lang="de-DE" sz="3200" dirty="0"/>
              <a:t>, er war </a:t>
            </a:r>
            <a:endParaRPr lang="de-DE" sz="3200" dirty="0" smtClean="0"/>
          </a:p>
          <a:p>
            <a:r>
              <a:rPr lang="de-DE" sz="3200" dirty="0" smtClean="0"/>
              <a:t>weiser </a:t>
            </a:r>
            <a:r>
              <a:rPr lang="de-DE" sz="3200" dirty="0"/>
              <a:t>als alle Menschen, auch weiser als </a:t>
            </a:r>
            <a:r>
              <a:rPr lang="de-DE" sz="3200" dirty="0" err="1"/>
              <a:t>Etan</a:t>
            </a:r>
            <a:r>
              <a:rPr lang="de-DE" sz="3200" dirty="0"/>
              <a:t>, </a:t>
            </a:r>
            <a:r>
              <a:rPr lang="de-DE" sz="3200" dirty="0" smtClean="0"/>
              <a:t>der </a:t>
            </a:r>
            <a:r>
              <a:rPr lang="de-DE" sz="3200" dirty="0" err="1"/>
              <a:t>Esrachiter</a:t>
            </a:r>
            <a:r>
              <a:rPr lang="de-DE" sz="3200" dirty="0"/>
              <a:t>,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Heman und </a:t>
            </a:r>
            <a:r>
              <a:rPr lang="de-DE" sz="3200" dirty="0" err="1"/>
              <a:t>Kalkol</a:t>
            </a:r>
            <a:r>
              <a:rPr lang="de-DE" sz="3200" dirty="0"/>
              <a:t> und </a:t>
            </a:r>
            <a:r>
              <a:rPr lang="de-DE" sz="3200" dirty="0" err="1"/>
              <a:t>Darda</a:t>
            </a:r>
            <a:r>
              <a:rPr lang="de-DE" sz="3200" dirty="0"/>
              <a:t>, die </a:t>
            </a:r>
            <a:r>
              <a:rPr lang="de-DE" sz="3200" dirty="0" smtClean="0"/>
              <a:t>Söhne </a:t>
            </a:r>
            <a:r>
              <a:rPr lang="de-DE" sz="3200" dirty="0" err="1"/>
              <a:t>Machols</a:t>
            </a:r>
            <a:r>
              <a:rPr lang="de-DE" sz="3200" dirty="0"/>
              <a:t>; und er </a:t>
            </a:r>
            <a:endParaRPr lang="de-DE" sz="3200" dirty="0" smtClean="0"/>
          </a:p>
          <a:p>
            <a:r>
              <a:rPr lang="de-DE" sz="3200" dirty="0" smtClean="0"/>
              <a:t>wurde </a:t>
            </a:r>
            <a:r>
              <a:rPr lang="de-DE" sz="3200" dirty="0"/>
              <a:t>berühmt unter allen </a:t>
            </a:r>
            <a:r>
              <a:rPr lang="de-DE" sz="3200" dirty="0" smtClean="0"/>
              <a:t>Völkern </a:t>
            </a:r>
            <a:r>
              <a:rPr lang="de-DE" sz="3200" dirty="0"/>
              <a:t>ringsum. Und er redete </a:t>
            </a:r>
            <a:endParaRPr lang="de-DE" sz="3200" dirty="0" smtClean="0"/>
          </a:p>
          <a:p>
            <a:r>
              <a:rPr lang="de-DE" sz="3200" dirty="0" smtClean="0"/>
              <a:t>3 </a:t>
            </a:r>
            <a:r>
              <a:rPr lang="de-DE" sz="3200" dirty="0"/>
              <a:t>000 Sprüche; und die </a:t>
            </a:r>
            <a:r>
              <a:rPr lang="de-DE" sz="3200" dirty="0" smtClean="0"/>
              <a:t>Zahl </a:t>
            </a:r>
            <a:r>
              <a:rPr lang="de-DE" sz="3200" dirty="0"/>
              <a:t>seiner Lieder war 1005. Er redete </a:t>
            </a:r>
            <a:endParaRPr lang="de-DE" sz="3200" dirty="0" smtClean="0"/>
          </a:p>
          <a:p>
            <a:r>
              <a:rPr lang="de-DE" sz="3200" dirty="0" smtClean="0"/>
              <a:t>auch </a:t>
            </a:r>
            <a:r>
              <a:rPr lang="de-DE" sz="3200" dirty="0"/>
              <a:t>von den </a:t>
            </a:r>
            <a:r>
              <a:rPr lang="de-DE" sz="3200" dirty="0" smtClean="0"/>
              <a:t>Bäumen</a:t>
            </a:r>
            <a:r>
              <a:rPr lang="de-DE" sz="3200" dirty="0"/>
              <a:t>, von der Zeder auf dem Libanon bis zum </a:t>
            </a:r>
            <a:endParaRPr lang="de-DE" sz="3200" dirty="0" smtClean="0"/>
          </a:p>
          <a:p>
            <a:r>
              <a:rPr lang="de-DE" sz="3200" dirty="0" smtClean="0"/>
              <a:t>Ysop</a:t>
            </a:r>
            <a:r>
              <a:rPr lang="de-DE" sz="3200" dirty="0"/>
              <a:t>, </a:t>
            </a:r>
            <a:r>
              <a:rPr lang="de-DE" sz="3200" dirty="0" smtClean="0"/>
              <a:t>der </a:t>
            </a:r>
            <a:r>
              <a:rPr lang="de-DE" sz="3200" dirty="0"/>
              <a:t>aus der Mauer wächst. Auch redete er vom Vieh, </a:t>
            </a:r>
            <a:endParaRPr lang="de-DE" sz="3200" dirty="0" smtClean="0"/>
          </a:p>
          <a:p>
            <a:r>
              <a:rPr lang="de-DE" sz="3200" dirty="0" smtClean="0"/>
              <a:t>von </a:t>
            </a:r>
            <a:r>
              <a:rPr lang="de-DE" sz="3200" dirty="0"/>
              <a:t>den Vögeln, vom Gewürm und von den Fischen. </a:t>
            </a:r>
            <a:r>
              <a:rPr lang="de-DE" sz="3200" dirty="0" smtClean="0"/>
              <a:t>Und </a:t>
            </a:r>
            <a:r>
              <a:rPr lang="de-DE" sz="3200" dirty="0"/>
              <a:t>sie </a:t>
            </a:r>
            <a:endParaRPr lang="de-DE" sz="3200" dirty="0" smtClean="0"/>
          </a:p>
          <a:p>
            <a:r>
              <a:rPr lang="de-DE" sz="3200" dirty="0" smtClean="0"/>
              <a:t>kamen </a:t>
            </a:r>
            <a:r>
              <a:rPr lang="de-DE" sz="3200" dirty="0"/>
              <a:t>aus allen Völkern, um Salomos Weisheit </a:t>
            </a:r>
            <a:r>
              <a:rPr lang="de-DE" sz="3200" dirty="0" smtClean="0"/>
              <a:t>zu </a:t>
            </a:r>
            <a:r>
              <a:rPr lang="de-DE" sz="3200" dirty="0"/>
              <a:t>hören, von </a:t>
            </a:r>
            <a:endParaRPr lang="de-DE" sz="3200" dirty="0" smtClean="0"/>
          </a:p>
          <a:p>
            <a:r>
              <a:rPr lang="de-DE" sz="3200" dirty="0" smtClean="0"/>
              <a:t>allen </a:t>
            </a:r>
            <a:r>
              <a:rPr lang="de-DE" sz="3200" dirty="0"/>
              <a:t>Königen auf Erden, die von seiner </a:t>
            </a:r>
            <a:r>
              <a:rPr lang="de-DE" sz="3200" dirty="0" smtClean="0"/>
              <a:t>Weisheit </a:t>
            </a:r>
            <a:r>
              <a:rPr lang="de-DE" sz="3200" dirty="0"/>
              <a:t>gehört </a:t>
            </a:r>
            <a:endParaRPr lang="de-DE" sz="3200" dirty="0" smtClean="0"/>
          </a:p>
          <a:p>
            <a:r>
              <a:rPr lang="de-DE" sz="3200" dirty="0" smtClean="0"/>
              <a:t>hatten</a:t>
            </a:r>
            <a:r>
              <a:rPr lang="de-DE" sz="3200" dirty="0"/>
              <a:t>.</a:t>
            </a:r>
            <a:r>
              <a:rPr lang="de-DE" sz="3200" b="1" dirty="0"/>
              <a:t> (1Kö 5,10-12)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400025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83522"/>
              </p:ext>
            </p:extLst>
          </p:nvPr>
        </p:nvGraphicFramePr>
        <p:xfrm>
          <a:off x="536295" y="2001794"/>
          <a:ext cx="10634822" cy="262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456"/>
                <a:gridCol w="3496469"/>
                <a:gridCol w="4420897"/>
              </a:tblGrid>
              <a:tr h="50376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Die Bücher Salomos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3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Buch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Lebensabschnitt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Lebenssituation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</a:tr>
              <a:tr h="53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Hohelied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Jugend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Jung und verliebt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</a:tr>
              <a:tr h="53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Sprüche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Mittelalter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Auf der Höhe seiner Karriere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</a:tr>
              <a:tr h="53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Prediger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Alter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Enttäuscht und ernüchtert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223" marR="140223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7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59754" y="1042629"/>
          <a:ext cx="11578693" cy="424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531"/>
                <a:gridCol w="2044363"/>
                <a:gridCol w="3931931"/>
                <a:gridCol w="2222868"/>
              </a:tblGrid>
              <a:tr h="35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Überschrift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Kapitel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Verfasser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Referenz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</a:tr>
              <a:tr h="117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>
                          <a:effectLst/>
                        </a:rPr>
                        <a:t> 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>
                          <a:effectLst/>
                        </a:rPr>
                        <a:t> 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>
                          <a:effectLst/>
                        </a:rPr>
                        <a:t> 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>
                          <a:effectLst/>
                        </a:rPr>
                        <a:t> 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/>
                </a:tc>
              </a:tr>
              <a:tr h="557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Sprüche Salomos Teil 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1 - 9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Salomo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1,1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49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Sprüche Salomos Teil 2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10,1 – 22,16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Salomo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10,1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50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Worte der Weisen Teil 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22,17 – 24,22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Weise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22,17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494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Worte der Weisen Teil 2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24,23 - 34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Weise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24,23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707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Sprüche Salomos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25 - 29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Salomo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Herausgeber: Männer Hiskias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25,1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510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Sprüche Agurs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30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Agur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30,1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  <a:tr h="499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Sprüche Lemuels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31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>
                          <a:effectLst/>
                        </a:rPr>
                        <a:t>Lemuel</a:t>
                      </a:r>
                      <a:endParaRPr lang="de-CH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300" dirty="0">
                          <a:effectLst/>
                        </a:rPr>
                        <a:t>31,1</a:t>
                      </a:r>
                      <a:endParaRPr lang="de-C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261" marR="13026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04792"/>
              </p:ext>
            </p:extLst>
          </p:nvPr>
        </p:nvGraphicFramePr>
        <p:xfrm>
          <a:off x="2389242" y="46757"/>
          <a:ext cx="7079224" cy="674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2329"/>
                <a:gridCol w="1926895"/>
              </a:tblGrid>
              <a:tr h="6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Prolog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1,1-7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91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Rat an die Jugend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Von einem Vater über eine „schlechte“ Frau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1,8 – 9,18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6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Sprüche Salomos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10,1 – 22,16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91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Worte der Weisen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30 Sprüche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22,17 – 23,14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6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Rat an die Jugend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23,15 – 24,22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91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Worte der Weisen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6 Sprüche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24,23 – 34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6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Sprüche Salomos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Gesammelt von den Männern Hiskias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25,1 – 29,27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6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Agur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30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  <a:tr h="91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Rat an die Jugend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Von einer Mutter über eine „gute“ Frau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 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31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17" marR="1129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0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Breitbild</PresentationFormat>
  <Paragraphs>165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53</cp:revision>
  <dcterms:created xsi:type="dcterms:W3CDTF">2018-05-19T05:14:58Z</dcterms:created>
  <dcterms:modified xsi:type="dcterms:W3CDTF">2018-07-14T07:34:29Z</dcterms:modified>
</cp:coreProperties>
</file>