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304" r:id="rId3"/>
    <p:sldId id="305" r:id="rId4"/>
    <p:sldId id="362" r:id="rId5"/>
    <p:sldId id="364" r:id="rId6"/>
    <p:sldId id="365" r:id="rId7"/>
    <p:sldId id="363" r:id="rId8"/>
    <p:sldId id="306" r:id="rId9"/>
    <p:sldId id="371" r:id="rId10"/>
    <p:sldId id="366" r:id="rId11"/>
    <p:sldId id="367" r:id="rId12"/>
    <p:sldId id="372" r:id="rId13"/>
    <p:sldId id="390" r:id="rId14"/>
    <p:sldId id="369" r:id="rId15"/>
    <p:sldId id="375" r:id="rId16"/>
    <p:sldId id="374" r:id="rId17"/>
    <p:sldId id="373" r:id="rId18"/>
    <p:sldId id="391" r:id="rId19"/>
    <p:sldId id="376" r:id="rId20"/>
    <p:sldId id="377" r:id="rId21"/>
    <p:sldId id="378" r:id="rId22"/>
    <p:sldId id="379" r:id="rId23"/>
    <p:sldId id="380" r:id="rId24"/>
    <p:sldId id="381" r:id="rId25"/>
    <p:sldId id="383" r:id="rId26"/>
    <p:sldId id="384" r:id="rId27"/>
    <p:sldId id="385" r:id="rId28"/>
    <p:sldId id="386" r:id="rId29"/>
    <p:sldId id="387" r:id="rId30"/>
    <p:sldId id="388" r:id="rId31"/>
    <p:sldId id="392" r:id="rId32"/>
    <p:sldId id="389" r:id="rId33"/>
    <p:sldId id="394" r:id="rId34"/>
    <p:sldId id="393" r:id="rId35"/>
    <p:sldId id="395" r:id="rId36"/>
    <p:sldId id="396" r:id="rId37"/>
    <p:sldId id="397" r:id="rId38"/>
    <p:sldId id="398" r:id="rId39"/>
    <p:sldId id="399" r:id="rId40"/>
    <p:sldId id="400" r:id="rId41"/>
    <p:sldId id="401" r:id="rId42"/>
    <p:sldId id="402" r:id="rId43"/>
    <p:sldId id="407" r:id="rId44"/>
    <p:sldId id="356" r:id="rId45"/>
    <p:sldId id="361" r:id="rId4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66CC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3" autoAdjust="0"/>
    <p:restoredTop sz="94660"/>
  </p:normalViewPr>
  <p:slideViewPr>
    <p:cSldViewPr snapToGrid="0">
      <p:cViewPr varScale="1">
        <p:scale>
          <a:sx n="114" d="100"/>
          <a:sy n="114" d="100"/>
        </p:scale>
        <p:origin x="46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22.05.2019</a:t>
            </a:fld>
            <a:endParaRPr lang="de-CH"/>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22.05.2019</a:t>
            </a:fld>
            <a:endParaRPr lang="de-CH"/>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22.05.2019</a:t>
            </a:fld>
            <a:endParaRPr lang="de-CH"/>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22.05.2019</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22.05.2019</a:t>
            </a:fld>
            <a:endParaRPr lang="de-CH"/>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22.05.2019</a:t>
            </a:fld>
            <a:endParaRPr lang="de-CH"/>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22.05.2019</a:t>
            </a:fld>
            <a:endParaRPr lang="de-CH"/>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22.05.2019</a:t>
            </a:fld>
            <a:endParaRPr lang="de-CH"/>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22.05.2019</a:t>
            </a:fld>
            <a:endParaRPr lang="de-CH"/>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22.05.2019</a:t>
            </a:fld>
            <a:endParaRPr lang="de-CH"/>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22.05.2019</a:t>
            </a:fld>
            <a:endParaRPr lang="de-CH"/>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22.05.2019</a:t>
            </a:fld>
            <a:endParaRPr lang="de-CH"/>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22.05.2019</a:t>
            </a:fld>
            <a:endParaRPr lang="de-CH"/>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3231594" y="4855618"/>
            <a:ext cx="5728812" cy="938719"/>
          </a:xfrm>
          <a:prstGeom prst="rect">
            <a:avLst/>
          </a:prstGeom>
          <a:noFill/>
        </p:spPr>
        <p:txBody>
          <a:bodyPr wrap="none" rtlCol="0">
            <a:spAutoFit/>
          </a:bodyPr>
          <a:lstStyle/>
          <a:p>
            <a:r>
              <a:rPr lang="de-CH" sz="5500" b="1" dirty="0"/>
              <a:t>Die Passionswoche</a:t>
            </a:r>
          </a:p>
        </p:txBody>
      </p:sp>
    </p:spTree>
    <p:extLst>
      <p:ext uri="{BB962C8B-B14F-4D97-AF65-F5344CB8AC3E}">
        <p14:creationId xmlns:p14="http://schemas.microsoft.com/office/powerpoint/2010/main" val="3788338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Sonntag</a:t>
            </a:r>
          </a:p>
        </p:txBody>
      </p:sp>
      <p:sp>
        <p:nvSpPr>
          <p:cNvPr id="4" name="Inhaltsplatzhalter 3">
            <a:extLst>
              <a:ext uri="{FF2B5EF4-FFF2-40B4-BE49-F238E27FC236}">
                <a16:creationId xmlns:a16="http://schemas.microsoft.com/office/drawing/2014/main" id="{0A049DC5-72FF-455F-8366-FF1473A954FC}"/>
              </a:ext>
            </a:extLst>
          </p:cNvPr>
          <p:cNvSpPr txBox="1">
            <a:spLocks noGrp="1"/>
          </p:cNvSpPr>
          <p:nvPr>
            <p:ph idx="1"/>
          </p:nvPr>
        </p:nvSpPr>
        <p:spPr>
          <a:xfrm>
            <a:off x="838200" y="1414145"/>
            <a:ext cx="11007056" cy="1595309"/>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r>
              <a:rPr lang="de-DE" sz="3000" dirty="0"/>
              <a:t>Vorbereitung für den Einzug</a:t>
            </a:r>
          </a:p>
          <a:p>
            <a:pPr marL="457200" indent="-457200"/>
            <a:r>
              <a:rPr lang="de-DE" sz="3000" dirty="0"/>
              <a:t>Einzug in Jerusalem</a:t>
            </a:r>
          </a:p>
          <a:p>
            <a:pPr indent="0">
              <a:buNone/>
            </a:pPr>
            <a:endParaRPr lang="de-DE" sz="3000" dirty="0"/>
          </a:p>
        </p:txBody>
      </p:sp>
      <p:sp>
        <p:nvSpPr>
          <p:cNvPr id="5" name="Inhaltsplatzhalter 3">
            <a:extLst>
              <a:ext uri="{FF2B5EF4-FFF2-40B4-BE49-F238E27FC236}">
                <a16:creationId xmlns:a16="http://schemas.microsoft.com/office/drawing/2014/main" id="{8ACD7867-4511-491D-B5D7-78515E40A4E9}"/>
              </a:ext>
            </a:extLst>
          </p:cNvPr>
          <p:cNvSpPr txBox="1">
            <a:spLocks/>
          </p:cNvSpPr>
          <p:nvPr/>
        </p:nvSpPr>
        <p:spPr>
          <a:xfrm>
            <a:off x="838200" y="2648590"/>
            <a:ext cx="11007056" cy="2585323"/>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„Und sie führten das Füllen zu Jesus und legten ihre Kleider darauf, und er setzte sich darauf. Da breiteten viele ihre Kleider aus auf dem Weg, andere aber hieben Zweige von den Bäumen und streuten sie auf den Weg. Und die vorausgingen und die nachfolgten, riefen und sprachen: »Hosianna! Gepriesen sei der, welcher kommt im Namen des Herrn!«“ Mk 11,7-9</a:t>
            </a:r>
          </a:p>
        </p:txBody>
      </p:sp>
    </p:spTree>
    <p:extLst>
      <p:ext uri="{BB962C8B-B14F-4D97-AF65-F5344CB8AC3E}">
        <p14:creationId xmlns:p14="http://schemas.microsoft.com/office/powerpoint/2010/main" val="329786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Sonntag</a:t>
            </a:r>
          </a:p>
        </p:txBody>
      </p:sp>
      <p:sp>
        <p:nvSpPr>
          <p:cNvPr id="4" name="Inhaltsplatzhalter 3">
            <a:extLst>
              <a:ext uri="{FF2B5EF4-FFF2-40B4-BE49-F238E27FC236}">
                <a16:creationId xmlns:a16="http://schemas.microsoft.com/office/drawing/2014/main" id="{0A049DC5-72FF-455F-8366-FF1473A954FC}"/>
              </a:ext>
            </a:extLst>
          </p:cNvPr>
          <p:cNvSpPr txBox="1">
            <a:spLocks noGrp="1"/>
          </p:cNvSpPr>
          <p:nvPr>
            <p:ph idx="1"/>
          </p:nvPr>
        </p:nvSpPr>
        <p:spPr>
          <a:xfrm>
            <a:off x="838200" y="1414145"/>
            <a:ext cx="11007056" cy="1595309"/>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r>
              <a:rPr lang="de-DE" sz="3000" dirty="0"/>
              <a:t>Vorbereitung für den Einzug</a:t>
            </a:r>
          </a:p>
          <a:p>
            <a:pPr marL="457200" indent="-457200"/>
            <a:r>
              <a:rPr lang="de-DE" sz="3000" dirty="0"/>
              <a:t>Einzug in Jerusalem</a:t>
            </a:r>
          </a:p>
          <a:p>
            <a:pPr indent="0">
              <a:buNone/>
            </a:pPr>
            <a:endParaRPr lang="de-DE" sz="3000" dirty="0"/>
          </a:p>
        </p:txBody>
      </p:sp>
      <p:sp>
        <p:nvSpPr>
          <p:cNvPr id="5" name="Inhaltsplatzhalter 3">
            <a:extLst>
              <a:ext uri="{FF2B5EF4-FFF2-40B4-BE49-F238E27FC236}">
                <a16:creationId xmlns:a16="http://schemas.microsoft.com/office/drawing/2014/main" id="{8ACD7867-4511-491D-B5D7-78515E40A4E9}"/>
              </a:ext>
            </a:extLst>
          </p:cNvPr>
          <p:cNvSpPr txBox="1">
            <a:spLocks/>
          </p:cNvSpPr>
          <p:nvPr/>
        </p:nvSpPr>
        <p:spPr>
          <a:xfrm>
            <a:off x="838200" y="2648590"/>
            <a:ext cx="11007056" cy="1338828"/>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a:t>
            </a:r>
            <a:r>
              <a:rPr lang="de-DE" dirty="0"/>
              <a:t> </a:t>
            </a:r>
            <a:r>
              <a:rPr lang="de-DE" sz="3000" dirty="0"/>
              <a:t>Und Jesus zog ein in Jerusalem und in den Tempel. Und nachdem er alles betrachtet hatte, ging er, da die Stunde schon vorgerückt war, mit den Zwölfen hinaus nach Bethanien.“ Mk 11,11</a:t>
            </a:r>
          </a:p>
        </p:txBody>
      </p:sp>
    </p:spTree>
    <p:extLst>
      <p:ext uri="{BB962C8B-B14F-4D97-AF65-F5344CB8AC3E}">
        <p14:creationId xmlns:p14="http://schemas.microsoft.com/office/powerpoint/2010/main" val="47554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3628" y="0"/>
            <a:ext cx="676564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9925050" y="5827930"/>
            <a:ext cx="1901098" cy="738664"/>
          </a:xfrm>
          <a:prstGeom prst="rect">
            <a:avLst/>
          </a:prstGeom>
          <a:noFill/>
        </p:spPr>
        <p:txBody>
          <a:bodyPr wrap="none" rtlCol="0">
            <a:spAutoFit/>
          </a:bodyPr>
          <a:lstStyle/>
          <a:p>
            <a:r>
              <a:rPr lang="de-CH" sz="1400" dirty="0"/>
              <a:t>Die historischen und </a:t>
            </a:r>
          </a:p>
          <a:p>
            <a:r>
              <a:rPr lang="de-CH" sz="1400" dirty="0"/>
              <a:t>geographischen Karten </a:t>
            </a:r>
          </a:p>
          <a:p>
            <a:r>
              <a:rPr lang="de-CH" sz="1400" dirty="0"/>
              <a:t>Israels S. 168</a:t>
            </a:r>
          </a:p>
        </p:txBody>
      </p:sp>
      <p:cxnSp>
        <p:nvCxnSpPr>
          <p:cNvPr id="7" name="Gerade Verbindung mit Pfeil 6"/>
          <p:cNvCxnSpPr/>
          <p:nvPr/>
        </p:nvCxnSpPr>
        <p:spPr>
          <a:xfrm flipH="1">
            <a:off x="6610350" y="1866900"/>
            <a:ext cx="552450" cy="17025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a:off x="7172324" y="1866900"/>
            <a:ext cx="304801" cy="3143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p:nvCxnSpPr>
        <p:spPr>
          <a:xfrm flipH="1">
            <a:off x="6610350" y="1752600"/>
            <a:ext cx="466725" cy="4286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flipH="1" flipV="1">
            <a:off x="6610350" y="1752600"/>
            <a:ext cx="466725" cy="4286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62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par>
                                <p:cTn id="32" presetID="53" presetClass="entr" presetSubtype="16"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Montag</a:t>
            </a:r>
          </a:p>
        </p:txBody>
      </p:sp>
      <p:sp>
        <p:nvSpPr>
          <p:cNvPr id="3" name="Inhaltsplatzhalter 2"/>
          <p:cNvSpPr>
            <a:spLocks noGrp="1"/>
          </p:cNvSpPr>
          <p:nvPr>
            <p:ph idx="1"/>
          </p:nvPr>
        </p:nvSpPr>
        <p:spPr>
          <a:xfrm>
            <a:off x="1571625" y="2197100"/>
            <a:ext cx="8953500" cy="4351338"/>
          </a:xfrm>
        </p:spPr>
        <p:txBody>
          <a:bodyPr>
            <a:normAutofit/>
          </a:bodyPr>
          <a:lstStyle/>
          <a:p>
            <a:pPr marL="0" indent="0">
              <a:buNone/>
            </a:pPr>
            <a:r>
              <a:rPr lang="de-DE" sz="3000" dirty="0"/>
              <a:t>„</a:t>
            </a:r>
            <a:r>
              <a:rPr lang="de-CH" sz="3200" dirty="0"/>
              <a:t>Und als sie am folgenden Tag …</a:t>
            </a:r>
            <a:r>
              <a:rPr lang="de-DE" sz="3000" dirty="0"/>
              <a:t>“ </a:t>
            </a:r>
            <a:r>
              <a:rPr lang="de-DE" sz="3000" dirty="0" err="1"/>
              <a:t>Mk</a:t>
            </a:r>
            <a:r>
              <a:rPr lang="de-DE" sz="3000" dirty="0"/>
              <a:t> 11,12</a:t>
            </a:r>
            <a:endParaRPr lang="de-CH" sz="3000" dirty="0"/>
          </a:p>
        </p:txBody>
      </p:sp>
    </p:spTree>
    <p:extLst>
      <p:ext uri="{BB962C8B-B14F-4D97-AF65-F5344CB8AC3E}">
        <p14:creationId xmlns:p14="http://schemas.microsoft.com/office/powerpoint/2010/main" val="272252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Montag</a:t>
            </a:r>
          </a:p>
        </p:txBody>
      </p:sp>
      <p:sp>
        <p:nvSpPr>
          <p:cNvPr id="4" name="Inhaltsplatzhalter 3">
            <a:extLst>
              <a:ext uri="{FF2B5EF4-FFF2-40B4-BE49-F238E27FC236}">
                <a16:creationId xmlns:a16="http://schemas.microsoft.com/office/drawing/2014/main" id="{0A049DC5-72FF-455F-8366-FF1473A954FC}"/>
              </a:ext>
            </a:extLst>
          </p:cNvPr>
          <p:cNvSpPr txBox="1">
            <a:spLocks noGrp="1"/>
          </p:cNvSpPr>
          <p:nvPr>
            <p:ph idx="1"/>
          </p:nvPr>
        </p:nvSpPr>
        <p:spPr>
          <a:xfrm>
            <a:off x="838200" y="1414145"/>
            <a:ext cx="11007056" cy="1051570"/>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r>
              <a:rPr lang="de-DE" sz="3000" dirty="0"/>
              <a:t>Zweite Tempelreinigung</a:t>
            </a:r>
          </a:p>
          <a:p>
            <a:pPr indent="0">
              <a:buNone/>
            </a:pPr>
            <a:endParaRPr lang="de-DE" sz="3000" dirty="0"/>
          </a:p>
        </p:txBody>
      </p:sp>
      <p:sp>
        <p:nvSpPr>
          <p:cNvPr id="5" name="Inhaltsplatzhalter 3">
            <a:extLst>
              <a:ext uri="{FF2B5EF4-FFF2-40B4-BE49-F238E27FC236}">
                <a16:creationId xmlns:a16="http://schemas.microsoft.com/office/drawing/2014/main" id="{8ACD7867-4511-491D-B5D7-78515E40A4E9}"/>
              </a:ext>
            </a:extLst>
          </p:cNvPr>
          <p:cNvSpPr txBox="1">
            <a:spLocks/>
          </p:cNvSpPr>
          <p:nvPr/>
        </p:nvSpPr>
        <p:spPr>
          <a:xfrm>
            <a:off x="857250" y="2249180"/>
            <a:ext cx="11007056" cy="2169825"/>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a:t>
            </a:r>
            <a:r>
              <a:rPr lang="de-CH" sz="3000" dirty="0"/>
              <a:t>Und Jesus ging in den Tempel Gottes hinein und trieb alle hinaus, die im Tempel verkauften und kauften, und stieß die Tische der Wechsler um und die Stühle der Taubenverkäufer. Und er sprach zu ihnen: Es steht geschrieben: »Mein Haus soll ein Bethaus genannt werden!« Ihr aber habt eine Räuberhöhle daraus gemacht!</a:t>
            </a:r>
            <a:r>
              <a:rPr lang="de-DE" sz="3000" dirty="0"/>
              <a:t>“</a:t>
            </a:r>
            <a:r>
              <a:rPr lang="de-CH" sz="3000" dirty="0"/>
              <a:t> </a:t>
            </a:r>
            <a:r>
              <a:rPr lang="de-CH" sz="3000" dirty="0" err="1"/>
              <a:t>Mt</a:t>
            </a:r>
            <a:r>
              <a:rPr lang="de-CH" sz="3000" dirty="0"/>
              <a:t> 21,12-13</a:t>
            </a:r>
            <a:endParaRPr lang="de-DE" sz="3000" dirty="0"/>
          </a:p>
        </p:txBody>
      </p:sp>
    </p:spTree>
    <p:extLst>
      <p:ext uri="{BB962C8B-B14F-4D97-AF65-F5344CB8AC3E}">
        <p14:creationId xmlns:p14="http://schemas.microsoft.com/office/powerpoint/2010/main" val="182048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Montag</a:t>
            </a:r>
          </a:p>
        </p:txBody>
      </p:sp>
      <p:sp>
        <p:nvSpPr>
          <p:cNvPr id="4" name="Inhaltsplatzhalter 3">
            <a:extLst>
              <a:ext uri="{FF2B5EF4-FFF2-40B4-BE49-F238E27FC236}">
                <a16:creationId xmlns:a16="http://schemas.microsoft.com/office/drawing/2014/main" id="{0A049DC5-72FF-455F-8366-FF1473A954FC}"/>
              </a:ext>
            </a:extLst>
          </p:cNvPr>
          <p:cNvSpPr txBox="1">
            <a:spLocks noGrp="1"/>
          </p:cNvSpPr>
          <p:nvPr>
            <p:ph idx="1"/>
          </p:nvPr>
        </p:nvSpPr>
        <p:spPr>
          <a:xfrm>
            <a:off x="838200" y="1414145"/>
            <a:ext cx="11007056" cy="1051570"/>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r>
              <a:rPr lang="de-DE" sz="3000" dirty="0"/>
              <a:t>Zweite Tempelreinigung</a:t>
            </a:r>
          </a:p>
          <a:p>
            <a:pPr indent="0">
              <a:buNone/>
            </a:pPr>
            <a:endParaRPr lang="de-DE" sz="3000" dirty="0"/>
          </a:p>
        </p:txBody>
      </p:sp>
      <p:sp>
        <p:nvSpPr>
          <p:cNvPr id="6" name="Textfeld 5"/>
          <p:cNvSpPr txBox="1"/>
          <p:nvPr/>
        </p:nvSpPr>
        <p:spPr>
          <a:xfrm>
            <a:off x="586942" y="2509169"/>
            <a:ext cx="10738283" cy="2139047"/>
          </a:xfrm>
          <a:prstGeom prst="rect">
            <a:avLst/>
          </a:prstGeom>
          <a:noFill/>
        </p:spPr>
        <p:txBody>
          <a:bodyPr vert="horz" wrap="square" lIns="91440" tIns="45720" rIns="91440" bIns="45720" rtlCol="0">
            <a:spAutoFit/>
          </a:bodyPr>
          <a:lstStyle>
            <a:defPPr>
              <a:defRPr lang="de-DE"/>
            </a:defPPr>
            <a:lvl1pPr indent="0">
              <a:lnSpc>
                <a:spcPct val="90000"/>
              </a:lnSpc>
              <a:spcBef>
                <a:spcPts val="1000"/>
              </a:spcBef>
              <a:buFont typeface="Arial" panose="020B0604020202020204" pitchFamily="34" charset="0"/>
              <a:buNone/>
              <a:defRPr sz="3000"/>
            </a:lvl1pPr>
            <a:lvl2pPr indent="-228600">
              <a:lnSpc>
                <a:spcPct val="90000"/>
              </a:lnSpc>
              <a:spcBef>
                <a:spcPts val="500"/>
              </a:spcBef>
              <a:buFont typeface="Arial" panose="020B0604020202020204" pitchFamily="34" charset="0"/>
              <a:buChar char="•"/>
            </a:lvl2pPr>
            <a:lvl3pPr indent="-228600">
              <a:lnSpc>
                <a:spcPct val="90000"/>
              </a:lnSpc>
              <a:spcBef>
                <a:spcPts val="500"/>
              </a:spcBef>
              <a:buFont typeface="Arial" panose="020B0604020202020204" pitchFamily="34" charset="0"/>
              <a:buChar char="•"/>
            </a:lvl3pPr>
            <a:lvl4pPr indent="-228600">
              <a:lnSpc>
                <a:spcPct val="90000"/>
              </a:lnSpc>
              <a:spcBef>
                <a:spcPts val="500"/>
              </a:spcBef>
              <a:buFont typeface="Arial" panose="020B0604020202020204" pitchFamily="34" charset="0"/>
              <a:buChar char="•"/>
            </a:lvl4pPr>
            <a:lvl5pPr indent="-228600">
              <a:lnSpc>
                <a:spcPct val="90000"/>
              </a:lnSpc>
              <a:spcBef>
                <a:spcPts val="500"/>
              </a:spcBef>
              <a:buFont typeface="Arial" panose="020B0604020202020204" pitchFamily="34" charset="0"/>
              <a:buChar char="•"/>
            </a:lvl5pPr>
            <a:lvl6pPr indent="-228600">
              <a:lnSpc>
                <a:spcPct val="90000"/>
              </a:lnSpc>
              <a:spcBef>
                <a:spcPts val="500"/>
              </a:spcBef>
              <a:buFont typeface="Arial" panose="020B0604020202020204" pitchFamily="34" charset="0"/>
              <a:buChar char="•"/>
            </a:lvl6pPr>
            <a:lvl7pPr indent="-228600">
              <a:lnSpc>
                <a:spcPct val="90000"/>
              </a:lnSpc>
              <a:spcBef>
                <a:spcPts val="500"/>
              </a:spcBef>
              <a:buFont typeface="Arial" panose="020B0604020202020204" pitchFamily="34" charset="0"/>
              <a:buChar char="•"/>
            </a:lvl7pPr>
            <a:lvl8pPr indent="-228600">
              <a:lnSpc>
                <a:spcPct val="90000"/>
              </a:lnSpc>
              <a:spcBef>
                <a:spcPts val="500"/>
              </a:spcBef>
              <a:buFont typeface="Arial" panose="020B0604020202020204" pitchFamily="34" charset="0"/>
              <a:buChar char="•"/>
            </a:lvl8pPr>
            <a:lvl9pPr indent="-228600">
              <a:lnSpc>
                <a:spcPct val="90000"/>
              </a:lnSpc>
              <a:spcBef>
                <a:spcPts val="500"/>
              </a:spcBef>
              <a:buFont typeface="Arial" panose="020B0604020202020204" pitchFamily="34" charset="0"/>
              <a:buChar char="•"/>
            </a:lvl9pPr>
          </a:lstStyle>
          <a:p>
            <a:r>
              <a:rPr lang="de-DE" dirty="0"/>
              <a:t>1. Tempelreinigung: Haus meines Vaters			Kaufhaus</a:t>
            </a:r>
          </a:p>
          <a:p>
            <a:endParaRPr lang="de-DE" dirty="0"/>
          </a:p>
          <a:p>
            <a:r>
              <a:rPr lang="de-DE" dirty="0"/>
              <a:t>2. Tempelreinigung: Mein Haus				Räuberhöhle</a:t>
            </a:r>
          </a:p>
          <a:p>
            <a:endParaRPr lang="de-CH" dirty="0"/>
          </a:p>
        </p:txBody>
      </p:sp>
      <p:cxnSp>
        <p:nvCxnSpPr>
          <p:cNvPr id="7" name="Gerade Verbindung mit Pfeil 6"/>
          <p:cNvCxnSpPr/>
          <p:nvPr/>
        </p:nvCxnSpPr>
        <p:spPr>
          <a:xfrm flipV="1">
            <a:off x="7387929" y="2774907"/>
            <a:ext cx="806394" cy="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7425057" y="3870282"/>
            <a:ext cx="806394" cy="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397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6">
                                            <p:txEl>
                                              <p:pRg st="2" end="2"/>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3628" y="0"/>
            <a:ext cx="676564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9925050" y="5827930"/>
            <a:ext cx="1901098" cy="738664"/>
          </a:xfrm>
          <a:prstGeom prst="rect">
            <a:avLst/>
          </a:prstGeom>
          <a:noFill/>
        </p:spPr>
        <p:txBody>
          <a:bodyPr wrap="none" rtlCol="0">
            <a:spAutoFit/>
          </a:bodyPr>
          <a:lstStyle/>
          <a:p>
            <a:r>
              <a:rPr lang="de-CH" sz="1400" dirty="0"/>
              <a:t>Die historischen und </a:t>
            </a:r>
          </a:p>
          <a:p>
            <a:r>
              <a:rPr lang="de-CH" sz="1400" dirty="0"/>
              <a:t>geographischen Karten </a:t>
            </a:r>
          </a:p>
          <a:p>
            <a:r>
              <a:rPr lang="de-CH" sz="1400" dirty="0"/>
              <a:t>Israels S. 168</a:t>
            </a:r>
          </a:p>
        </p:txBody>
      </p:sp>
      <p:cxnSp>
        <p:nvCxnSpPr>
          <p:cNvPr id="7" name="Gerade Verbindung mit Pfeil 6"/>
          <p:cNvCxnSpPr/>
          <p:nvPr/>
        </p:nvCxnSpPr>
        <p:spPr>
          <a:xfrm flipH="1" flipV="1">
            <a:off x="7798665" y="3253635"/>
            <a:ext cx="1314450" cy="5441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H="1" flipV="1">
            <a:off x="7359499" y="3165558"/>
            <a:ext cx="1141706" cy="169219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Ellipse 8"/>
          <p:cNvSpPr/>
          <p:nvPr/>
        </p:nvSpPr>
        <p:spPr>
          <a:xfrm>
            <a:off x="7553325" y="3059154"/>
            <a:ext cx="216765" cy="21280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Ellipse 9"/>
          <p:cNvSpPr/>
          <p:nvPr/>
        </p:nvSpPr>
        <p:spPr>
          <a:xfrm>
            <a:off x="7166405" y="2952749"/>
            <a:ext cx="216765" cy="21280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Textfeld 5"/>
          <p:cNvSpPr txBox="1"/>
          <p:nvPr/>
        </p:nvSpPr>
        <p:spPr>
          <a:xfrm>
            <a:off x="9113115" y="3686360"/>
            <a:ext cx="1452642" cy="461665"/>
          </a:xfrm>
          <a:prstGeom prst="rect">
            <a:avLst/>
          </a:prstGeom>
          <a:noFill/>
        </p:spPr>
        <p:txBody>
          <a:bodyPr wrap="none" rtlCol="0">
            <a:spAutoFit/>
          </a:bodyPr>
          <a:lstStyle/>
          <a:p>
            <a:r>
              <a:rPr lang="de-CH" sz="2400" dirty="0">
                <a:solidFill>
                  <a:srgbClr val="FF0000"/>
                </a:solidFill>
              </a:rPr>
              <a:t>Sanhedrin</a:t>
            </a:r>
          </a:p>
        </p:txBody>
      </p:sp>
      <p:sp>
        <p:nvSpPr>
          <p:cNvPr id="15" name="Textfeld 14"/>
          <p:cNvSpPr txBox="1"/>
          <p:nvPr/>
        </p:nvSpPr>
        <p:spPr>
          <a:xfrm>
            <a:off x="8379689" y="4848223"/>
            <a:ext cx="943015" cy="461665"/>
          </a:xfrm>
          <a:prstGeom prst="rect">
            <a:avLst/>
          </a:prstGeom>
          <a:noFill/>
        </p:spPr>
        <p:txBody>
          <a:bodyPr wrap="none" rtlCol="0">
            <a:spAutoFit/>
          </a:bodyPr>
          <a:lstStyle/>
          <a:p>
            <a:r>
              <a:rPr lang="de-CH" sz="2400" dirty="0">
                <a:solidFill>
                  <a:srgbClr val="FF0000"/>
                </a:solidFill>
              </a:rPr>
              <a:t>Markt</a:t>
            </a:r>
          </a:p>
        </p:txBody>
      </p:sp>
    </p:spTree>
    <p:extLst>
      <p:ext uri="{BB962C8B-B14F-4D97-AF65-F5344CB8AC3E}">
        <p14:creationId xmlns:p14="http://schemas.microsoft.com/office/powerpoint/2010/main" val="283830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animBg="1"/>
      <p:bldP spid="6"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Montag</a:t>
            </a:r>
          </a:p>
        </p:txBody>
      </p:sp>
      <p:sp>
        <p:nvSpPr>
          <p:cNvPr id="4" name="Inhaltsplatzhalter 3">
            <a:extLst>
              <a:ext uri="{FF2B5EF4-FFF2-40B4-BE49-F238E27FC236}">
                <a16:creationId xmlns:a16="http://schemas.microsoft.com/office/drawing/2014/main" id="{0A049DC5-72FF-455F-8366-FF1473A954FC}"/>
              </a:ext>
            </a:extLst>
          </p:cNvPr>
          <p:cNvSpPr txBox="1">
            <a:spLocks noGrp="1"/>
          </p:cNvSpPr>
          <p:nvPr>
            <p:ph idx="1"/>
          </p:nvPr>
        </p:nvSpPr>
        <p:spPr>
          <a:xfrm>
            <a:off x="838200" y="1414145"/>
            <a:ext cx="11007056" cy="1051570"/>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r>
              <a:rPr lang="de-DE" sz="3000" dirty="0"/>
              <a:t>Zweite Tempelreinigung</a:t>
            </a:r>
          </a:p>
          <a:p>
            <a:pPr indent="0">
              <a:buNone/>
            </a:pPr>
            <a:endParaRPr lang="de-DE" sz="3000" dirty="0"/>
          </a:p>
        </p:txBody>
      </p:sp>
      <p:sp>
        <p:nvSpPr>
          <p:cNvPr id="5" name="Inhaltsplatzhalter 3">
            <a:extLst>
              <a:ext uri="{FF2B5EF4-FFF2-40B4-BE49-F238E27FC236}">
                <a16:creationId xmlns:a16="http://schemas.microsoft.com/office/drawing/2014/main" id="{8ACD7867-4511-491D-B5D7-78515E40A4E9}"/>
              </a:ext>
            </a:extLst>
          </p:cNvPr>
          <p:cNvSpPr txBox="1">
            <a:spLocks/>
          </p:cNvSpPr>
          <p:nvPr/>
        </p:nvSpPr>
        <p:spPr>
          <a:xfrm>
            <a:off x="857250" y="2249180"/>
            <a:ext cx="11007056" cy="92333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a:t>
            </a:r>
            <a:r>
              <a:rPr lang="de-CH" sz="3000" dirty="0"/>
              <a:t>Und er verließ sie, ging zur Stadt hinaus nach Bethanien und übernachtete dort.</a:t>
            </a:r>
            <a:r>
              <a:rPr lang="de-DE" sz="3000" dirty="0"/>
              <a:t>“</a:t>
            </a:r>
            <a:r>
              <a:rPr lang="de-CH" sz="3000" dirty="0"/>
              <a:t> </a:t>
            </a:r>
            <a:r>
              <a:rPr lang="de-DE" sz="3000" dirty="0" err="1"/>
              <a:t>Mt</a:t>
            </a:r>
            <a:r>
              <a:rPr lang="de-DE" sz="3000" dirty="0"/>
              <a:t> 21,17</a:t>
            </a:r>
          </a:p>
        </p:txBody>
      </p:sp>
    </p:spTree>
    <p:extLst>
      <p:ext uri="{BB962C8B-B14F-4D97-AF65-F5344CB8AC3E}">
        <p14:creationId xmlns:p14="http://schemas.microsoft.com/office/powerpoint/2010/main" val="400076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Dienstag</a:t>
            </a:r>
          </a:p>
        </p:txBody>
      </p:sp>
      <p:sp>
        <p:nvSpPr>
          <p:cNvPr id="3" name="Inhaltsplatzhalter 2"/>
          <p:cNvSpPr>
            <a:spLocks noGrp="1"/>
          </p:cNvSpPr>
          <p:nvPr>
            <p:ph idx="1"/>
          </p:nvPr>
        </p:nvSpPr>
        <p:spPr>
          <a:xfrm>
            <a:off x="1571625" y="2197100"/>
            <a:ext cx="8953500" cy="4351338"/>
          </a:xfrm>
        </p:spPr>
        <p:txBody>
          <a:bodyPr>
            <a:normAutofit/>
          </a:bodyPr>
          <a:lstStyle/>
          <a:p>
            <a:pPr marL="0" indent="0">
              <a:buNone/>
            </a:pPr>
            <a:r>
              <a:rPr lang="de-DE" sz="3000" dirty="0"/>
              <a:t>„</a:t>
            </a:r>
            <a:r>
              <a:rPr lang="de-CH" sz="3000" dirty="0"/>
              <a:t>Und als sie am Morgen…</a:t>
            </a:r>
            <a:r>
              <a:rPr lang="de-DE" sz="3000" dirty="0"/>
              <a:t>“ </a:t>
            </a:r>
            <a:r>
              <a:rPr lang="de-DE" sz="3000" dirty="0" err="1"/>
              <a:t>Mk</a:t>
            </a:r>
            <a:r>
              <a:rPr lang="de-DE" sz="3000" dirty="0"/>
              <a:t> 11,20</a:t>
            </a:r>
            <a:endParaRPr lang="de-CH" sz="3000" dirty="0"/>
          </a:p>
        </p:txBody>
      </p:sp>
    </p:spTree>
    <p:extLst>
      <p:ext uri="{BB962C8B-B14F-4D97-AF65-F5344CB8AC3E}">
        <p14:creationId xmlns:p14="http://schemas.microsoft.com/office/powerpoint/2010/main" val="95688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Dienstag</a:t>
            </a:r>
          </a:p>
        </p:txBody>
      </p:sp>
      <p:sp>
        <p:nvSpPr>
          <p:cNvPr id="4" name="Inhaltsplatzhalter 3">
            <a:extLst>
              <a:ext uri="{FF2B5EF4-FFF2-40B4-BE49-F238E27FC236}">
                <a16:creationId xmlns:a16="http://schemas.microsoft.com/office/drawing/2014/main" id="{0A049DC5-72FF-455F-8366-FF1473A954FC}"/>
              </a:ext>
            </a:extLst>
          </p:cNvPr>
          <p:cNvSpPr txBox="1">
            <a:spLocks noGrp="1"/>
          </p:cNvSpPr>
          <p:nvPr>
            <p:ph idx="1"/>
          </p:nvPr>
        </p:nvSpPr>
        <p:spPr>
          <a:xfrm>
            <a:off x="838200" y="1414145"/>
            <a:ext cx="11007056" cy="1051570"/>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r>
              <a:rPr lang="de-DE" sz="3000" dirty="0"/>
              <a:t>Konfrontation mit dem Sanhedrin</a:t>
            </a:r>
          </a:p>
          <a:p>
            <a:pPr indent="0">
              <a:buNone/>
            </a:pPr>
            <a:endParaRPr lang="de-DE" sz="3000" dirty="0"/>
          </a:p>
        </p:txBody>
      </p:sp>
      <p:sp>
        <p:nvSpPr>
          <p:cNvPr id="5" name="Inhaltsplatzhalter 3">
            <a:extLst>
              <a:ext uri="{FF2B5EF4-FFF2-40B4-BE49-F238E27FC236}">
                <a16:creationId xmlns:a16="http://schemas.microsoft.com/office/drawing/2014/main" id="{8ACD7867-4511-491D-B5D7-78515E40A4E9}"/>
              </a:ext>
            </a:extLst>
          </p:cNvPr>
          <p:cNvSpPr txBox="1">
            <a:spLocks/>
          </p:cNvSpPr>
          <p:nvPr/>
        </p:nvSpPr>
        <p:spPr>
          <a:xfrm>
            <a:off x="857250" y="2249180"/>
            <a:ext cx="11007056" cy="1754326"/>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a:t>
            </a:r>
            <a:r>
              <a:rPr lang="de-CH" sz="3000" dirty="0"/>
              <a:t>Und als er in den Tempel kam, traten die obersten Priester und die Ältesten des Volkes zu ihm, während er lehrte, und sprachen: In welcher Vollmacht tust du dies, und wer hat dir diese Vollmacht gegeben?</a:t>
            </a:r>
            <a:r>
              <a:rPr lang="de-DE" sz="3000" dirty="0"/>
              <a:t>“</a:t>
            </a:r>
            <a:r>
              <a:rPr lang="de-CH" sz="3000" dirty="0"/>
              <a:t> </a:t>
            </a:r>
            <a:r>
              <a:rPr lang="de-CH" sz="3000" dirty="0" err="1"/>
              <a:t>Mt</a:t>
            </a:r>
            <a:r>
              <a:rPr lang="de-CH" sz="3000" dirty="0"/>
              <a:t> 21,23</a:t>
            </a:r>
            <a:endParaRPr lang="de-DE" sz="3000" dirty="0"/>
          </a:p>
        </p:txBody>
      </p:sp>
    </p:spTree>
    <p:extLst>
      <p:ext uri="{BB962C8B-B14F-4D97-AF65-F5344CB8AC3E}">
        <p14:creationId xmlns:p14="http://schemas.microsoft.com/office/powerpoint/2010/main" val="326609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Einführung</a:t>
            </a:r>
          </a:p>
        </p:txBody>
      </p:sp>
      <p:sp>
        <p:nvSpPr>
          <p:cNvPr id="4" name="Inhaltsplatzhalter 3">
            <a:extLst>
              <a:ext uri="{FF2B5EF4-FFF2-40B4-BE49-F238E27FC236}">
                <a16:creationId xmlns:a16="http://schemas.microsoft.com/office/drawing/2014/main" id="{0A049DC5-72FF-455F-8366-FF1473A954FC}"/>
              </a:ext>
            </a:extLst>
          </p:cNvPr>
          <p:cNvSpPr txBox="1">
            <a:spLocks noGrp="1"/>
          </p:cNvSpPr>
          <p:nvPr>
            <p:ph idx="1"/>
          </p:nvPr>
        </p:nvSpPr>
        <p:spPr>
          <a:xfrm>
            <a:off x="838199" y="1825625"/>
            <a:ext cx="11007056" cy="1595309"/>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r>
              <a:rPr lang="de-DE" sz="3000" dirty="0"/>
              <a:t>Das Markus Evangelium gibt uns das zeitliche Gerüst</a:t>
            </a:r>
          </a:p>
          <a:p>
            <a:pPr indent="0">
              <a:buNone/>
            </a:pPr>
            <a:r>
              <a:rPr lang="de-DE" sz="3000" dirty="0"/>
              <a:t>	</a:t>
            </a:r>
          </a:p>
          <a:p>
            <a:pPr indent="0">
              <a:buNone/>
            </a:pPr>
            <a:r>
              <a:rPr lang="de-DE" sz="3000" dirty="0"/>
              <a:t>		</a:t>
            </a:r>
            <a:endParaRPr lang="de-CH" sz="3000" dirty="0"/>
          </a:p>
        </p:txBody>
      </p:sp>
    </p:spTree>
    <p:extLst>
      <p:ext uri="{BB962C8B-B14F-4D97-AF65-F5344CB8AC3E}">
        <p14:creationId xmlns:p14="http://schemas.microsoft.com/office/powerpoint/2010/main" val="75704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p:cTn id="1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4">
                                            <p:txEl>
                                              <p:pRg st="1" end="1"/>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p:cTn id="22"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Dienstag</a:t>
            </a:r>
          </a:p>
        </p:txBody>
      </p:sp>
      <p:sp>
        <p:nvSpPr>
          <p:cNvPr id="4" name="Inhaltsplatzhalter 3">
            <a:extLst>
              <a:ext uri="{FF2B5EF4-FFF2-40B4-BE49-F238E27FC236}">
                <a16:creationId xmlns:a16="http://schemas.microsoft.com/office/drawing/2014/main" id="{0A049DC5-72FF-455F-8366-FF1473A954FC}"/>
              </a:ext>
            </a:extLst>
          </p:cNvPr>
          <p:cNvSpPr txBox="1">
            <a:spLocks noGrp="1"/>
          </p:cNvSpPr>
          <p:nvPr>
            <p:ph idx="1"/>
          </p:nvPr>
        </p:nvSpPr>
        <p:spPr>
          <a:xfrm>
            <a:off x="838200" y="1414145"/>
            <a:ext cx="11007056" cy="1051570"/>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r>
              <a:rPr lang="de-DE" sz="3000" dirty="0"/>
              <a:t>Konfrontation mit dem Sanhedrin</a:t>
            </a:r>
          </a:p>
          <a:p>
            <a:pPr indent="0">
              <a:buNone/>
            </a:pPr>
            <a:endParaRPr lang="de-DE" sz="3000" dirty="0"/>
          </a:p>
        </p:txBody>
      </p:sp>
      <p:sp>
        <p:nvSpPr>
          <p:cNvPr id="5" name="Inhaltsplatzhalter 3">
            <a:extLst>
              <a:ext uri="{FF2B5EF4-FFF2-40B4-BE49-F238E27FC236}">
                <a16:creationId xmlns:a16="http://schemas.microsoft.com/office/drawing/2014/main" id="{8ACD7867-4511-491D-B5D7-78515E40A4E9}"/>
              </a:ext>
            </a:extLst>
          </p:cNvPr>
          <p:cNvSpPr txBox="1">
            <a:spLocks/>
          </p:cNvSpPr>
          <p:nvPr/>
        </p:nvSpPr>
        <p:spPr>
          <a:xfrm>
            <a:off x="857250" y="2249180"/>
            <a:ext cx="11007056" cy="2585323"/>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a:t>
            </a:r>
            <a:r>
              <a:rPr lang="de-CH" sz="3000" dirty="0"/>
              <a:t>Und Jesus antwortete und sprach zu ihnen: Auch ich will euch ein Wort fragen; wenn ihr mir darauf antwortet, will ich euch auch sagen, in welcher Vollmacht ich dies tue. Woher war die Taufe des Johannes? Vom Himmel oder von Menschen? Da überlegten sie bei sich selbst und sprachen: Wenn wir sagen: Vom Himmel, so wird er uns fragen: Warum habt ihr ihm dann nicht geglaubt?</a:t>
            </a:r>
            <a:r>
              <a:rPr lang="de-DE" sz="3000" dirty="0"/>
              <a:t>“</a:t>
            </a:r>
          </a:p>
        </p:txBody>
      </p:sp>
    </p:spTree>
    <p:extLst>
      <p:ext uri="{BB962C8B-B14F-4D97-AF65-F5344CB8AC3E}">
        <p14:creationId xmlns:p14="http://schemas.microsoft.com/office/powerpoint/2010/main" val="50716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Dienstag</a:t>
            </a:r>
          </a:p>
        </p:txBody>
      </p:sp>
      <p:sp>
        <p:nvSpPr>
          <p:cNvPr id="4" name="Inhaltsplatzhalter 3">
            <a:extLst>
              <a:ext uri="{FF2B5EF4-FFF2-40B4-BE49-F238E27FC236}">
                <a16:creationId xmlns:a16="http://schemas.microsoft.com/office/drawing/2014/main" id="{0A049DC5-72FF-455F-8366-FF1473A954FC}"/>
              </a:ext>
            </a:extLst>
          </p:cNvPr>
          <p:cNvSpPr txBox="1">
            <a:spLocks noGrp="1"/>
          </p:cNvSpPr>
          <p:nvPr>
            <p:ph idx="1"/>
          </p:nvPr>
        </p:nvSpPr>
        <p:spPr>
          <a:xfrm>
            <a:off x="838200" y="1414145"/>
            <a:ext cx="11007056" cy="1051570"/>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r>
              <a:rPr lang="de-DE" sz="3000" dirty="0"/>
              <a:t>Konfrontation mit dem Sanhedrin</a:t>
            </a:r>
          </a:p>
          <a:p>
            <a:pPr indent="0">
              <a:buNone/>
            </a:pPr>
            <a:endParaRPr lang="de-DE" sz="3000" dirty="0"/>
          </a:p>
        </p:txBody>
      </p:sp>
      <p:sp>
        <p:nvSpPr>
          <p:cNvPr id="5" name="Inhaltsplatzhalter 3">
            <a:extLst>
              <a:ext uri="{FF2B5EF4-FFF2-40B4-BE49-F238E27FC236}">
                <a16:creationId xmlns:a16="http://schemas.microsoft.com/office/drawing/2014/main" id="{8ACD7867-4511-491D-B5D7-78515E40A4E9}"/>
              </a:ext>
            </a:extLst>
          </p:cNvPr>
          <p:cNvSpPr txBox="1">
            <a:spLocks/>
          </p:cNvSpPr>
          <p:nvPr/>
        </p:nvSpPr>
        <p:spPr>
          <a:xfrm>
            <a:off x="857250" y="2249180"/>
            <a:ext cx="11007056" cy="2169825"/>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a:t>
            </a:r>
            <a:r>
              <a:rPr lang="de-CH" sz="3000" dirty="0"/>
              <a:t>Wenn wir aber sagen: Von Menschen, so müssen wir die Volksmenge fürchten, denn alle halten Johannes für einen Propheten. Und sie antworteten Jesus und sprachen: Wir wissen es nicht! Da sprach er zu ihnen: So sage ich euch auch nicht, in welcher Vollmacht ich dies tue.</a:t>
            </a:r>
            <a:r>
              <a:rPr lang="de-DE" sz="3000" dirty="0"/>
              <a:t>“</a:t>
            </a:r>
            <a:r>
              <a:rPr lang="de-CH" sz="3000" dirty="0"/>
              <a:t> </a:t>
            </a:r>
            <a:r>
              <a:rPr lang="de-CH" sz="3000" dirty="0" err="1"/>
              <a:t>Mt</a:t>
            </a:r>
            <a:r>
              <a:rPr lang="de-CH" sz="3000" dirty="0"/>
              <a:t> 21,24-27</a:t>
            </a:r>
            <a:endParaRPr lang="de-DE" sz="3000" dirty="0"/>
          </a:p>
        </p:txBody>
      </p:sp>
    </p:spTree>
    <p:extLst>
      <p:ext uri="{BB962C8B-B14F-4D97-AF65-F5344CB8AC3E}">
        <p14:creationId xmlns:p14="http://schemas.microsoft.com/office/powerpoint/2010/main" val="368775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Dienstag</a:t>
            </a:r>
          </a:p>
        </p:txBody>
      </p:sp>
      <p:sp>
        <p:nvSpPr>
          <p:cNvPr id="4" name="Inhaltsplatzhalter 3">
            <a:extLst>
              <a:ext uri="{FF2B5EF4-FFF2-40B4-BE49-F238E27FC236}">
                <a16:creationId xmlns:a16="http://schemas.microsoft.com/office/drawing/2014/main" id="{0A049DC5-72FF-455F-8366-FF1473A954FC}"/>
              </a:ext>
            </a:extLst>
          </p:cNvPr>
          <p:cNvSpPr txBox="1">
            <a:spLocks noGrp="1"/>
          </p:cNvSpPr>
          <p:nvPr>
            <p:ph idx="1"/>
          </p:nvPr>
        </p:nvSpPr>
        <p:spPr>
          <a:xfrm>
            <a:off x="838200" y="1414145"/>
            <a:ext cx="11007056" cy="1051570"/>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r>
              <a:rPr lang="de-DE" sz="3000" dirty="0"/>
              <a:t>Konfrontation mit dem Sanhedrin</a:t>
            </a:r>
          </a:p>
          <a:p>
            <a:pPr indent="0">
              <a:buNone/>
            </a:pPr>
            <a:endParaRPr lang="de-DE" sz="3000" dirty="0"/>
          </a:p>
        </p:txBody>
      </p:sp>
      <p:sp>
        <p:nvSpPr>
          <p:cNvPr id="3" name="Textfeld 2"/>
          <p:cNvSpPr txBox="1"/>
          <p:nvPr/>
        </p:nvSpPr>
        <p:spPr>
          <a:xfrm>
            <a:off x="5238749" y="3533775"/>
            <a:ext cx="2350323" cy="707886"/>
          </a:xfrm>
          <a:prstGeom prst="rect">
            <a:avLst/>
          </a:prstGeom>
          <a:noFill/>
        </p:spPr>
        <p:txBody>
          <a:bodyPr wrap="none" rtlCol="0">
            <a:spAutoFit/>
          </a:bodyPr>
          <a:lstStyle/>
          <a:p>
            <a:r>
              <a:rPr lang="de-CH" sz="4000" b="1" dirty="0"/>
              <a:t>Sanhedrin</a:t>
            </a:r>
          </a:p>
        </p:txBody>
      </p:sp>
      <p:cxnSp>
        <p:nvCxnSpPr>
          <p:cNvPr id="8" name="Gerade Verbindung mit Pfeil 7"/>
          <p:cNvCxnSpPr/>
          <p:nvPr/>
        </p:nvCxnSpPr>
        <p:spPr>
          <a:xfrm flipH="1" flipV="1">
            <a:off x="3609975" y="2800350"/>
            <a:ext cx="1533526" cy="838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1838325" y="2338468"/>
            <a:ext cx="1680781" cy="553998"/>
          </a:xfrm>
          <a:prstGeom prst="rect">
            <a:avLst/>
          </a:prstGeom>
          <a:noFill/>
        </p:spPr>
        <p:txBody>
          <a:bodyPr wrap="none" rtlCol="0">
            <a:spAutoFit/>
          </a:bodyPr>
          <a:lstStyle/>
          <a:p>
            <a:r>
              <a:rPr lang="de-CH" sz="3000" b="1" dirty="0"/>
              <a:t>Wahrheit</a:t>
            </a:r>
          </a:p>
        </p:txBody>
      </p:sp>
      <p:sp>
        <p:nvSpPr>
          <p:cNvPr id="19" name="Textfeld 18"/>
          <p:cNvSpPr txBox="1"/>
          <p:nvPr/>
        </p:nvSpPr>
        <p:spPr>
          <a:xfrm>
            <a:off x="9210675" y="2338468"/>
            <a:ext cx="1623521" cy="553998"/>
          </a:xfrm>
          <a:prstGeom prst="rect">
            <a:avLst/>
          </a:prstGeom>
          <a:noFill/>
        </p:spPr>
        <p:txBody>
          <a:bodyPr wrap="none" rtlCol="0">
            <a:spAutoFit/>
          </a:bodyPr>
          <a:lstStyle/>
          <a:p>
            <a:r>
              <a:rPr lang="de-CH" sz="3000" b="1" dirty="0"/>
              <a:t>Aufstand</a:t>
            </a:r>
          </a:p>
        </p:txBody>
      </p:sp>
      <p:cxnSp>
        <p:nvCxnSpPr>
          <p:cNvPr id="20" name="Gerade Verbindung mit Pfeil 19"/>
          <p:cNvCxnSpPr/>
          <p:nvPr/>
        </p:nvCxnSpPr>
        <p:spPr>
          <a:xfrm>
            <a:off x="6468408" y="4437004"/>
            <a:ext cx="0" cy="129236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6" name="Textfeld 25"/>
          <p:cNvSpPr txBox="1"/>
          <p:nvPr/>
        </p:nvSpPr>
        <p:spPr>
          <a:xfrm>
            <a:off x="5320073" y="5862718"/>
            <a:ext cx="2358531" cy="553998"/>
          </a:xfrm>
          <a:prstGeom prst="rect">
            <a:avLst/>
          </a:prstGeom>
          <a:noFill/>
        </p:spPr>
        <p:txBody>
          <a:bodyPr wrap="none" rtlCol="0">
            <a:spAutoFit/>
          </a:bodyPr>
          <a:lstStyle/>
          <a:p>
            <a:r>
              <a:rPr lang="de-CH" sz="3000" b="1" dirty="0"/>
              <a:t>Unwissenheit</a:t>
            </a:r>
          </a:p>
        </p:txBody>
      </p:sp>
      <p:cxnSp>
        <p:nvCxnSpPr>
          <p:cNvPr id="28" name="Gerade Verbindung mit Pfeil 27"/>
          <p:cNvCxnSpPr/>
          <p:nvPr/>
        </p:nvCxnSpPr>
        <p:spPr>
          <a:xfrm rot="7200000" flipH="1" flipV="1">
            <a:off x="7568642" y="2800350"/>
            <a:ext cx="1533526" cy="838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28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Effect transition="in" filter="fade">
                                      <p:cBhvr>
                                        <p:cTn id="40" dur="500"/>
                                        <p:tgtEl>
                                          <p:spTgt spid="2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animEffect transition="in" filter="fade">
                                      <p:cBhvr>
                                        <p:cTn id="4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9"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Dienstag</a:t>
            </a:r>
          </a:p>
        </p:txBody>
      </p:sp>
      <p:sp>
        <p:nvSpPr>
          <p:cNvPr id="4" name="Inhaltsplatzhalter 3">
            <a:extLst>
              <a:ext uri="{FF2B5EF4-FFF2-40B4-BE49-F238E27FC236}">
                <a16:creationId xmlns:a16="http://schemas.microsoft.com/office/drawing/2014/main" id="{0A049DC5-72FF-455F-8366-FF1473A954FC}"/>
              </a:ext>
            </a:extLst>
          </p:cNvPr>
          <p:cNvSpPr txBox="1">
            <a:spLocks noGrp="1"/>
          </p:cNvSpPr>
          <p:nvPr>
            <p:ph idx="1"/>
          </p:nvPr>
        </p:nvSpPr>
        <p:spPr>
          <a:xfrm>
            <a:off x="838200" y="1414145"/>
            <a:ext cx="11007056" cy="3513782"/>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r>
              <a:rPr lang="de-DE" sz="3000" dirty="0"/>
              <a:t>Konfrontation mit dem Sanhedrin</a:t>
            </a:r>
          </a:p>
          <a:p>
            <a:pPr marL="457200" indent="-457200"/>
            <a:r>
              <a:rPr lang="de-DE" sz="3000" dirty="0"/>
              <a:t>3 Gleichnisse</a:t>
            </a:r>
          </a:p>
          <a:p>
            <a:pPr lvl="3" indent="0">
              <a:buNone/>
            </a:pPr>
            <a:r>
              <a:rPr lang="de-DE" sz="3000" dirty="0"/>
              <a:t>			</a:t>
            </a:r>
          </a:p>
          <a:p>
            <a:pPr lvl="3" indent="0">
              <a:buNone/>
            </a:pPr>
            <a:r>
              <a:rPr lang="de-DE" sz="3000" dirty="0"/>
              <a:t>	Gleichnis von den zwei ungleichen Söhnen</a:t>
            </a:r>
          </a:p>
          <a:p>
            <a:pPr lvl="3" indent="0">
              <a:buNone/>
            </a:pPr>
            <a:r>
              <a:rPr lang="de-DE" sz="3000" dirty="0"/>
              <a:t>	Gleichnis von den Weingärtnern</a:t>
            </a:r>
          </a:p>
          <a:p>
            <a:pPr lvl="3" indent="0">
              <a:buNone/>
            </a:pPr>
            <a:r>
              <a:rPr lang="de-DE" sz="3000" dirty="0"/>
              <a:t>	Gleichnis vom Hochzeitsmahl</a:t>
            </a:r>
          </a:p>
          <a:p>
            <a:pPr indent="0">
              <a:buNone/>
            </a:pPr>
            <a:endParaRPr lang="de-DE" sz="3000" dirty="0"/>
          </a:p>
        </p:txBody>
      </p:sp>
    </p:spTree>
    <p:extLst>
      <p:ext uri="{BB962C8B-B14F-4D97-AF65-F5344CB8AC3E}">
        <p14:creationId xmlns:p14="http://schemas.microsoft.com/office/powerpoint/2010/main" val="136799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p:cTn id="12"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4">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p:cTn id="17"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4">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 calcmode="lin" valueType="num">
                                      <p:cBhvr>
                                        <p:cTn id="22"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4">
                                            <p:txEl>
                                              <p:pRg st="4" end="4"/>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p:cTn id="27"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Dienstag</a:t>
            </a:r>
          </a:p>
        </p:txBody>
      </p:sp>
      <p:sp>
        <p:nvSpPr>
          <p:cNvPr id="4" name="Inhaltsplatzhalter 3">
            <a:extLst>
              <a:ext uri="{FF2B5EF4-FFF2-40B4-BE49-F238E27FC236}">
                <a16:creationId xmlns:a16="http://schemas.microsoft.com/office/drawing/2014/main" id="{0A049DC5-72FF-455F-8366-FF1473A954FC}"/>
              </a:ext>
            </a:extLst>
          </p:cNvPr>
          <p:cNvSpPr txBox="1">
            <a:spLocks noGrp="1"/>
          </p:cNvSpPr>
          <p:nvPr>
            <p:ph idx="1"/>
          </p:nvPr>
        </p:nvSpPr>
        <p:spPr>
          <a:xfrm>
            <a:off x="838200" y="1414145"/>
            <a:ext cx="11007056" cy="405752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r>
              <a:rPr lang="de-DE" sz="3000" dirty="0"/>
              <a:t>Konfrontation mit dem Sanhedrin</a:t>
            </a:r>
          </a:p>
          <a:p>
            <a:pPr marL="457200" indent="-457200"/>
            <a:r>
              <a:rPr lang="de-DE" sz="3000" dirty="0"/>
              <a:t>3 Gleichnisse</a:t>
            </a:r>
          </a:p>
          <a:p>
            <a:pPr marL="457200" indent="-457200"/>
            <a:r>
              <a:rPr lang="de-DE" sz="3000" dirty="0"/>
              <a:t>3 Fragen</a:t>
            </a:r>
          </a:p>
          <a:p>
            <a:pPr lvl="3" indent="0">
              <a:buNone/>
            </a:pPr>
            <a:r>
              <a:rPr lang="de-DE" sz="3000" dirty="0"/>
              <a:t>			</a:t>
            </a:r>
          </a:p>
          <a:p>
            <a:pPr lvl="3" indent="0">
              <a:buNone/>
            </a:pPr>
            <a:r>
              <a:rPr lang="de-DE" sz="3000" dirty="0"/>
              <a:t>	Frage nach der Steuer</a:t>
            </a:r>
          </a:p>
          <a:p>
            <a:pPr lvl="3" indent="0">
              <a:buNone/>
            </a:pPr>
            <a:r>
              <a:rPr lang="de-DE" sz="3000" dirty="0"/>
              <a:t>	Frage nach der Auferstehung</a:t>
            </a:r>
          </a:p>
          <a:p>
            <a:pPr lvl="3" indent="0">
              <a:buNone/>
            </a:pPr>
            <a:r>
              <a:rPr lang="de-DE" sz="3000" dirty="0"/>
              <a:t>	Frage nach dem </a:t>
            </a:r>
            <a:r>
              <a:rPr lang="de-DE" sz="3000" dirty="0" err="1"/>
              <a:t>grössten</a:t>
            </a:r>
            <a:r>
              <a:rPr lang="de-DE" sz="3000" dirty="0"/>
              <a:t> Gebot</a:t>
            </a:r>
          </a:p>
          <a:p>
            <a:pPr indent="0">
              <a:buNone/>
            </a:pPr>
            <a:endParaRPr lang="de-DE" sz="3000" dirty="0"/>
          </a:p>
        </p:txBody>
      </p:sp>
    </p:spTree>
    <p:extLst>
      <p:ext uri="{BB962C8B-B14F-4D97-AF65-F5344CB8AC3E}">
        <p14:creationId xmlns:p14="http://schemas.microsoft.com/office/powerpoint/2010/main" val="148145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 calcmode="lin" valueType="num">
                                      <p:cBhvr>
                                        <p:cTn id="12"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4">
                                            <p:txEl>
                                              <p:pRg st="3" end="3"/>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p:cTn id="1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19" dur="500"/>
                                        <p:tgtEl>
                                          <p:spTgt spid="4">
                                            <p:txEl>
                                              <p:pRg st="4" end="4"/>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 calcmode="lin" valueType="num">
                                      <p:cBhvr>
                                        <p:cTn id="2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24" dur="500"/>
                                        <p:tgtEl>
                                          <p:spTgt spid="4">
                                            <p:txEl>
                                              <p:pRg st="5" end="5"/>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p:cTn id="27"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28"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2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Dienstag</a:t>
            </a:r>
          </a:p>
        </p:txBody>
      </p:sp>
      <p:sp>
        <p:nvSpPr>
          <p:cNvPr id="4" name="Inhaltsplatzhalter 3">
            <a:extLst>
              <a:ext uri="{FF2B5EF4-FFF2-40B4-BE49-F238E27FC236}">
                <a16:creationId xmlns:a16="http://schemas.microsoft.com/office/drawing/2014/main" id="{0A049DC5-72FF-455F-8366-FF1473A954FC}"/>
              </a:ext>
            </a:extLst>
          </p:cNvPr>
          <p:cNvSpPr txBox="1">
            <a:spLocks noGrp="1"/>
          </p:cNvSpPr>
          <p:nvPr>
            <p:ph idx="1"/>
          </p:nvPr>
        </p:nvSpPr>
        <p:spPr>
          <a:xfrm>
            <a:off x="838200" y="1414145"/>
            <a:ext cx="11007056" cy="3098284"/>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r>
              <a:rPr lang="de-DE" sz="3000" dirty="0"/>
              <a:t>Konfrontation mit dem Sanhedrin</a:t>
            </a:r>
          </a:p>
          <a:p>
            <a:pPr marL="457200" indent="-457200"/>
            <a:r>
              <a:rPr lang="de-DE" sz="3000" dirty="0"/>
              <a:t>3 Gleichnisse</a:t>
            </a:r>
          </a:p>
          <a:p>
            <a:pPr marL="457200" indent="-457200"/>
            <a:r>
              <a:rPr lang="de-DE" sz="3000" dirty="0"/>
              <a:t>3 Fragen</a:t>
            </a:r>
          </a:p>
          <a:p>
            <a:pPr marL="457200" indent="-457200"/>
            <a:r>
              <a:rPr lang="de-DE" sz="3000" dirty="0"/>
              <a:t>1 Gegenfrage</a:t>
            </a:r>
          </a:p>
          <a:p>
            <a:pPr lvl="3" indent="0">
              <a:buNone/>
            </a:pPr>
            <a:r>
              <a:rPr lang="de-DE" sz="3000" dirty="0"/>
              <a:t>			</a:t>
            </a:r>
          </a:p>
          <a:p>
            <a:pPr lvl="3" indent="0">
              <a:buNone/>
            </a:pPr>
            <a:r>
              <a:rPr lang="de-DE" sz="3000" dirty="0"/>
              <a:t>	</a:t>
            </a:r>
          </a:p>
        </p:txBody>
      </p:sp>
      <p:sp>
        <p:nvSpPr>
          <p:cNvPr id="5" name="Inhaltsplatzhalter 3">
            <a:extLst>
              <a:ext uri="{FF2B5EF4-FFF2-40B4-BE49-F238E27FC236}">
                <a16:creationId xmlns:a16="http://schemas.microsoft.com/office/drawing/2014/main" id="{8ACD7867-4511-491D-B5D7-78515E40A4E9}"/>
              </a:ext>
            </a:extLst>
          </p:cNvPr>
          <p:cNvSpPr txBox="1">
            <a:spLocks/>
          </p:cNvSpPr>
          <p:nvPr/>
        </p:nvSpPr>
        <p:spPr>
          <a:xfrm>
            <a:off x="676275" y="3677930"/>
            <a:ext cx="11007056" cy="92333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a:t>
            </a:r>
            <a:r>
              <a:rPr lang="de-CH" sz="3000" dirty="0"/>
              <a:t>Und niemand konnte ihm ein Wort erwidern. Auch getraute sich von jenem Tag an niemand mehr, ihn zu fragen.</a:t>
            </a:r>
            <a:r>
              <a:rPr lang="de-DE" sz="3000" dirty="0"/>
              <a:t>“ </a:t>
            </a:r>
            <a:r>
              <a:rPr lang="de-DE" sz="3000" dirty="0" err="1"/>
              <a:t>Mt</a:t>
            </a:r>
            <a:r>
              <a:rPr lang="de-DE" sz="3000" dirty="0"/>
              <a:t> 22, 46</a:t>
            </a:r>
          </a:p>
        </p:txBody>
      </p:sp>
    </p:spTree>
    <p:extLst>
      <p:ext uri="{BB962C8B-B14F-4D97-AF65-F5344CB8AC3E}">
        <p14:creationId xmlns:p14="http://schemas.microsoft.com/office/powerpoint/2010/main" val="363580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Dienstag</a:t>
            </a:r>
          </a:p>
        </p:txBody>
      </p:sp>
      <p:sp>
        <p:nvSpPr>
          <p:cNvPr id="4" name="Inhaltsplatzhalter 3">
            <a:extLst>
              <a:ext uri="{FF2B5EF4-FFF2-40B4-BE49-F238E27FC236}">
                <a16:creationId xmlns:a16="http://schemas.microsoft.com/office/drawing/2014/main" id="{0A049DC5-72FF-455F-8366-FF1473A954FC}"/>
              </a:ext>
            </a:extLst>
          </p:cNvPr>
          <p:cNvSpPr txBox="1">
            <a:spLocks noGrp="1"/>
          </p:cNvSpPr>
          <p:nvPr>
            <p:ph idx="1"/>
          </p:nvPr>
        </p:nvSpPr>
        <p:spPr>
          <a:xfrm>
            <a:off x="838200" y="1414145"/>
            <a:ext cx="11007056" cy="418576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r>
              <a:rPr lang="de-DE" sz="3000" dirty="0"/>
              <a:t>Konfrontation mit dem Sanhedrin</a:t>
            </a:r>
          </a:p>
          <a:p>
            <a:pPr marL="457200" indent="-457200"/>
            <a:r>
              <a:rPr lang="de-DE" sz="3000" dirty="0"/>
              <a:t>3 Gleichnisse</a:t>
            </a:r>
          </a:p>
          <a:p>
            <a:pPr marL="457200" indent="-457200"/>
            <a:r>
              <a:rPr lang="de-DE" sz="3000" dirty="0"/>
              <a:t>3 Fragen</a:t>
            </a:r>
          </a:p>
          <a:p>
            <a:pPr marL="457200" indent="-457200"/>
            <a:r>
              <a:rPr lang="de-DE" sz="3000" dirty="0"/>
              <a:t>1 Gegenfrage</a:t>
            </a:r>
          </a:p>
          <a:p>
            <a:pPr marL="457200" indent="-457200"/>
            <a:r>
              <a:rPr lang="de-DE" sz="3000" dirty="0"/>
              <a:t>8 </a:t>
            </a:r>
            <a:r>
              <a:rPr lang="de-DE" sz="3000" dirty="0" err="1"/>
              <a:t>Weherufe</a:t>
            </a:r>
            <a:r>
              <a:rPr lang="de-DE" sz="3000" dirty="0"/>
              <a:t> im Tempel</a:t>
            </a:r>
          </a:p>
          <a:p>
            <a:pPr marL="457200" indent="-457200"/>
            <a:r>
              <a:rPr lang="de-DE" sz="3000" dirty="0"/>
              <a:t>Endzeitrede auf dem Ölberg</a:t>
            </a:r>
          </a:p>
          <a:p>
            <a:pPr lvl="3" indent="0">
              <a:buNone/>
            </a:pPr>
            <a:r>
              <a:rPr lang="de-DE" sz="3000" dirty="0"/>
              <a:t>			</a:t>
            </a:r>
          </a:p>
          <a:p>
            <a:pPr lvl="3" indent="0">
              <a:buNone/>
            </a:pPr>
            <a:r>
              <a:rPr lang="de-DE" sz="3000" dirty="0"/>
              <a:t>	</a:t>
            </a:r>
          </a:p>
        </p:txBody>
      </p:sp>
    </p:spTree>
    <p:extLst>
      <p:ext uri="{BB962C8B-B14F-4D97-AF65-F5344CB8AC3E}">
        <p14:creationId xmlns:p14="http://schemas.microsoft.com/office/powerpoint/2010/main" val="183250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p:cTn id="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4">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5" end="5"/>
                                            </p:txEl>
                                          </p:spTgt>
                                        </p:tgtEl>
                                        <p:attrNameLst>
                                          <p:attrName>style.visibility</p:attrName>
                                        </p:attrNameLst>
                                      </p:cBhvr>
                                      <p:to>
                                        <p:strVal val="visible"/>
                                      </p:to>
                                    </p:set>
                                    <p:anim calcmode="lin" valueType="num">
                                      <p:cBhvr>
                                        <p:cTn id="14"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1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Mittwoch</a:t>
            </a:r>
          </a:p>
        </p:txBody>
      </p:sp>
      <p:sp>
        <p:nvSpPr>
          <p:cNvPr id="3" name="Inhaltsplatzhalter 2"/>
          <p:cNvSpPr>
            <a:spLocks noGrp="1"/>
          </p:cNvSpPr>
          <p:nvPr>
            <p:ph idx="1"/>
          </p:nvPr>
        </p:nvSpPr>
        <p:spPr>
          <a:xfrm>
            <a:off x="1571625" y="2197100"/>
            <a:ext cx="8953500" cy="4351338"/>
          </a:xfrm>
        </p:spPr>
        <p:txBody>
          <a:bodyPr>
            <a:normAutofit/>
          </a:bodyPr>
          <a:lstStyle/>
          <a:p>
            <a:pPr marL="0" indent="0">
              <a:buNone/>
            </a:pPr>
            <a:r>
              <a:rPr lang="de-DE" sz="3000" dirty="0"/>
              <a:t>„</a:t>
            </a:r>
            <a:r>
              <a:rPr lang="de-CH" sz="3000" dirty="0"/>
              <a:t>Es war aber zwei Tage vor dem Passah und dem Fest der ungesäuerten Brote.</a:t>
            </a:r>
            <a:r>
              <a:rPr lang="de-DE" sz="3000" dirty="0"/>
              <a:t>“ </a:t>
            </a:r>
            <a:r>
              <a:rPr lang="de-DE" sz="3000" dirty="0" err="1"/>
              <a:t>Mk</a:t>
            </a:r>
            <a:r>
              <a:rPr lang="de-DE" sz="3000" dirty="0"/>
              <a:t> 14,1</a:t>
            </a:r>
            <a:endParaRPr lang="de-CH" sz="3000" dirty="0"/>
          </a:p>
        </p:txBody>
      </p:sp>
    </p:spTree>
    <p:extLst>
      <p:ext uri="{BB962C8B-B14F-4D97-AF65-F5344CB8AC3E}">
        <p14:creationId xmlns:p14="http://schemas.microsoft.com/office/powerpoint/2010/main" val="221530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Mittwoch</a:t>
            </a:r>
          </a:p>
        </p:txBody>
      </p:sp>
      <p:sp>
        <p:nvSpPr>
          <p:cNvPr id="4" name="Inhaltsplatzhalter 3">
            <a:extLst>
              <a:ext uri="{FF2B5EF4-FFF2-40B4-BE49-F238E27FC236}">
                <a16:creationId xmlns:a16="http://schemas.microsoft.com/office/drawing/2014/main" id="{0A049DC5-72FF-455F-8366-FF1473A954FC}"/>
              </a:ext>
            </a:extLst>
          </p:cNvPr>
          <p:cNvSpPr txBox="1">
            <a:spLocks noGrp="1"/>
          </p:cNvSpPr>
          <p:nvPr>
            <p:ph idx="1"/>
          </p:nvPr>
        </p:nvSpPr>
        <p:spPr>
          <a:xfrm>
            <a:off x="838200" y="1414145"/>
            <a:ext cx="11007056" cy="987450"/>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r>
              <a:rPr lang="de-DE" sz="3000" dirty="0"/>
              <a:t>Komplott des Sanhedrins			</a:t>
            </a:r>
          </a:p>
          <a:p>
            <a:pPr lvl="3" indent="0">
              <a:buNone/>
            </a:pPr>
            <a:r>
              <a:rPr lang="de-DE" sz="3000" dirty="0"/>
              <a:t>	</a:t>
            </a:r>
          </a:p>
        </p:txBody>
      </p:sp>
      <p:sp>
        <p:nvSpPr>
          <p:cNvPr id="5" name="Inhaltsplatzhalter 3">
            <a:extLst>
              <a:ext uri="{FF2B5EF4-FFF2-40B4-BE49-F238E27FC236}">
                <a16:creationId xmlns:a16="http://schemas.microsoft.com/office/drawing/2014/main" id="{8ACD7867-4511-491D-B5D7-78515E40A4E9}"/>
              </a:ext>
            </a:extLst>
          </p:cNvPr>
          <p:cNvSpPr txBox="1">
            <a:spLocks/>
          </p:cNvSpPr>
          <p:nvPr/>
        </p:nvSpPr>
        <p:spPr>
          <a:xfrm>
            <a:off x="828675" y="3298210"/>
            <a:ext cx="11007056" cy="1338828"/>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a:t>
            </a:r>
            <a:r>
              <a:rPr lang="de-CH" sz="3000" dirty="0"/>
              <a:t>Und sie hielten miteinander Rat, wie sie Jesus mit List ergreifen und töten könnten. Sie sprachen aber: Nicht während des Festes, damit kein Aufruhr unter dem Volk entsteht!</a:t>
            </a:r>
            <a:r>
              <a:rPr lang="de-DE" sz="3000" dirty="0"/>
              <a:t>“ </a:t>
            </a:r>
            <a:r>
              <a:rPr lang="de-DE" sz="3000" dirty="0" err="1"/>
              <a:t>Mt</a:t>
            </a:r>
            <a:r>
              <a:rPr lang="de-DE" sz="3000" dirty="0"/>
              <a:t> 26,4-5</a:t>
            </a:r>
          </a:p>
        </p:txBody>
      </p:sp>
    </p:spTree>
    <p:extLst>
      <p:ext uri="{BB962C8B-B14F-4D97-AF65-F5344CB8AC3E}">
        <p14:creationId xmlns:p14="http://schemas.microsoft.com/office/powerpoint/2010/main" val="230490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Mittwoch</a:t>
            </a:r>
          </a:p>
        </p:txBody>
      </p:sp>
      <p:sp>
        <p:nvSpPr>
          <p:cNvPr id="4" name="Inhaltsplatzhalter 3">
            <a:extLst>
              <a:ext uri="{FF2B5EF4-FFF2-40B4-BE49-F238E27FC236}">
                <a16:creationId xmlns:a16="http://schemas.microsoft.com/office/drawing/2014/main" id="{0A049DC5-72FF-455F-8366-FF1473A954FC}"/>
              </a:ext>
            </a:extLst>
          </p:cNvPr>
          <p:cNvSpPr txBox="1">
            <a:spLocks noGrp="1"/>
          </p:cNvSpPr>
          <p:nvPr>
            <p:ph idx="1"/>
          </p:nvPr>
        </p:nvSpPr>
        <p:spPr>
          <a:xfrm>
            <a:off x="838200" y="1414145"/>
            <a:ext cx="11007056" cy="1531188"/>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r>
              <a:rPr lang="de-DE" sz="3000" dirty="0"/>
              <a:t>Komplott des Sanhedrins</a:t>
            </a:r>
          </a:p>
          <a:p>
            <a:pPr marL="457200" indent="-457200"/>
            <a:r>
              <a:rPr lang="de-DE" sz="3000" dirty="0"/>
              <a:t>Salbung Jesu in Bethanien			</a:t>
            </a:r>
          </a:p>
          <a:p>
            <a:pPr lvl="3" indent="0">
              <a:buNone/>
            </a:pPr>
            <a:r>
              <a:rPr lang="de-DE" sz="3000" dirty="0"/>
              <a:t>	</a:t>
            </a:r>
          </a:p>
        </p:txBody>
      </p:sp>
      <p:sp>
        <p:nvSpPr>
          <p:cNvPr id="5" name="Inhaltsplatzhalter 3">
            <a:extLst>
              <a:ext uri="{FF2B5EF4-FFF2-40B4-BE49-F238E27FC236}">
                <a16:creationId xmlns:a16="http://schemas.microsoft.com/office/drawing/2014/main" id="{8ACD7867-4511-491D-B5D7-78515E40A4E9}"/>
              </a:ext>
            </a:extLst>
          </p:cNvPr>
          <p:cNvSpPr txBox="1">
            <a:spLocks/>
          </p:cNvSpPr>
          <p:nvPr/>
        </p:nvSpPr>
        <p:spPr>
          <a:xfrm>
            <a:off x="828675" y="3288685"/>
            <a:ext cx="11007056" cy="2169825"/>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a:t>
            </a:r>
            <a:r>
              <a:rPr lang="de-CH" sz="3000" dirty="0"/>
              <a:t>Sie hat getan, was sie konnte; sie hat meinen Leib im Voraus zum Begräbnis gesalbt. Wahrlich, ich sage euch: Wo immer dieses Evangelium verkündigt wird in der ganzen Welt, da wird man auch von dem sprechen, was diese getan hat, zu ihrem Gedenken!</a:t>
            </a:r>
            <a:r>
              <a:rPr lang="de-DE" sz="3000" dirty="0"/>
              <a:t>“ </a:t>
            </a:r>
            <a:br>
              <a:rPr lang="de-DE" sz="3000" dirty="0"/>
            </a:br>
            <a:r>
              <a:rPr lang="de-DE" sz="3000" dirty="0" err="1"/>
              <a:t>Mk</a:t>
            </a:r>
            <a:r>
              <a:rPr lang="de-DE" sz="3000" dirty="0"/>
              <a:t> 14,8-9</a:t>
            </a:r>
          </a:p>
        </p:txBody>
      </p:sp>
    </p:spTree>
    <p:extLst>
      <p:ext uri="{BB962C8B-B14F-4D97-AF65-F5344CB8AC3E}">
        <p14:creationId xmlns:p14="http://schemas.microsoft.com/office/powerpoint/2010/main" val="276966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Einführung</a:t>
            </a:r>
          </a:p>
        </p:txBody>
      </p:sp>
      <p:sp>
        <p:nvSpPr>
          <p:cNvPr id="4" name="Inhaltsplatzhalter 3">
            <a:extLst>
              <a:ext uri="{FF2B5EF4-FFF2-40B4-BE49-F238E27FC236}">
                <a16:creationId xmlns:a16="http://schemas.microsoft.com/office/drawing/2014/main" id="{0A049DC5-72FF-455F-8366-FF1473A954FC}"/>
              </a:ext>
            </a:extLst>
          </p:cNvPr>
          <p:cNvSpPr txBox="1">
            <a:spLocks noGrp="1"/>
          </p:cNvSpPr>
          <p:nvPr>
            <p:ph idx="1"/>
          </p:nvPr>
        </p:nvSpPr>
        <p:spPr>
          <a:xfrm>
            <a:off x="838199" y="1825625"/>
            <a:ext cx="11007056" cy="3770263"/>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r>
              <a:rPr lang="de-DE" sz="3000" dirty="0"/>
              <a:t>Das Markus Evangelium gibt uns das zeitliche Gerüst</a:t>
            </a:r>
          </a:p>
          <a:p>
            <a:pPr marL="457200" indent="-457200"/>
            <a:r>
              <a:rPr lang="de-DE" sz="3000" dirty="0"/>
              <a:t>Man kann das Leben Jesu in 4 Stationen unterteilen:</a:t>
            </a:r>
          </a:p>
          <a:p>
            <a:pPr indent="0">
              <a:buNone/>
            </a:pPr>
            <a:endParaRPr lang="de-DE" sz="3000" dirty="0"/>
          </a:p>
          <a:p>
            <a:pPr indent="0">
              <a:buNone/>
            </a:pPr>
            <a:r>
              <a:rPr lang="de-DE" sz="3000" dirty="0"/>
              <a:t>				Geburt und Kindheit</a:t>
            </a:r>
          </a:p>
          <a:p>
            <a:pPr indent="0">
              <a:buNone/>
            </a:pPr>
            <a:r>
              <a:rPr lang="de-DE" sz="3000" dirty="0"/>
              <a:t>					Jugend</a:t>
            </a:r>
          </a:p>
          <a:p>
            <a:pPr indent="0">
              <a:buNone/>
            </a:pPr>
            <a:r>
              <a:rPr lang="de-DE" sz="3000" dirty="0"/>
              <a:t>				Der öffentliche Dienst</a:t>
            </a:r>
          </a:p>
          <a:p>
            <a:pPr indent="0">
              <a:buNone/>
            </a:pPr>
            <a:r>
              <a:rPr lang="de-DE" sz="3000" dirty="0"/>
              <a:t>					   Tod</a:t>
            </a:r>
          </a:p>
        </p:txBody>
      </p:sp>
    </p:spTree>
    <p:extLst>
      <p:ext uri="{BB962C8B-B14F-4D97-AF65-F5344CB8AC3E}">
        <p14:creationId xmlns:p14="http://schemas.microsoft.com/office/powerpoint/2010/main" val="150617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 calcmode="lin" valueType="num">
                                      <p:cBhvr>
                                        <p:cTn id="12"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4">
                                            <p:txEl>
                                              <p:pRg st="3" end="3"/>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p:cTn id="1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19" dur="500"/>
                                        <p:tgtEl>
                                          <p:spTgt spid="4">
                                            <p:txEl>
                                              <p:pRg st="4" end="4"/>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 calcmode="lin" valueType="num">
                                      <p:cBhvr>
                                        <p:cTn id="2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24" dur="500"/>
                                        <p:tgtEl>
                                          <p:spTgt spid="4">
                                            <p:txEl>
                                              <p:pRg st="5" end="5"/>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p:cTn id="27"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28"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2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Mittwoch</a:t>
            </a:r>
          </a:p>
        </p:txBody>
      </p:sp>
      <p:sp>
        <p:nvSpPr>
          <p:cNvPr id="4" name="Inhaltsplatzhalter 3">
            <a:extLst>
              <a:ext uri="{FF2B5EF4-FFF2-40B4-BE49-F238E27FC236}">
                <a16:creationId xmlns:a16="http://schemas.microsoft.com/office/drawing/2014/main" id="{0A049DC5-72FF-455F-8366-FF1473A954FC}"/>
              </a:ext>
            </a:extLst>
          </p:cNvPr>
          <p:cNvSpPr txBox="1">
            <a:spLocks noGrp="1"/>
          </p:cNvSpPr>
          <p:nvPr>
            <p:ph idx="1"/>
          </p:nvPr>
        </p:nvSpPr>
        <p:spPr>
          <a:xfrm>
            <a:off x="838200" y="1414145"/>
            <a:ext cx="11007056" cy="2074927"/>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r>
              <a:rPr lang="de-DE" sz="3000" dirty="0"/>
              <a:t>Komplott des Sanhedrins</a:t>
            </a:r>
          </a:p>
          <a:p>
            <a:pPr marL="457200" indent="-457200"/>
            <a:r>
              <a:rPr lang="de-DE" sz="3000" dirty="0"/>
              <a:t>Salbung Jesu in Bethanien	</a:t>
            </a:r>
          </a:p>
          <a:p>
            <a:pPr marL="457200" indent="-457200"/>
            <a:r>
              <a:rPr lang="de-DE" sz="3000" dirty="0"/>
              <a:t>Verrat des Judas </a:t>
            </a:r>
            <a:r>
              <a:rPr lang="de-DE" sz="3000" dirty="0" err="1"/>
              <a:t>Ischariot</a:t>
            </a:r>
            <a:r>
              <a:rPr lang="de-DE" sz="3000" dirty="0"/>
              <a:t>		</a:t>
            </a:r>
          </a:p>
          <a:p>
            <a:pPr lvl="3" indent="0">
              <a:buNone/>
            </a:pPr>
            <a:r>
              <a:rPr lang="de-DE" sz="3000" dirty="0"/>
              <a:t>	</a:t>
            </a:r>
          </a:p>
        </p:txBody>
      </p:sp>
      <p:sp>
        <p:nvSpPr>
          <p:cNvPr id="5" name="Inhaltsplatzhalter 3">
            <a:extLst>
              <a:ext uri="{FF2B5EF4-FFF2-40B4-BE49-F238E27FC236}">
                <a16:creationId xmlns:a16="http://schemas.microsoft.com/office/drawing/2014/main" id="{8ACD7867-4511-491D-B5D7-78515E40A4E9}"/>
              </a:ext>
            </a:extLst>
          </p:cNvPr>
          <p:cNvSpPr txBox="1">
            <a:spLocks/>
          </p:cNvSpPr>
          <p:nvPr/>
        </p:nvSpPr>
        <p:spPr>
          <a:xfrm>
            <a:off x="828675" y="3298210"/>
            <a:ext cx="11007056" cy="1754326"/>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a:t>
            </a:r>
            <a:r>
              <a:rPr lang="de-CH" sz="3000" dirty="0"/>
              <a:t>Da ging Judas </a:t>
            </a:r>
            <a:r>
              <a:rPr lang="de-CH" sz="3000" dirty="0" err="1"/>
              <a:t>Ischariot</a:t>
            </a:r>
            <a:r>
              <a:rPr lang="de-CH" sz="3000" dirty="0"/>
              <a:t>, einer von den Zwölfen, hin zu den obersten Priestern, um ihn an sie zu verraten. Sie aber waren erfreut, als sie das hörten, und versprachen, ihm Geld zu geben. Und er suchte eine gute Gelegenheit, um ihn zu verraten.</a:t>
            </a:r>
            <a:r>
              <a:rPr lang="de-DE" sz="3000" dirty="0"/>
              <a:t>“ </a:t>
            </a:r>
            <a:r>
              <a:rPr lang="de-DE" sz="3000" dirty="0" err="1"/>
              <a:t>Mk</a:t>
            </a:r>
            <a:r>
              <a:rPr lang="de-DE" sz="3000" dirty="0"/>
              <a:t> 14,10-11</a:t>
            </a:r>
          </a:p>
        </p:txBody>
      </p:sp>
    </p:spTree>
    <p:extLst>
      <p:ext uri="{BB962C8B-B14F-4D97-AF65-F5344CB8AC3E}">
        <p14:creationId xmlns:p14="http://schemas.microsoft.com/office/powerpoint/2010/main" val="137360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Donnerstag</a:t>
            </a:r>
          </a:p>
        </p:txBody>
      </p:sp>
      <p:sp>
        <p:nvSpPr>
          <p:cNvPr id="3" name="Inhaltsplatzhalter 2"/>
          <p:cNvSpPr>
            <a:spLocks noGrp="1"/>
          </p:cNvSpPr>
          <p:nvPr>
            <p:ph idx="1"/>
          </p:nvPr>
        </p:nvSpPr>
        <p:spPr>
          <a:xfrm>
            <a:off x="1571625" y="2197100"/>
            <a:ext cx="8953500" cy="4351338"/>
          </a:xfrm>
        </p:spPr>
        <p:txBody>
          <a:bodyPr>
            <a:normAutofit/>
          </a:bodyPr>
          <a:lstStyle/>
          <a:p>
            <a:pPr marL="0" indent="0">
              <a:buNone/>
            </a:pPr>
            <a:r>
              <a:rPr lang="de-DE" sz="3000" dirty="0"/>
              <a:t>„</a:t>
            </a:r>
            <a:r>
              <a:rPr lang="de-CH" sz="3000" dirty="0"/>
              <a:t>Und am ersten Tag der ungesäuerten Brote, als man das Passahlamm schlachtete ……</a:t>
            </a:r>
            <a:r>
              <a:rPr lang="de-DE" sz="3000" dirty="0"/>
              <a:t>“ </a:t>
            </a:r>
            <a:r>
              <a:rPr lang="de-DE" sz="3000" dirty="0" err="1"/>
              <a:t>Mk</a:t>
            </a:r>
            <a:r>
              <a:rPr lang="de-DE" sz="3000" dirty="0"/>
              <a:t> 14,12</a:t>
            </a:r>
            <a:endParaRPr lang="de-CH" sz="3000" dirty="0"/>
          </a:p>
        </p:txBody>
      </p:sp>
    </p:spTree>
    <p:extLst>
      <p:ext uri="{BB962C8B-B14F-4D97-AF65-F5344CB8AC3E}">
        <p14:creationId xmlns:p14="http://schemas.microsoft.com/office/powerpoint/2010/main" val="396655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Donnerstag</a:t>
            </a:r>
          </a:p>
        </p:txBody>
      </p:sp>
      <p:sp>
        <p:nvSpPr>
          <p:cNvPr id="4" name="Inhaltsplatzhalter 3">
            <a:extLst>
              <a:ext uri="{FF2B5EF4-FFF2-40B4-BE49-F238E27FC236}">
                <a16:creationId xmlns:a16="http://schemas.microsoft.com/office/drawing/2014/main" id="{0A049DC5-72FF-455F-8366-FF1473A954FC}"/>
              </a:ext>
            </a:extLst>
          </p:cNvPr>
          <p:cNvSpPr txBox="1">
            <a:spLocks noGrp="1"/>
          </p:cNvSpPr>
          <p:nvPr>
            <p:ph idx="1"/>
          </p:nvPr>
        </p:nvSpPr>
        <p:spPr>
          <a:xfrm>
            <a:off x="838200" y="1414145"/>
            <a:ext cx="11007056" cy="1531188"/>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r>
              <a:rPr lang="de-DE" sz="3000" dirty="0"/>
              <a:t>Vorbereitung des Passahs</a:t>
            </a:r>
          </a:p>
          <a:p>
            <a:pPr indent="0">
              <a:buNone/>
            </a:pPr>
            <a:r>
              <a:rPr lang="de-DE" sz="3000" dirty="0"/>
              <a:t>		</a:t>
            </a:r>
          </a:p>
          <a:p>
            <a:pPr lvl="3" indent="0">
              <a:buNone/>
            </a:pPr>
            <a:r>
              <a:rPr lang="de-DE" sz="3000" dirty="0"/>
              <a:t>	</a:t>
            </a:r>
          </a:p>
        </p:txBody>
      </p:sp>
      <p:sp>
        <p:nvSpPr>
          <p:cNvPr id="5" name="Inhaltsplatzhalter 3">
            <a:extLst>
              <a:ext uri="{FF2B5EF4-FFF2-40B4-BE49-F238E27FC236}">
                <a16:creationId xmlns:a16="http://schemas.microsoft.com/office/drawing/2014/main" id="{8ACD7867-4511-491D-B5D7-78515E40A4E9}"/>
              </a:ext>
            </a:extLst>
          </p:cNvPr>
          <p:cNvSpPr txBox="1">
            <a:spLocks/>
          </p:cNvSpPr>
          <p:nvPr/>
        </p:nvSpPr>
        <p:spPr>
          <a:xfrm>
            <a:off x="828675" y="3298210"/>
            <a:ext cx="11007056" cy="2225225"/>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a:t>
            </a:r>
            <a:r>
              <a:rPr lang="de-CH" sz="3000" dirty="0"/>
              <a:t>Und er sandte Petrus und Johannes und sprach: Geht hin, bereitet uns das Passah, damit wir es essen können! […] Und jener wird euch einen großen, mit Polstern ausgelegten </a:t>
            </a:r>
            <a:r>
              <a:rPr lang="de-CH" sz="3000" dirty="0" err="1"/>
              <a:t>Obersaal</a:t>
            </a:r>
            <a:r>
              <a:rPr lang="de-CH" sz="3000" dirty="0"/>
              <a:t> zeigen; dort bereitet es zu! […] Und als die Stunde kam, setzte er sich zu Tisch und die zwölf Apostel mit ihm.</a:t>
            </a:r>
            <a:r>
              <a:rPr lang="de-DE" sz="3000" dirty="0"/>
              <a:t>“ </a:t>
            </a:r>
            <a:r>
              <a:rPr lang="de-DE" sz="3000" dirty="0" err="1"/>
              <a:t>Lk</a:t>
            </a:r>
            <a:r>
              <a:rPr lang="de-DE" sz="3000" dirty="0"/>
              <a:t> 22,8+12+14</a:t>
            </a:r>
          </a:p>
        </p:txBody>
      </p:sp>
    </p:spTree>
    <p:extLst>
      <p:ext uri="{BB962C8B-B14F-4D97-AF65-F5344CB8AC3E}">
        <p14:creationId xmlns:p14="http://schemas.microsoft.com/office/powerpoint/2010/main" val="192831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3628" y="0"/>
            <a:ext cx="676564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9925050" y="5827930"/>
            <a:ext cx="1901098" cy="738664"/>
          </a:xfrm>
          <a:prstGeom prst="rect">
            <a:avLst/>
          </a:prstGeom>
          <a:noFill/>
        </p:spPr>
        <p:txBody>
          <a:bodyPr wrap="none" rtlCol="0">
            <a:spAutoFit/>
          </a:bodyPr>
          <a:lstStyle/>
          <a:p>
            <a:r>
              <a:rPr lang="de-CH" sz="1400" dirty="0"/>
              <a:t>Die historischen und </a:t>
            </a:r>
          </a:p>
          <a:p>
            <a:r>
              <a:rPr lang="de-CH" sz="1400" dirty="0"/>
              <a:t>geographischen Karten </a:t>
            </a:r>
          </a:p>
          <a:p>
            <a:r>
              <a:rPr lang="de-CH" sz="1400" dirty="0"/>
              <a:t>Israels S. 168</a:t>
            </a:r>
          </a:p>
        </p:txBody>
      </p:sp>
      <p:cxnSp>
        <p:nvCxnSpPr>
          <p:cNvPr id="7" name="Gerade Verbindung mit Pfeil 6"/>
          <p:cNvCxnSpPr/>
          <p:nvPr/>
        </p:nvCxnSpPr>
        <p:spPr>
          <a:xfrm flipH="1" flipV="1">
            <a:off x="7336476" y="2833811"/>
            <a:ext cx="1651151" cy="9761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1871805" y="5934334"/>
            <a:ext cx="1881045" cy="26292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Ellipse 8"/>
          <p:cNvSpPr/>
          <p:nvPr/>
        </p:nvSpPr>
        <p:spPr>
          <a:xfrm>
            <a:off x="7058022" y="2621004"/>
            <a:ext cx="216765" cy="21280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Ellipse 9"/>
          <p:cNvSpPr/>
          <p:nvPr/>
        </p:nvSpPr>
        <p:spPr>
          <a:xfrm>
            <a:off x="3842180" y="5827930"/>
            <a:ext cx="216765" cy="21280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Textfeld 14"/>
          <p:cNvSpPr txBox="1"/>
          <p:nvPr/>
        </p:nvSpPr>
        <p:spPr>
          <a:xfrm>
            <a:off x="579913" y="5966429"/>
            <a:ext cx="1291892" cy="461665"/>
          </a:xfrm>
          <a:prstGeom prst="rect">
            <a:avLst/>
          </a:prstGeom>
          <a:noFill/>
        </p:spPr>
        <p:txBody>
          <a:bodyPr wrap="none" rtlCol="0">
            <a:spAutoFit/>
          </a:bodyPr>
          <a:lstStyle/>
          <a:p>
            <a:r>
              <a:rPr lang="de-CH" sz="2400" dirty="0" err="1">
                <a:solidFill>
                  <a:srgbClr val="FF0000"/>
                </a:solidFill>
              </a:rPr>
              <a:t>Obersaal</a:t>
            </a:r>
            <a:endParaRPr lang="de-CH" sz="2400" dirty="0">
              <a:solidFill>
                <a:srgbClr val="FF0000"/>
              </a:solidFill>
            </a:endParaRPr>
          </a:p>
        </p:txBody>
      </p:sp>
      <p:sp>
        <p:nvSpPr>
          <p:cNvPr id="13" name="Textfeld 12"/>
          <p:cNvSpPr txBox="1"/>
          <p:nvPr/>
        </p:nvSpPr>
        <p:spPr>
          <a:xfrm>
            <a:off x="9040157" y="3699479"/>
            <a:ext cx="1917704" cy="461665"/>
          </a:xfrm>
          <a:prstGeom prst="rect">
            <a:avLst/>
          </a:prstGeom>
          <a:noFill/>
        </p:spPr>
        <p:txBody>
          <a:bodyPr wrap="none" rtlCol="0">
            <a:spAutoFit/>
          </a:bodyPr>
          <a:lstStyle/>
          <a:p>
            <a:r>
              <a:rPr lang="de-CH" sz="2400" dirty="0">
                <a:solidFill>
                  <a:srgbClr val="FF0000"/>
                </a:solidFill>
              </a:rPr>
              <a:t>Tempelvorhof</a:t>
            </a:r>
          </a:p>
        </p:txBody>
      </p:sp>
    </p:spTree>
    <p:extLst>
      <p:ext uri="{BB962C8B-B14F-4D97-AF65-F5344CB8AC3E}">
        <p14:creationId xmlns:p14="http://schemas.microsoft.com/office/powerpoint/2010/main" val="63196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animBg="1"/>
      <p:bldP spid="15"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Donnerstag</a:t>
            </a:r>
          </a:p>
        </p:txBody>
      </p:sp>
      <p:sp>
        <p:nvSpPr>
          <p:cNvPr id="4" name="Inhaltsplatzhalter 3">
            <a:extLst>
              <a:ext uri="{FF2B5EF4-FFF2-40B4-BE49-F238E27FC236}">
                <a16:creationId xmlns:a16="http://schemas.microsoft.com/office/drawing/2014/main" id="{0A049DC5-72FF-455F-8366-FF1473A954FC}"/>
              </a:ext>
            </a:extLst>
          </p:cNvPr>
          <p:cNvSpPr txBox="1">
            <a:spLocks noGrp="1"/>
          </p:cNvSpPr>
          <p:nvPr>
            <p:ph idx="1"/>
          </p:nvPr>
        </p:nvSpPr>
        <p:spPr>
          <a:xfrm>
            <a:off x="838200" y="1414145"/>
            <a:ext cx="11007056" cy="2074927"/>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r>
              <a:rPr lang="de-DE" sz="3000" dirty="0"/>
              <a:t>Vorbereitung des Passahs</a:t>
            </a:r>
          </a:p>
          <a:p>
            <a:pPr marL="457200" indent="-457200"/>
            <a:r>
              <a:rPr lang="de-DE" sz="3000" dirty="0"/>
              <a:t>Das letzte Passah</a:t>
            </a:r>
          </a:p>
          <a:p>
            <a:pPr indent="0">
              <a:buNone/>
            </a:pPr>
            <a:r>
              <a:rPr lang="de-DE" sz="3000" dirty="0"/>
              <a:t>		</a:t>
            </a:r>
          </a:p>
          <a:p>
            <a:pPr lvl="3" indent="0">
              <a:buNone/>
            </a:pPr>
            <a:r>
              <a:rPr lang="de-DE" sz="3000" dirty="0"/>
              <a:t>	</a:t>
            </a:r>
          </a:p>
        </p:txBody>
      </p:sp>
      <p:sp>
        <p:nvSpPr>
          <p:cNvPr id="5" name="Inhaltsplatzhalter 3">
            <a:extLst>
              <a:ext uri="{FF2B5EF4-FFF2-40B4-BE49-F238E27FC236}">
                <a16:creationId xmlns:a16="http://schemas.microsoft.com/office/drawing/2014/main" id="{8ACD7867-4511-491D-B5D7-78515E40A4E9}"/>
              </a:ext>
            </a:extLst>
          </p:cNvPr>
          <p:cNvSpPr txBox="1">
            <a:spLocks/>
          </p:cNvSpPr>
          <p:nvPr/>
        </p:nvSpPr>
        <p:spPr>
          <a:xfrm>
            <a:off x="1746919" y="2810335"/>
            <a:ext cx="9883106" cy="3226524"/>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de-DE" sz="3000" dirty="0"/>
              <a:t>Eröffnung der Feier (</a:t>
            </a:r>
            <a:r>
              <a:rPr lang="de-DE" sz="3000" dirty="0" err="1"/>
              <a:t>Fusswaschung</a:t>
            </a:r>
            <a:r>
              <a:rPr lang="de-DE" sz="3000" dirty="0"/>
              <a:t>, Rangstreit der Jünger)</a:t>
            </a:r>
          </a:p>
          <a:p>
            <a:pPr marL="514350" indent="-514350">
              <a:buFont typeface="+mj-lt"/>
              <a:buAutoNum type="arabicPeriod"/>
            </a:pPr>
            <a:r>
              <a:rPr lang="de-DE" sz="3000" dirty="0"/>
              <a:t>Offenbarung des Judas</a:t>
            </a:r>
          </a:p>
          <a:p>
            <a:pPr marL="514350" indent="-514350">
              <a:buFont typeface="+mj-lt"/>
              <a:buAutoNum type="arabicPeriod"/>
            </a:pPr>
            <a:r>
              <a:rPr lang="de-DE" sz="3000" dirty="0"/>
              <a:t>Passahmahl (bis und mit dem 3. Becher)</a:t>
            </a:r>
          </a:p>
          <a:p>
            <a:pPr marL="514350" indent="-514350">
              <a:buFont typeface="+mj-lt"/>
              <a:buAutoNum type="arabicPeriod"/>
            </a:pPr>
            <a:r>
              <a:rPr lang="de-DE" sz="3000" dirty="0"/>
              <a:t>Einsetzung des Abendmahls</a:t>
            </a:r>
          </a:p>
          <a:p>
            <a:pPr marL="514350" indent="-514350">
              <a:buFont typeface="+mj-lt"/>
              <a:buAutoNum type="arabicPeriod"/>
            </a:pPr>
            <a:r>
              <a:rPr lang="de-DE" sz="3000" dirty="0"/>
              <a:t>Fortsetzung des Passahmahls </a:t>
            </a:r>
          </a:p>
          <a:p>
            <a:pPr marL="514350" indent="-514350">
              <a:buFont typeface="+mj-lt"/>
              <a:buAutoNum type="arabicPeriod"/>
            </a:pPr>
            <a:r>
              <a:rPr lang="de-DE" sz="3000" dirty="0"/>
              <a:t>Tiefe Gemeinschaft (</a:t>
            </a:r>
            <a:r>
              <a:rPr lang="de-DE" sz="3000" dirty="0" err="1"/>
              <a:t>Joh</a:t>
            </a:r>
            <a:r>
              <a:rPr lang="de-DE" sz="3000" dirty="0"/>
              <a:t> 14-17!)</a:t>
            </a:r>
          </a:p>
        </p:txBody>
      </p:sp>
    </p:spTree>
    <p:extLst>
      <p:ext uri="{BB962C8B-B14F-4D97-AF65-F5344CB8AC3E}">
        <p14:creationId xmlns:p14="http://schemas.microsoft.com/office/powerpoint/2010/main" val="400149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p:cTn id="28"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p:cTn id="35"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 calcmode="lin" valueType="num">
                                      <p:cBhvr>
                                        <p:cTn id="42"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5">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 calcmode="lin" valueType="num">
                                      <p:cBhvr>
                                        <p:cTn id="49"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Donnerstag</a:t>
            </a:r>
          </a:p>
        </p:txBody>
      </p:sp>
      <p:sp>
        <p:nvSpPr>
          <p:cNvPr id="4" name="Inhaltsplatzhalter 3">
            <a:extLst>
              <a:ext uri="{FF2B5EF4-FFF2-40B4-BE49-F238E27FC236}">
                <a16:creationId xmlns:a16="http://schemas.microsoft.com/office/drawing/2014/main" id="{0A049DC5-72FF-455F-8366-FF1473A954FC}"/>
              </a:ext>
            </a:extLst>
          </p:cNvPr>
          <p:cNvSpPr txBox="1">
            <a:spLocks noGrp="1"/>
          </p:cNvSpPr>
          <p:nvPr>
            <p:ph idx="1"/>
          </p:nvPr>
        </p:nvSpPr>
        <p:spPr>
          <a:xfrm>
            <a:off x="838200" y="1414145"/>
            <a:ext cx="11007056" cy="2618666"/>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r>
              <a:rPr lang="de-DE" sz="3000" dirty="0"/>
              <a:t>Vorbereitung des Passahs</a:t>
            </a:r>
          </a:p>
          <a:p>
            <a:pPr marL="457200" indent="-457200"/>
            <a:r>
              <a:rPr lang="de-DE" sz="3000" dirty="0"/>
              <a:t>Das letzte Passah</a:t>
            </a:r>
          </a:p>
          <a:p>
            <a:pPr marL="457200" indent="-457200"/>
            <a:r>
              <a:rPr lang="de-DE" sz="3000" dirty="0"/>
              <a:t>Verhaftung im Garten Gethsemane</a:t>
            </a:r>
          </a:p>
          <a:p>
            <a:pPr indent="0">
              <a:buNone/>
            </a:pPr>
            <a:r>
              <a:rPr lang="de-DE" sz="3000" dirty="0"/>
              <a:t>		</a:t>
            </a:r>
          </a:p>
          <a:p>
            <a:pPr lvl="3" indent="0">
              <a:buNone/>
            </a:pPr>
            <a:r>
              <a:rPr lang="de-DE" sz="3000" dirty="0"/>
              <a:t>	</a:t>
            </a:r>
          </a:p>
        </p:txBody>
      </p:sp>
    </p:spTree>
    <p:extLst>
      <p:ext uri="{BB962C8B-B14F-4D97-AF65-F5344CB8AC3E}">
        <p14:creationId xmlns:p14="http://schemas.microsoft.com/office/powerpoint/2010/main" val="248573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3628" y="0"/>
            <a:ext cx="676564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9925050" y="5827930"/>
            <a:ext cx="1901098" cy="738664"/>
          </a:xfrm>
          <a:prstGeom prst="rect">
            <a:avLst/>
          </a:prstGeom>
          <a:noFill/>
        </p:spPr>
        <p:txBody>
          <a:bodyPr wrap="none" rtlCol="0">
            <a:spAutoFit/>
          </a:bodyPr>
          <a:lstStyle/>
          <a:p>
            <a:r>
              <a:rPr lang="de-CH" sz="1400" dirty="0"/>
              <a:t>Die historischen und </a:t>
            </a:r>
          </a:p>
          <a:p>
            <a:r>
              <a:rPr lang="de-CH" sz="1400" dirty="0"/>
              <a:t>geographischen Karten </a:t>
            </a:r>
          </a:p>
          <a:p>
            <a:r>
              <a:rPr lang="de-CH" sz="1400" dirty="0"/>
              <a:t>Israels S. 168</a:t>
            </a:r>
          </a:p>
        </p:txBody>
      </p:sp>
      <p:cxnSp>
        <p:nvCxnSpPr>
          <p:cNvPr id="7" name="Gerade Verbindung mit Pfeil 6"/>
          <p:cNvCxnSpPr/>
          <p:nvPr/>
        </p:nvCxnSpPr>
        <p:spPr>
          <a:xfrm flipH="1">
            <a:off x="8892378" y="1770613"/>
            <a:ext cx="937422" cy="18842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Ellipse 10"/>
          <p:cNvSpPr/>
          <p:nvPr/>
        </p:nvSpPr>
        <p:spPr>
          <a:xfrm>
            <a:off x="8650642" y="1864828"/>
            <a:ext cx="216765" cy="21280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1923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Donnerstag</a:t>
            </a:r>
          </a:p>
        </p:txBody>
      </p:sp>
      <p:sp>
        <p:nvSpPr>
          <p:cNvPr id="4" name="Inhaltsplatzhalter 3">
            <a:extLst>
              <a:ext uri="{FF2B5EF4-FFF2-40B4-BE49-F238E27FC236}">
                <a16:creationId xmlns:a16="http://schemas.microsoft.com/office/drawing/2014/main" id="{0A049DC5-72FF-455F-8366-FF1473A954FC}"/>
              </a:ext>
            </a:extLst>
          </p:cNvPr>
          <p:cNvSpPr txBox="1">
            <a:spLocks noGrp="1"/>
          </p:cNvSpPr>
          <p:nvPr>
            <p:ph idx="1"/>
          </p:nvPr>
        </p:nvSpPr>
        <p:spPr>
          <a:xfrm>
            <a:off x="838200" y="1414145"/>
            <a:ext cx="11007056" cy="1531188"/>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r>
              <a:rPr lang="de-DE" sz="3000" dirty="0"/>
              <a:t>Prozess und Verurteilung</a:t>
            </a:r>
          </a:p>
          <a:p>
            <a:pPr indent="0">
              <a:buNone/>
            </a:pPr>
            <a:r>
              <a:rPr lang="de-DE" sz="3000" dirty="0"/>
              <a:t>		</a:t>
            </a:r>
          </a:p>
          <a:p>
            <a:pPr lvl="3" indent="0">
              <a:buNone/>
            </a:pPr>
            <a:r>
              <a:rPr lang="de-DE" sz="3000" dirty="0"/>
              <a:t>	</a:t>
            </a:r>
          </a:p>
        </p:txBody>
      </p:sp>
      <p:sp>
        <p:nvSpPr>
          <p:cNvPr id="5" name="Inhaltsplatzhalter 3">
            <a:extLst>
              <a:ext uri="{FF2B5EF4-FFF2-40B4-BE49-F238E27FC236}">
                <a16:creationId xmlns:a16="http://schemas.microsoft.com/office/drawing/2014/main" id="{8ACD7867-4511-491D-B5D7-78515E40A4E9}"/>
              </a:ext>
            </a:extLst>
          </p:cNvPr>
          <p:cNvSpPr txBox="1">
            <a:spLocks/>
          </p:cNvSpPr>
          <p:nvPr/>
        </p:nvSpPr>
        <p:spPr>
          <a:xfrm>
            <a:off x="1746919" y="2238835"/>
            <a:ext cx="9883106"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de-DE" sz="3000" dirty="0"/>
              <a:t>Verhör bei Hannas</a:t>
            </a:r>
          </a:p>
        </p:txBody>
      </p:sp>
      <p:sp>
        <p:nvSpPr>
          <p:cNvPr id="8" name="Inhaltsplatzhalter 3">
            <a:extLst>
              <a:ext uri="{FF2B5EF4-FFF2-40B4-BE49-F238E27FC236}">
                <a16:creationId xmlns:a16="http://schemas.microsoft.com/office/drawing/2014/main" id="{8ACD7867-4511-491D-B5D7-78515E40A4E9}"/>
              </a:ext>
            </a:extLst>
          </p:cNvPr>
          <p:cNvSpPr txBox="1">
            <a:spLocks/>
          </p:cNvSpPr>
          <p:nvPr/>
        </p:nvSpPr>
        <p:spPr>
          <a:xfrm>
            <a:off x="895350" y="3688735"/>
            <a:ext cx="11007056" cy="1754326"/>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a:t>
            </a:r>
            <a:r>
              <a:rPr lang="de-CH" sz="3000" dirty="0"/>
              <a:t>Die Truppe nun und ihr Befehlshaber und die Diener der Juden ergriffen Jesus und banden ihn, und sie führten ihn zuerst ab zu Hannas; denn er war der Schwiegervater des </a:t>
            </a:r>
            <a:r>
              <a:rPr lang="de-CH" sz="3000" dirty="0" err="1"/>
              <a:t>Kajaphas</a:t>
            </a:r>
            <a:r>
              <a:rPr lang="de-CH" sz="3000" dirty="0"/>
              <a:t>, welcher in jenem Jahr </a:t>
            </a:r>
            <a:r>
              <a:rPr lang="de-CH" sz="3000" dirty="0" err="1"/>
              <a:t>Hoherpriester</a:t>
            </a:r>
            <a:r>
              <a:rPr lang="de-CH" sz="3000" dirty="0"/>
              <a:t> war.</a:t>
            </a:r>
            <a:r>
              <a:rPr lang="de-DE" sz="3000" dirty="0"/>
              <a:t>“ </a:t>
            </a:r>
            <a:r>
              <a:rPr lang="de-DE" sz="3000" dirty="0" err="1"/>
              <a:t>Joh</a:t>
            </a:r>
            <a:r>
              <a:rPr lang="de-DE" sz="3000" dirty="0"/>
              <a:t> 18,12-13</a:t>
            </a:r>
          </a:p>
        </p:txBody>
      </p:sp>
    </p:spTree>
    <p:extLst>
      <p:ext uri="{BB962C8B-B14F-4D97-AF65-F5344CB8AC3E}">
        <p14:creationId xmlns:p14="http://schemas.microsoft.com/office/powerpoint/2010/main" val="320841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p:cTn id="19"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Donnerstag</a:t>
            </a:r>
          </a:p>
        </p:txBody>
      </p:sp>
      <p:sp>
        <p:nvSpPr>
          <p:cNvPr id="4" name="Inhaltsplatzhalter 3">
            <a:extLst>
              <a:ext uri="{FF2B5EF4-FFF2-40B4-BE49-F238E27FC236}">
                <a16:creationId xmlns:a16="http://schemas.microsoft.com/office/drawing/2014/main" id="{0A049DC5-72FF-455F-8366-FF1473A954FC}"/>
              </a:ext>
            </a:extLst>
          </p:cNvPr>
          <p:cNvSpPr txBox="1">
            <a:spLocks noGrp="1"/>
          </p:cNvSpPr>
          <p:nvPr>
            <p:ph idx="1"/>
          </p:nvPr>
        </p:nvSpPr>
        <p:spPr>
          <a:xfrm>
            <a:off x="838200" y="1414145"/>
            <a:ext cx="11007056" cy="1531188"/>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r>
              <a:rPr lang="de-DE" sz="3000" dirty="0"/>
              <a:t>Prozess und Verurteilung</a:t>
            </a:r>
          </a:p>
          <a:p>
            <a:pPr indent="0">
              <a:buNone/>
            </a:pPr>
            <a:r>
              <a:rPr lang="de-DE" sz="3000" dirty="0"/>
              <a:t>		</a:t>
            </a:r>
          </a:p>
          <a:p>
            <a:pPr lvl="3" indent="0">
              <a:buNone/>
            </a:pPr>
            <a:r>
              <a:rPr lang="de-DE" sz="3000" dirty="0"/>
              <a:t>	</a:t>
            </a:r>
          </a:p>
        </p:txBody>
      </p:sp>
      <p:sp>
        <p:nvSpPr>
          <p:cNvPr id="5" name="Inhaltsplatzhalter 3">
            <a:extLst>
              <a:ext uri="{FF2B5EF4-FFF2-40B4-BE49-F238E27FC236}">
                <a16:creationId xmlns:a16="http://schemas.microsoft.com/office/drawing/2014/main" id="{8ACD7867-4511-491D-B5D7-78515E40A4E9}"/>
              </a:ext>
            </a:extLst>
          </p:cNvPr>
          <p:cNvSpPr txBox="1">
            <a:spLocks/>
          </p:cNvSpPr>
          <p:nvPr/>
        </p:nvSpPr>
        <p:spPr>
          <a:xfrm>
            <a:off x="1746919" y="2238835"/>
            <a:ext cx="9883106" cy="105157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de-DE" sz="3000" dirty="0"/>
              <a:t>Verhör bei Hannas</a:t>
            </a:r>
          </a:p>
          <a:p>
            <a:pPr marL="514350" indent="-514350">
              <a:buFont typeface="+mj-lt"/>
              <a:buAutoNum type="arabicPeriod"/>
            </a:pPr>
            <a:r>
              <a:rPr lang="de-DE" sz="3000" dirty="0"/>
              <a:t>Verhör bei </a:t>
            </a:r>
            <a:r>
              <a:rPr lang="de-DE" sz="3000" dirty="0" err="1"/>
              <a:t>Kajaphas</a:t>
            </a:r>
            <a:endParaRPr lang="de-DE" sz="3000" dirty="0"/>
          </a:p>
        </p:txBody>
      </p:sp>
    </p:spTree>
    <p:extLst>
      <p:ext uri="{BB962C8B-B14F-4D97-AF65-F5344CB8AC3E}">
        <p14:creationId xmlns:p14="http://schemas.microsoft.com/office/powerpoint/2010/main" val="265741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3628" y="0"/>
            <a:ext cx="676564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9925050" y="5827930"/>
            <a:ext cx="1901098" cy="738664"/>
          </a:xfrm>
          <a:prstGeom prst="rect">
            <a:avLst/>
          </a:prstGeom>
          <a:noFill/>
        </p:spPr>
        <p:txBody>
          <a:bodyPr wrap="none" rtlCol="0">
            <a:spAutoFit/>
          </a:bodyPr>
          <a:lstStyle/>
          <a:p>
            <a:r>
              <a:rPr lang="de-CH" sz="1400" dirty="0"/>
              <a:t>Die historischen und </a:t>
            </a:r>
          </a:p>
          <a:p>
            <a:r>
              <a:rPr lang="de-CH" sz="1400" dirty="0"/>
              <a:t>geographischen Karten </a:t>
            </a:r>
          </a:p>
          <a:p>
            <a:r>
              <a:rPr lang="de-CH" sz="1400" dirty="0"/>
              <a:t>Israels S. 168</a:t>
            </a:r>
          </a:p>
        </p:txBody>
      </p:sp>
      <p:cxnSp>
        <p:nvCxnSpPr>
          <p:cNvPr id="5" name="Gerade Verbindung mit Pfeil 4"/>
          <p:cNvCxnSpPr/>
          <p:nvPr/>
        </p:nvCxnSpPr>
        <p:spPr>
          <a:xfrm>
            <a:off x="1781175" y="5219699"/>
            <a:ext cx="2524125" cy="18842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400669" y="4804200"/>
            <a:ext cx="1380506" cy="830997"/>
          </a:xfrm>
          <a:prstGeom prst="rect">
            <a:avLst/>
          </a:prstGeom>
          <a:noFill/>
        </p:spPr>
        <p:txBody>
          <a:bodyPr wrap="none" rtlCol="0">
            <a:spAutoFit/>
          </a:bodyPr>
          <a:lstStyle/>
          <a:p>
            <a:r>
              <a:rPr lang="de-CH" sz="2400" dirty="0">
                <a:solidFill>
                  <a:srgbClr val="FF0000"/>
                </a:solidFill>
              </a:rPr>
              <a:t>Haus des </a:t>
            </a:r>
          </a:p>
          <a:p>
            <a:r>
              <a:rPr lang="de-CH" sz="2400" dirty="0" err="1">
                <a:solidFill>
                  <a:srgbClr val="FF0000"/>
                </a:solidFill>
              </a:rPr>
              <a:t>Kajaphas</a:t>
            </a:r>
            <a:endParaRPr lang="de-CH" sz="2400" dirty="0">
              <a:solidFill>
                <a:srgbClr val="FF0000"/>
              </a:solidFill>
            </a:endParaRPr>
          </a:p>
        </p:txBody>
      </p:sp>
      <p:sp>
        <p:nvSpPr>
          <p:cNvPr id="9" name="Ellipse 8"/>
          <p:cNvSpPr/>
          <p:nvPr/>
        </p:nvSpPr>
        <p:spPr>
          <a:xfrm>
            <a:off x="4305300" y="5288596"/>
            <a:ext cx="216765" cy="21280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40142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Einführung</a:t>
            </a:r>
          </a:p>
        </p:txBody>
      </p:sp>
      <p:pic>
        <p:nvPicPr>
          <p:cNvPr id="8" name="Grafik 7">
            <a:extLst>
              <a:ext uri="{FF2B5EF4-FFF2-40B4-BE49-F238E27FC236}">
                <a16:creationId xmlns:a16="http://schemas.microsoft.com/office/drawing/2014/main" id="{68A23240-38AA-4645-B5C6-4DB51A7512CF}"/>
              </a:ext>
            </a:extLst>
          </p:cNvPr>
          <p:cNvPicPr>
            <a:picLocks noChangeAspect="1"/>
          </p:cNvPicPr>
          <p:nvPr/>
        </p:nvPicPr>
        <p:blipFill>
          <a:blip r:embed="rId2"/>
          <a:stretch>
            <a:fillRect/>
          </a:stretch>
        </p:blipFill>
        <p:spPr>
          <a:xfrm>
            <a:off x="712552" y="1552611"/>
            <a:ext cx="10766896" cy="3752777"/>
          </a:xfrm>
          <a:prstGeom prst="rect">
            <a:avLst/>
          </a:prstGeom>
        </p:spPr>
      </p:pic>
    </p:spTree>
    <p:extLst>
      <p:ext uri="{BB962C8B-B14F-4D97-AF65-F5344CB8AC3E}">
        <p14:creationId xmlns:p14="http://schemas.microsoft.com/office/powerpoint/2010/main" val="271528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Freitag</a:t>
            </a:r>
          </a:p>
        </p:txBody>
      </p:sp>
      <p:sp>
        <p:nvSpPr>
          <p:cNvPr id="3" name="Inhaltsplatzhalter 2"/>
          <p:cNvSpPr>
            <a:spLocks noGrp="1"/>
          </p:cNvSpPr>
          <p:nvPr>
            <p:ph idx="1"/>
          </p:nvPr>
        </p:nvSpPr>
        <p:spPr>
          <a:xfrm>
            <a:off x="1314449" y="1892300"/>
            <a:ext cx="10315575" cy="4351338"/>
          </a:xfrm>
        </p:spPr>
        <p:txBody>
          <a:bodyPr>
            <a:normAutofit/>
          </a:bodyPr>
          <a:lstStyle/>
          <a:p>
            <a:pPr marL="0" indent="0">
              <a:buNone/>
            </a:pPr>
            <a:r>
              <a:rPr lang="de-DE" sz="3000" dirty="0"/>
              <a:t>„</a:t>
            </a:r>
            <a:r>
              <a:rPr lang="de-CH" sz="3000" dirty="0"/>
              <a:t>Und gleich in der Frühe fassten die obersten Priester mit den Ältesten und Schriftgelehrten und dem ganzen Hohen Rat einen Beschluss und führten Jesus gebunden hin und lieferten ihn dem Pilatus aus.</a:t>
            </a:r>
            <a:r>
              <a:rPr lang="de-DE" sz="3000" dirty="0"/>
              <a:t>“ </a:t>
            </a:r>
            <a:r>
              <a:rPr lang="de-DE" sz="3000" dirty="0" err="1"/>
              <a:t>Mk</a:t>
            </a:r>
            <a:r>
              <a:rPr lang="de-DE" sz="3000" dirty="0"/>
              <a:t> 15,1</a:t>
            </a:r>
            <a:endParaRPr lang="de-CH" sz="3000" dirty="0"/>
          </a:p>
        </p:txBody>
      </p:sp>
    </p:spTree>
    <p:extLst>
      <p:ext uri="{BB962C8B-B14F-4D97-AF65-F5344CB8AC3E}">
        <p14:creationId xmlns:p14="http://schemas.microsoft.com/office/powerpoint/2010/main" val="111739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Freitag</a:t>
            </a:r>
          </a:p>
        </p:txBody>
      </p:sp>
      <p:sp>
        <p:nvSpPr>
          <p:cNvPr id="4" name="Inhaltsplatzhalter 3">
            <a:extLst>
              <a:ext uri="{FF2B5EF4-FFF2-40B4-BE49-F238E27FC236}">
                <a16:creationId xmlns:a16="http://schemas.microsoft.com/office/drawing/2014/main" id="{0A049DC5-72FF-455F-8366-FF1473A954FC}"/>
              </a:ext>
            </a:extLst>
          </p:cNvPr>
          <p:cNvSpPr txBox="1">
            <a:spLocks noGrp="1"/>
          </p:cNvSpPr>
          <p:nvPr>
            <p:ph idx="1"/>
          </p:nvPr>
        </p:nvSpPr>
        <p:spPr>
          <a:xfrm>
            <a:off x="838200" y="1414145"/>
            <a:ext cx="11007056" cy="1531188"/>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r>
              <a:rPr lang="de-DE" sz="3000" dirty="0"/>
              <a:t>Prozess und Verurteilung</a:t>
            </a:r>
          </a:p>
          <a:p>
            <a:pPr indent="0">
              <a:buNone/>
            </a:pPr>
            <a:r>
              <a:rPr lang="de-DE" sz="3000" dirty="0"/>
              <a:t>		</a:t>
            </a:r>
          </a:p>
          <a:p>
            <a:pPr lvl="3" indent="0">
              <a:buNone/>
            </a:pPr>
            <a:r>
              <a:rPr lang="de-DE" sz="3000" dirty="0"/>
              <a:t>	</a:t>
            </a:r>
          </a:p>
        </p:txBody>
      </p:sp>
      <p:sp>
        <p:nvSpPr>
          <p:cNvPr id="5" name="Inhaltsplatzhalter 3">
            <a:extLst>
              <a:ext uri="{FF2B5EF4-FFF2-40B4-BE49-F238E27FC236}">
                <a16:creationId xmlns:a16="http://schemas.microsoft.com/office/drawing/2014/main" id="{8ACD7867-4511-491D-B5D7-78515E40A4E9}"/>
              </a:ext>
            </a:extLst>
          </p:cNvPr>
          <p:cNvSpPr txBox="1">
            <a:spLocks/>
          </p:cNvSpPr>
          <p:nvPr/>
        </p:nvSpPr>
        <p:spPr>
          <a:xfrm>
            <a:off x="1746919" y="2238835"/>
            <a:ext cx="9883106" cy="3226524"/>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de-DE" sz="3000" dirty="0"/>
              <a:t>Verhör bei Hannas</a:t>
            </a:r>
          </a:p>
          <a:p>
            <a:pPr marL="514350" indent="-514350">
              <a:buFont typeface="+mj-lt"/>
              <a:buAutoNum type="arabicPeriod"/>
            </a:pPr>
            <a:r>
              <a:rPr lang="de-DE" sz="3000" dirty="0"/>
              <a:t>Verhör bei </a:t>
            </a:r>
            <a:r>
              <a:rPr lang="de-DE" sz="3000" dirty="0" err="1"/>
              <a:t>Kajaphas</a:t>
            </a:r>
            <a:endParaRPr lang="de-DE" sz="3000" dirty="0"/>
          </a:p>
          <a:p>
            <a:pPr marL="514350" indent="-514350">
              <a:buFont typeface="+mj-lt"/>
              <a:buAutoNum type="arabicPeriod"/>
            </a:pPr>
            <a:r>
              <a:rPr lang="de-DE" sz="3000" dirty="0"/>
              <a:t>Formeller Prozess vor dem Sanhedrin</a:t>
            </a:r>
          </a:p>
          <a:p>
            <a:pPr marL="514350" indent="-514350">
              <a:buFont typeface="+mj-lt"/>
              <a:buAutoNum type="arabicPeriod"/>
            </a:pPr>
            <a:r>
              <a:rPr lang="de-DE" sz="3000" dirty="0"/>
              <a:t>Verhandlung vor Pontius Pilatus im </a:t>
            </a:r>
            <a:r>
              <a:rPr lang="de-DE" sz="3000" dirty="0" err="1"/>
              <a:t>Prätorium</a:t>
            </a:r>
            <a:endParaRPr lang="de-DE" sz="3000" dirty="0"/>
          </a:p>
          <a:p>
            <a:pPr marL="514350" indent="-514350">
              <a:buFont typeface="+mj-lt"/>
              <a:buAutoNum type="arabicPeriod"/>
            </a:pPr>
            <a:r>
              <a:rPr lang="de-DE" sz="3000" dirty="0"/>
              <a:t>Prozessübergabe an Herodes Antipas</a:t>
            </a:r>
          </a:p>
          <a:p>
            <a:pPr marL="514350" indent="-514350">
              <a:buFont typeface="+mj-lt"/>
              <a:buAutoNum type="arabicPeriod"/>
            </a:pPr>
            <a:r>
              <a:rPr lang="de-DE" sz="3000" dirty="0"/>
              <a:t>Prozess und Urteil vor Pilatus</a:t>
            </a:r>
          </a:p>
        </p:txBody>
      </p:sp>
    </p:spTree>
    <p:extLst>
      <p:ext uri="{BB962C8B-B14F-4D97-AF65-F5344CB8AC3E}">
        <p14:creationId xmlns:p14="http://schemas.microsoft.com/office/powerpoint/2010/main" val="8190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5">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 calcmode="lin" valueType="num">
                                      <p:cBhvr>
                                        <p:cTn id="14"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p:cTn id="21"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 calcmode="lin" valueType="num">
                                      <p:cBhvr>
                                        <p:cTn id="28"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3628" y="0"/>
            <a:ext cx="676564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9925050" y="5827930"/>
            <a:ext cx="1901098" cy="738664"/>
          </a:xfrm>
          <a:prstGeom prst="rect">
            <a:avLst/>
          </a:prstGeom>
          <a:noFill/>
        </p:spPr>
        <p:txBody>
          <a:bodyPr wrap="none" rtlCol="0">
            <a:spAutoFit/>
          </a:bodyPr>
          <a:lstStyle/>
          <a:p>
            <a:r>
              <a:rPr lang="de-CH" sz="1400" dirty="0"/>
              <a:t>Die historischen und </a:t>
            </a:r>
          </a:p>
          <a:p>
            <a:r>
              <a:rPr lang="de-CH" sz="1400" dirty="0"/>
              <a:t>geographischen Karten </a:t>
            </a:r>
          </a:p>
          <a:p>
            <a:r>
              <a:rPr lang="de-CH" sz="1400" dirty="0"/>
              <a:t>Israels S. 168</a:t>
            </a:r>
          </a:p>
        </p:txBody>
      </p:sp>
      <p:cxnSp>
        <p:nvCxnSpPr>
          <p:cNvPr id="5" name="Gerade Verbindung mit Pfeil 4"/>
          <p:cNvCxnSpPr/>
          <p:nvPr/>
        </p:nvCxnSpPr>
        <p:spPr>
          <a:xfrm>
            <a:off x="1781175" y="5219699"/>
            <a:ext cx="2524125" cy="18842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400669" y="4804200"/>
            <a:ext cx="1380506" cy="830997"/>
          </a:xfrm>
          <a:prstGeom prst="rect">
            <a:avLst/>
          </a:prstGeom>
          <a:noFill/>
        </p:spPr>
        <p:txBody>
          <a:bodyPr wrap="none" rtlCol="0">
            <a:spAutoFit/>
          </a:bodyPr>
          <a:lstStyle/>
          <a:p>
            <a:r>
              <a:rPr lang="de-CH" sz="2400" dirty="0">
                <a:solidFill>
                  <a:srgbClr val="FF0000"/>
                </a:solidFill>
              </a:rPr>
              <a:t>Haus des </a:t>
            </a:r>
          </a:p>
          <a:p>
            <a:r>
              <a:rPr lang="de-CH" sz="2400" dirty="0" err="1">
                <a:solidFill>
                  <a:srgbClr val="FF0000"/>
                </a:solidFill>
              </a:rPr>
              <a:t>Kajaphas</a:t>
            </a:r>
            <a:endParaRPr lang="de-CH" sz="2400" dirty="0">
              <a:solidFill>
                <a:srgbClr val="FF0000"/>
              </a:solidFill>
            </a:endParaRPr>
          </a:p>
        </p:txBody>
      </p:sp>
      <p:sp>
        <p:nvSpPr>
          <p:cNvPr id="6" name="Ellipse 5"/>
          <p:cNvSpPr/>
          <p:nvPr/>
        </p:nvSpPr>
        <p:spPr>
          <a:xfrm>
            <a:off x="4305300" y="5301723"/>
            <a:ext cx="216765" cy="21280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Ellipse 6"/>
          <p:cNvSpPr/>
          <p:nvPr/>
        </p:nvSpPr>
        <p:spPr>
          <a:xfrm>
            <a:off x="5695947" y="3592554"/>
            <a:ext cx="216765" cy="21280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Ellipse 8"/>
          <p:cNvSpPr/>
          <p:nvPr/>
        </p:nvSpPr>
        <p:spPr>
          <a:xfrm>
            <a:off x="7543797" y="3078204"/>
            <a:ext cx="216765" cy="21280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Ellipse 9"/>
          <p:cNvSpPr/>
          <p:nvPr/>
        </p:nvSpPr>
        <p:spPr>
          <a:xfrm>
            <a:off x="6337726" y="1662237"/>
            <a:ext cx="216765" cy="21280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Textfeld 10"/>
          <p:cNvSpPr txBox="1"/>
          <p:nvPr/>
        </p:nvSpPr>
        <p:spPr>
          <a:xfrm>
            <a:off x="9189312" y="3805363"/>
            <a:ext cx="1452642" cy="461665"/>
          </a:xfrm>
          <a:prstGeom prst="rect">
            <a:avLst/>
          </a:prstGeom>
          <a:noFill/>
        </p:spPr>
        <p:txBody>
          <a:bodyPr wrap="none" rtlCol="0">
            <a:spAutoFit/>
          </a:bodyPr>
          <a:lstStyle/>
          <a:p>
            <a:r>
              <a:rPr lang="de-CH" sz="2400" dirty="0">
                <a:solidFill>
                  <a:srgbClr val="FF0000"/>
                </a:solidFill>
              </a:rPr>
              <a:t>Sanhedrin</a:t>
            </a:r>
          </a:p>
        </p:txBody>
      </p:sp>
      <p:cxnSp>
        <p:nvCxnSpPr>
          <p:cNvPr id="12" name="Gerade Verbindung mit Pfeil 11"/>
          <p:cNvCxnSpPr/>
          <p:nvPr/>
        </p:nvCxnSpPr>
        <p:spPr>
          <a:xfrm>
            <a:off x="2124075" y="3429000"/>
            <a:ext cx="3551669" cy="26995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2047875" y="1323975"/>
            <a:ext cx="4200525" cy="4324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flipH="1" flipV="1">
            <a:off x="7760562" y="3242695"/>
            <a:ext cx="1428750" cy="64256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286369" y="3081804"/>
            <a:ext cx="2239909" cy="830997"/>
          </a:xfrm>
          <a:prstGeom prst="rect">
            <a:avLst/>
          </a:prstGeom>
          <a:noFill/>
        </p:spPr>
        <p:txBody>
          <a:bodyPr wrap="none" rtlCol="0">
            <a:spAutoFit/>
          </a:bodyPr>
          <a:lstStyle/>
          <a:p>
            <a:r>
              <a:rPr lang="de-CH" sz="2400" dirty="0">
                <a:solidFill>
                  <a:srgbClr val="FF0000"/>
                </a:solidFill>
              </a:rPr>
              <a:t>Palast des</a:t>
            </a:r>
          </a:p>
          <a:p>
            <a:r>
              <a:rPr lang="de-CH" sz="2400" dirty="0">
                <a:solidFill>
                  <a:srgbClr val="FF0000"/>
                </a:solidFill>
              </a:rPr>
              <a:t>Herodes Antipas</a:t>
            </a:r>
          </a:p>
        </p:txBody>
      </p:sp>
      <p:sp>
        <p:nvSpPr>
          <p:cNvPr id="19" name="Textfeld 18"/>
          <p:cNvSpPr txBox="1"/>
          <p:nvPr/>
        </p:nvSpPr>
        <p:spPr>
          <a:xfrm>
            <a:off x="504824" y="908476"/>
            <a:ext cx="1543051" cy="830997"/>
          </a:xfrm>
          <a:prstGeom prst="rect">
            <a:avLst/>
          </a:prstGeom>
          <a:noFill/>
        </p:spPr>
        <p:txBody>
          <a:bodyPr wrap="none" rtlCol="0">
            <a:spAutoFit/>
          </a:bodyPr>
          <a:lstStyle/>
          <a:p>
            <a:r>
              <a:rPr lang="de-CH" sz="2400" dirty="0" err="1">
                <a:solidFill>
                  <a:srgbClr val="FF0000"/>
                </a:solidFill>
              </a:rPr>
              <a:t>Prätorium</a:t>
            </a:r>
            <a:endParaRPr lang="de-CH" sz="2400" dirty="0">
              <a:solidFill>
                <a:srgbClr val="FF0000"/>
              </a:solidFill>
            </a:endParaRPr>
          </a:p>
          <a:p>
            <a:r>
              <a:rPr lang="de-CH" sz="2400" dirty="0">
                <a:solidFill>
                  <a:srgbClr val="FF0000"/>
                </a:solidFill>
              </a:rPr>
              <a:t>von Pilatus</a:t>
            </a:r>
          </a:p>
        </p:txBody>
      </p:sp>
    </p:spTree>
    <p:extLst>
      <p:ext uri="{BB962C8B-B14F-4D97-AF65-F5344CB8AC3E}">
        <p14:creationId xmlns:p14="http://schemas.microsoft.com/office/powerpoint/2010/main" val="107781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500" fill="hold"/>
                                        <p:tgtEl>
                                          <p:spTgt spid="7"/>
                                        </p:tgtEl>
                                        <p:attrNameLst>
                                          <p:attrName>ppt_w</p:attrName>
                                        </p:attrNameLst>
                                      </p:cBhvr>
                                      <p:tavLst>
                                        <p:tav tm="0">
                                          <p:val>
                                            <p:fltVal val="0"/>
                                          </p:val>
                                        </p:tav>
                                        <p:tav tm="100000">
                                          <p:val>
                                            <p:strVal val="#ppt_w"/>
                                          </p:val>
                                        </p:tav>
                                      </p:tavLst>
                                    </p:anim>
                                    <p:anim calcmode="lin" valueType="num">
                                      <p:cBhvr>
                                        <p:cTn id="69" dur="500" fill="hold"/>
                                        <p:tgtEl>
                                          <p:spTgt spid="7"/>
                                        </p:tgtEl>
                                        <p:attrNameLst>
                                          <p:attrName>ppt_h</p:attrName>
                                        </p:attrNameLst>
                                      </p:cBhvr>
                                      <p:tavLst>
                                        <p:tav tm="0">
                                          <p:val>
                                            <p:fltVal val="0"/>
                                          </p:val>
                                        </p:tav>
                                        <p:tav tm="100000">
                                          <p:val>
                                            <p:strVal val="#ppt_h"/>
                                          </p:val>
                                        </p:tav>
                                      </p:tavLst>
                                    </p:anim>
                                    <p:animEffect transition="in" filter="fade">
                                      <p:cBhvr>
                                        <p:cTn id="70" dur="500"/>
                                        <p:tgtEl>
                                          <p:spTgt spid="7"/>
                                        </p:tgtEl>
                                      </p:cBhvr>
                                    </p:animEffect>
                                  </p:childTnLst>
                                </p:cTn>
                              </p:par>
                              <p:par>
                                <p:cTn id="71" presetID="53" presetClass="entr" presetSubtype="16"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p:cTn id="78" dur="500" fill="hold"/>
                                        <p:tgtEl>
                                          <p:spTgt spid="18"/>
                                        </p:tgtEl>
                                        <p:attrNameLst>
                                          <p:attrName>ppt_w</p:attrName>
                                        </p:attrNameLst>
                                      </p:cBhvr>
                                      <p:tavLst>
                                        <p:tav tm="0">
                                          <p:val>
                                            <p:fltVal val="0"/>
                                          </p:val>
                                        </p:tav>
                                        <p:tav tm="100000">
                                          <p:val>
                                            <p:strVal val="#ppt_w"/>
                                          </p:val>
                                        </p:tav>
                                      </p:tavLst>
                                    </p:anim>
                                    <p:anim calcmode="lin" valueType="num">
                                      <p:cBhvr>
                                        <p:cTn id="79" dur="500" fill="hold"/>
                                        <p:tgtEl>
                                          <p:spTgt spid="18"/>
                                        </p:tgtEl>
                                        <p:attrNameLst>
                                          <p:attrName>ppt_h</p:attrName>
                                        </p:attrNameLst>
                                      </p:cBhvr>
                                      <p:tavLst>
                                        <p:tav tm="0">
                                          <p:val>
                                            <p:fltVal val="0"/>
                                          </p:val>
                                        </p:tav>
                                        <p:tav tm="100000">
                                          <p:val>
                                            <p:strVal val="#ppt_h"/>
                                          </p:val>
                                        </p:tav>
                                      </p:tavLst>
                                    </p:anim>
                                    <p:animEffect transition="in" filter="fade">
                                      <p:cBhvr>
                                        <p:cTn id="8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6" grpId="0" animBg="1"/>
      <p:bldP spid="7" grpId="0" animBg="1"/>
      <p:bldP spid="9" grpId="0" animBg="1"/>
      <p:bldP spid="10" grpId="0" animBg="1"/>
      <p:bldP spid="11" grpId="0"/>
      <p:bldP spid="18" grpId="0"/>
      <p:bldP spid="1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5848" y="159887"/>
            <a:ext cx="7697816" cy="6542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727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7EE4D53F-44C4-496D-9D2C-9FAA2DD6F46C}"/>
              </a:ext>
            </a:extLst>
          </p:cNvPr>
          <p:cNvSpPr/>
          <p:nvPr/>
        </p:nvSpPr>
        <p:spPr>
          <a:xfrm>
            <a:off x="1244367" y="1951672"/>
            <a:ext cx="8629475" cy="1477328"/>
          </a:xfrm>
          <a:prstGeom prst="rect">
            <a:avLst/>
          </a:prstGeom>
        </p:spPr>
        <p:txBody>
          <a:bodyPr wrap="square">
            <a:spAutoFit/>
          </a:bodyPr>
          <a:lstStyle/>
          <a:p>
            <a:r>
              <a:rPr lang="de-DE" sz="3000" b="1" dirty="0"/>
              <a:t>„Denn das Wort vom Kreuz ist eine Torheit denen, die verlorengehen; uns aber, die wir gerettet werden, ist es eine Gotteskraft;“ 1Kor 1,18 </a:t>
            </a:r>
            <a:endParaRPr lang="de-CH" sz="3000" b="1" dirty="0"/>
          </a:p>
        </p:txBody>
      </p:sp>
    </p:spTree>
    <p:extLst>
      <p:ext uri="{BB962C8B-B14F-4D97-AF65-F5344CB8AC3E}">
        <p14:creationId xmlns:p14="http://schemas.microsoft.com/office/powerpoint/2010/main" val="185005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3231594" y="4855618"/>
            <a:ext cx="5728812" cy="938719"/>
          </a:xfrm>
          <a:prstGeom prst="rect">
            <a:avLst/>
          </a:prstGeom>
          <a:noFill/>
        </p:spPr>
        <p:txBody>
          <a:bodyPr wrap="none" rtlCol="0">
            <a:spAutoFit/>
          </a:bodyPr>
          <a:lstStyle/>
          <a:p>
            <a:r>
              <a:rPr lang="de-CH" sz="5500" b="1" dirty="0"/>
              <a:t>Die Passionswoche</a:t>
            </a:r>
          </a:p>
        </p:txBody>
      </p:sp>
    </p:spTree>
    <p:extLst>
      <p:ext uri="{BB962C8B-B14F-4D97-AF65-F5344CB8AC3E}">
        <p14:creationId xmlns:p14="http://schemas.microsoft.com/office/powerpoint/2010/main" val="1784776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Sonntag</a:t>
            </a:r>
          </a:p>
        </p:txBody>
      </p:sp>
      <p:sp>
        <p:nvSpPr>
          <p:cNvPr id="4" name="Inhaltsplatzhalter 3">
            <a:extLst>
              <a:ext uri="{FF2B5EF4-FFF2-40B4-BE49-F238E27FC236}">
                <a16:creationId xmlns:a16="http://schemas.microsoft.com/office/drawing/2014/main" id="{0A049DC5-72FF-455F-8366-FF1473A954FC}"/>
              </a:ext>
            </a:extLst>
          </p:cNvPr>
          <p:cNvSpPr txBox="1">
            <a:spLocks noGrp="1"/>
          </p:cNvSpPr>
          <p:nvPr>
            <p:ph idx="1"/>
          </p:nvPr>
        </p:nvSpPr>
        <p:spPr>
          <a:xfrm>
            <a:off x="838200" y="1414145"/>
            <a:ext cx="11007056" cy="1051570"/>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r>
              <a:rPr lang="de-DE" sz="3000" dirty="0"/>
              <a:t>Vorbereitung für den Einzug</a:t>
            </a:r>
          </a:p>
          <a:p>
            <a:pPr indent="0">
              <a:buNone/>
            </a:pPr>
            <a:endParaRPr lang="de-DE" sz="3000" dirty="0"/>
          </a:p>
        </p:txBody>
      </p:sp>
      <p:sp>
        <p:nvSpPr>
          <p:cNvPr id="5" name="Inhaltsplatzhalter 3">
            <a:extLst>
              <a:ext uri="{FF2B5EF4-FFF2-40B4-BE49-F238E27FC236}">
                <a16:creationId xmlns:a16="http://schemas.microsoft.com/office/drawing/2014/main" id="{8ACD7867-4511-491D-B5D7-78515E40A4E9}"/>
              </a:ext>
            </a:extLst>
          </p:cNvPr>
          <p:cNvSpPr txBox="1">
            <a:spLocks/>
          </p:cNvSpPr>
          <p:nvPr/>
        </p:nvSpPr>
        <p:spPr>
          <a:xfrm>
            <a:off x="1264920" y="1939930"/>
            <a:ext cx="11007056" cy="1882567"/>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Font typeface="Arial" panose="020B0604020202020204" pitchFamily="34" charset="0"/>
              <a:buNone/>
            </a:pPr>
            <a:endParaRPr lang="de-DE" sz="3000" dirty="0"/>
          </a:p>
          <a:p>
            <a:pPr indent="0">
              <a:buNone/>
            </a:pPr>
            <a:r>
              <a:rPr lang="de-DE" sz="3000" dirty="0"/>
              <a:t>„Und es geschah, als er in die Nähe von </a:t>
            </a:r>
            <a:r>
              <a:rPr lang="de-DE" sz="3000" dirty="0" err="1"/>
              <a:t>Bethphage</a:t>
            </a:r>
            <a:r>
              <a:rPr lang="de-DE" sz="3000" dirty="0"/>
              <a:t> und Bethanien kam, zu dem Berg, welcher Ölberg heißt, da sandte er zwei seiner Jünger […]“</a:t>
            </a:r>
            <a:r>
              <a:rPr lang="de-DE" dirty="0"/>
              <a:t> </a:t>
            </a:r>
            <a:r>
              <a:rPr lang="de-CH" sz="3000" dirty="0" err="1"/>
              <a:t>Lk</a:t>
            </a:r>
            <a:r>
              <a:rPr lang="de-CH" sz="3000" dirty="0"/>
              <a:t> 19,29</a:t>
            </a:r>
            <a:endParaRPr lang="de-DE" sz="3000" dirty="0"/>
          </a:p>
        </p:txBody>
      </p:sp>
    </p:spTree>
    <p:extLst>
      <p:ext uri="{BB962C8B-B14F-4D97-AF65-F5344CB8AC3E}">
        <p14:creationId xmlns:p14="http://schemas.microsoft.com/office/powerpoint/2010/main" val="3739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3628" y="0"/>
            <a:ext cx="676564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9925050" y="5827930"/>
            <a:ext cx="1901098" cy="738664"/>
          </a:xfrm>
          <a:prstGeom prst="rect">
            <a:avLst/>
          </a:prstGeom>
          <a:noFill/>
        </p:spPr>
        <p:txBody>
          <a:bodyPr wrap="none" rtlCol="0">
            <a:spAutoFit/>
          </a:bodyPr>
          <a:lstStyle/>
          <a:p>
            <a:r>
              <a:rPr lang="de-CH" sz="1400" dirty="0"/>
              <a:t>Die historischen und </a:t>
            </a:r>
          </a:p>
          <a:p>
            <a:r>
              <a:rPr lang="de-CH" sz="1400" dirty="0"/>
              <a:t>geographischen Karten </a:t>
            </a:r>
          </a:p>
          <a:p>
            <a:r>
              <a:rPr lang="de-CH" sz="1400" dirty="0"/>
              <a:t>Israels S. 168</a:t>
            </a:r>
          </a:p>
        </p:txBody>
      </p:sp>
      <p:cxnSp>
        <p:nvCxnSpPr>
          <p:cNvPr id="7" name="Gerade Verbindung mit Pfeil 6"/>
          <p:cNvCxnSpPr/>
          <p:nvPr/>
        </p:nvCxnSpPr>
        <p:spPr>
          <a:xfrm>
            <a:off x="8905875" y="408382"/>
            <a:ext cx="790571" cy="25479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13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Sonntag</a:t>
            </a:r>
          </a:p>
        </p:txBody>
      </p:sp>
      <p:sp>
        <p:nvSpPr>
          <p:cNvPr id="4" name="Inhaltsplatzhalter 3">
            <a:extLst>
              <a:ext uri="{FF2B5EF4-FFF2-40B4-BE49-F238E27FC236}">
                <a16:creationId xmlns:a16="http://schemas.microsoft.com/office/drawing/2014/main" id="{0A049DC5-72FF-455F-8366-FF1473A954FC}"/>
              </a:ext>
            </a:extLst>
          </p:cNvPr>
          <p:cNvSpPr txBox="1">
            <a:spLocks noGrp="1"/>
          </p:cNvSpPr>
          <p:nvPr>
            <p:ph idx="1"/>
          </p:nvPr>
        </p:nvSpPr>
        <p:spPr>
          <a:xfrm>
            <a:off x="838200" y="2381657"/>
            <a:ext cx="11007056" cy="1882567"/>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buNone/>
            </a:pPr>
            <a:endParaRPr lang="de-DE" sz="3000" dirty="0"/>
          </a:p>
          <a:p>
            <a:pPr indent="0">
              <a:buNone/>
            </a:pPr>
            <a:r>
              <a:rPr lang="de-DE" sz="3000" dirty="0"/>
              <a:t>„Und als er näher kam und die Stadt sah, weinte er über sie und sprach: Wenn doch auch du erkannt hättest, wenigstens noch an diesem deinem Tag, was zu deinem Frieden dient!“</a:t>
            </a:r>
            <a:r>
              <a:rPr lang="de-CH" sz="3000" dirty="0"/>
              <a:t> </a:t>
            </a:r>
            <a:r>
              <a:rPr lang="de-CH" sz="3000" dirty="0" err="1"/>
              <a:t>Lk</a:t>
            </a:r>
            <a:r>
              <a:rPr lang="de-CH" sz="3000" dirty="0"/>
              <a:t> 19,41-42</a:t>
            </a:r>
            <a:endParaRPr lang="de-DE" sz="3000" dirty="0"/>
          </a:p>
        </p:txBody>
      </p:sp>
      <p:sp>
        <p:nvSpPr>
          <p:cNvPr id="3" name="Rechteck 2">
            <a:extLst>
              <a:ext uri="{FF2B5EF4-FFF2-40B4-BE49-F238E27FC236}">
                <a16:creationId xmlns:a16="http://schemas.microsoft.com/office/drawing/2014/main" id="{C79AB91A-F09F-42DA-A6E9-57962C9D514D}"/>
              </a:ext>
            </a:extLst>
          </p:cNvPr>
          <p:cNvSpPr/>
          <p:nvPr/>
        </p:nvSpPr>
        <p:spPr>
          <a:xfrm>
            <a:off x="838200" y="4605804"/>
            <a:ext cx="10096500" cy="1938992"/>
          </a:xfrm>
          <a:prstGeom prst="rect">
            <a:avLst/>
          </a:prstGeom>
        </p:spPr>
        <p:txBody>
          <a:bodyPr wrap="square">
            <a:spAutoFit/>
          </a:bodyPr>
          <a:lstStyle/>
          <a:p>
            <a:r>
              <a:rPr lang="de-DE" sz="3000" dirty="0"/>
              <a:t>„So wisse und verstehe: Vom Erlass des Befehls zur Wiederherstellung und zum Aufbau Jerusalems bis zu dem Gesalbten, dem Fürsten, vergehen 7 Wochen und 62 Wochen;“ Dan 9,25</a:t>
            </a:r>
            <a:endParaRPr lang="de-CH" sz="3000" dirty="0"/>
          </a:p>
        </p:txBody>
      </p:sp>
      <p:sp>
        <p:nvSpPr>
          <p:cNvPr id="5" name="Inhaltsplatzhalter 3">
            <a:extLst>
              <a:ext uri="{FF2B5EF4-FFF2-40B4-BE49-F238E27FC236}">
                <a16:creationId xmlns:a16="http://schemas.microsoft.com/office/drawing/2014/main" id="{6D6DEB0D-9F07-4BDB-BA8A-71AF46133F5B}"/>
              </a:ext>
            </a:extLst>
          </p:cNvPr>
          <p:cNvSpPr txBox="1">
            <a:spLocks/>
          </p:cNvSpPr>
          <p:nvPr/>
        </p:nvSpPr>
        <p:spPr>
          <a:xfrm>
            <a:off x="838200" y="1414145"/>
            <a:ext cx="11007056" cy="1595309"/>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Vorbereitung für den Einzug</a:t>
            </a:r>
          </a:p>
          <a:p>
            <a:pPr marL="457200" indent="-457200"/>
            <a:r>
              <a:rPr lang="de-DE" sz="3000" dirty="0"/>
              <a:t>Einzug in Jerusalem</a:t>
            </a:r>
          </a:p>
          <a:p>
            <a:pPr indent="0">
              <a:buFont typeface="Arial" panose="020B0604020202020204" pitchFamily="34" charset="0"/>
              <a:buNone/>
            </a:pPr>
            <a:endParaRPr lang="de-DE" sz="3000" dirty="0"/>
          </a:p>
        </p:txBody>
      </p:sp>
    </p:spTree>
    <p:extLst>
      <p:ext uri="{BB962C8B-B14F-4D97-AF65-F5344CB8AC3E}">
        <p14:creationId xmlns:p14="http://schemas.microsoft.com/office/powerpoint/2010/main" val="367877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Sonntag</a:t>
            </a:r>
          </a:p>
        </p:txBody>
      </p:sp>
      <p:grpSp>
        <p:nvGrpSpPr>
          <p:cNvPr id="32" name="Gruppieren 31"/>
          <p:cNvGrpSpPr/>
          <p:nvPr/>
        </p:nvGrpSpPr>
        <p:grpSpPr>
          <a:xfrm>
            <a:off x="838200" y="3150422"/>
            <a:ext cx="10171588" cy="2467995"/>
            <a:chOff x="828212" y="3614698"/>
            <a:chExt cx="10171588" cy="2467995"/>
          </a:xfrm>
        </p:grpSpPr>
        <p:sp>
          <p:nvSpPr>
            <p:cNvPr id="6" name="Pfeil nach links und rechts 5"/>
            <p:cNvSpPr/>
            <p:nvPr/>
          </p:nvSpPr>
          <p:spPr>
            <a:xfrm>
              <a:off x="828212" y="4395933"/>
              <a:ext cx="10171588" cy="905522"/>
            </a:xfrm>
            <a:prstGeom prst="lef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Minus 6"/>
            <p:cNvSpPr/>
            <p:nvPr/>
          </p:nvSpPr>
          <p:spPr>
            <a:xfrm rot="5400000">
              <a:off x="9126238" y="4582365"/>
              <a:ext cx="2467994" cy="532659"/>
            </a:xfrm>
            <a:prstGeom prst="mathMinu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Minus 8"/>
            <p:cNvSpPr/>
            <p:nvPr/>
          </p:nvSpPr>
          <p:spPr>
            <a:xfrm rot="5400000">
              <a:off x="2678849" y="4582366"/>
              <a:ext cx="2467994" cy="532659"/>
            </a:xfrm>
            <a:prstGeom prst="mathMinu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Minus 9"/>
            <p:cNvSpPr/>
            <p:nvPr/>
          </p:nvSpPr>
          <p:spPr>
            <a:xfrm rot="5400000">
              <a:off x="338644" y="4582366"/>
              <a:ext cx="2467994" cy="532659"/>
            </a:xfrm>
            <a:prstGeom prst="mathMinu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19" name="Textfeld 18"/>
          <p:cNvSpPr txBox="1"/>
          <p:nvPr/>
        </p:nvSpPr>
        <p:spPr>
          <a:xfrm>
            <a:off x="737109" y="2740903"/>
            <a:ext cx="1691040" cy="553998"/>
          </a:xfrm>
          <a:prstGeom prst="rect">
            <a:avLst/>
          </a:prstGeom>
          <a:noFill/>
        </p:spPr>
        <p:txBody>
          <a:bodyPr wrap="none" rtlCol="0">
            <a:spAutoFit/>
          </a:bodyPr>
          <a:lstStyle/>
          <a:p>
            <a:r>
              <a:rPr lang="de-CH" sz="3000" dirty="0"/>
              <a:t>445 v.Chr.</a:t>
            </a:r>
          </a:p>
        </p:txBody>
      </p:sp>
      <p:sp>
        <p:nvSpPr>
          <p:cNvPr id="34" name="Textfeld 33">
            <a:extLst>
              <a:ext uri="{FF2B5EF4-FFF2-40B4-BE49-F238E27FC236}">
                <a16:creationId xmlns:a16="http://schemas.microsoft.com/office/drawing/2014/main" id="{4B3FE9FB-20DB-42C5-A648-6F3FC9BB6217}"/>
              </a:ext>
            </a:extLst>
          </p:cNvPr>
          <p:cNvSpPr txBox="1"/>
          <p:nvPr/>
        </p:nvSpPr>
        <p:spPr>
          <a:xfrm>
            <a:off x="9613284" y="1667283"/>
            <a:ext cx="1513876" cy="1015663"/>
          </a:xfrm>
          <a:prstGeom prst="rect">
            <a:avLst/>
          </a:prstGeom>
          <a:noFill/>
        </p:spPr>
        <p:txBody>
          <a:bodyPr wrap="none" rtlCol="0">
            <a:spAutoFit/>
          </a:bodyPr>
          <a:lstStyle/>
          <a:p>
            <a:r>
              <a:rPr lang="de-CH" sz="3000" dirty="0"/>
              <a:t>Messias</a:t>
            </a:r>
          </a:p>
          <a:p>
            <a:r>
              <a:rPr lang="de-CH" sz="3000" dirty="0"/>
              <a:t>als Fürst</a:t>
            </a:r>
          </a:p>
        </p:txBody>
      </p:sp>
      <p:sp>
        <p:nvSpPr>
          <p:cNvPr id="36" name="Textfeld 35">
            <a:extLst>
              <a:ext uri="{FF2B5EF4-FFF2-40B4-BE49-F238E27FC236}">
                <a16:creationId xmlns:a16="http://schemas.microsoft.com/office/drawing/2014/main" id="{B125841B-CC1B-491D-A157-92F52092D94E}"/>
              </a:ext>
            </a:extLst>
          </p:cNvPr>
          <p:cNvSpPr txBox="1"/>
          <p:nvPr/>
        </p:nvSpPr>
        <p:spPr>
          <a:xfrm>
            <a:off x="737109" y="1634090"/>
            <a:ext cx="1826462" cy="1015663"/>
          </a:xfrm>
          <a:prstGeom prst="rect">
            <a:avLst/>
          </a:prstGeom>
          <a:noFill/>
        </p:spPr>
        <p:txBody>
          <a:bodyPr wrap="none" rtlCol="0">
            <a:spAutoFit/>
          </a:bodyPr>
          <a:lstStyle/>
          <a:p>
            <a:r>
              <a:rPr lang="de-CH" sz="3000" dirty="0"/>
              <a:t>Erlass von</a:t>
            </a:r>
          </a:p>
          <a:p>
            <a:r>
              <a:rPr lang="de-CH" sz="3000" dirty="0"/>
              <a:t>Artaxerxes</a:t>
            </a:r>
          </a:p>
        </p:txBody>
      </p:sp>
      <p:sp>
        <p:nvSpPr>
          <p:cNvPr id="42" name="Pfeil: nach links und rechts 41">
            <a:extLst>
              <a:ext uri="{FF2B5EF4-FFF2-40B4-BE49-F238E27FC236}">
                <a16:creationId xmlns:a16="http://schemas.microsoft.com/office/drawing/2014/main" id="{31505FA0-6D24-4E00-BF53-D1A52F52983A}"/>
              </a:ext>
            </a:extLst>
          </p:cNvPr>
          <p:cNvSpPr/>
          <p:nvPr/>
        </p:nvSpPr>
        <p:spPr>
          <a:xfrm>
            <a:off x="4057829" y="3807667"/>
            <a:ext cx="6189839" cy="177067"/>
          </a:xfrm>
          <a:prstGeom prst="lef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3" name="Pfeil: nach links und rechts 42">
            <a:extLst>
              <a:ext uri="{FF2B5EF4-FFF2-40B4-BE49-F238E27FC236}">
                <a16:creationId xmlns:a16="http://schemas.microsoft.com/office/drawing/2014/main" id="{36823B28-AB05-452E-8F5F-45BB3AA69DB0}"/>
              </a:ext>
            </a:extLst>
          </p:cNvPr>
          <p:cNvSpPr/>
          <p:nvPr/>
        </p:nvSpPr>
        <p:spPr>
          <a:xfrm>
            <a:off x="1699838" y="3816488"/>
            <a:ext cx="2055691" cy="177067"/>
          </a:xfrm>
          <a:prstGeom prst="lef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4" name="Textfeld 43">
            <a:extLst>
              <a:ext uri="{FF2B5EF4-FFF2-40B4-BE49-F238E27FC236}">
                <a16:creationId xmlns:a16="http://schemas.microsoft.com/office/drawing/2014/main" id="{1B15FB89-9A6B-46D9-BF71-2D8EF2340135}"/>
              </a:ext>
            </a:extLst>
          </p:cNvPr>
          <p:cNvSpPr txBox="1"/>
          <p:nvPr/>
        </p:nvSpPr>
        <p:spPr>
          <a:xfrm>
            <a:off x="1708178" y="3377219"/>
            <a:ext cx="2055691" cy="492443"/>
          </a:xfrm>
          <a:prstGeom prst="rect">
            <a:avLst/>
          </a:prstGeom>
          <a:noFill/>
        </p:spPr>
        <p:txBody>
          <a:bodyPr wrap="none" rtlCol="0">
            <a:spAutoFit/>
          </a:bodyPr>
          <a:lstStyle/>
          <a:p>
            <a:r>
              <a:rPr lang="de-CH" sz="2600" dirty="0"/>
              <a:t>7 Jahrwochen</a:t>
            </a:r>
          </a:p>
        </p:txBody>
      </p:sp>
      <p:sp>
        <p:nvSpPr>
          <p:cNvPr id="45" name="Textfeld 44">
            <a:extLst>
              <a:ext uri="{FF2B5EF4-FFF2-40B4-BE49-F238E27FC236}">
                <a16:creationId xmlns:a16="http://schemas.microsoft.com/office/drawing/2014/main" id="{227C8BE7-CBD6-4D12-80BF-3AD0068639BE}"/>
              </a:ext>
            </a:extLst>
          </p:cNvPr>
          <p:cNvSpPr txBox="1"/>
          <p:nvPr/>
        </p:nvSpPr>
        <p:spPr>
          <a:xfrm>
            <a:off x="5996709" y="3380542"/>
            <a:ext cx="2224007" cy="492443"/>
          </a:xfrm>
          <a:prstGeom prst="rect">
            <a:avLst/>
          </a:prstGeom>
          <a:noFill/>
        </p:spPr>
        <p:txBody>
          <a:bodyPr wrap="none" rtlCol="0">
            <a:spAutoFit/>
          </a:bodyPr>
          <a:lstStyle/>
          <a:p>
            <a:r>
              <a:rPr lang="de-CH" sz="2600" dirty="0"/>
              <a:t>62 Jahrwochen</a:t>
            </a:r>
          </a:p>
        </p:txBody>
      </p:sp>
      <p:sp>
        <p:nvSpPr>
          <p:cNvPr id="46" name="Textfeld 45">
            <a:extLst>
              <a:ext uri="{FF2B5EF4-FFF2-40B4-BE49-F238E27FC236}">
                <a16:creationId xmlns:a16="http://schemas.microsoft.com/office/drawing/2014/main" id="{5CCD4B90-DFDA-462E-B9D3-9E7B746422B7}"/>
              </a:ext>
            </a:extLst>
          </p:cNvPr>
          <p:cNvSpPr txBox="1"/>
          <p:nvPr/>
        </p:nvSpPr>
        <p:spPr>
          <a:xfrm>
            <a:off x="3009603" y="1639713"/>
            <a:ext cx="2279791" cy="1015663"/>
          </a:xfrm>
          <a:prstGeom prst="rect">
            <a:avLst/>
          </a:prstGeom>
          <a:noFill/>
        </p:spPr>
        <p:txBody>
          <a:bodyPr wrap="none" rtlCol="0">
            <a:spAutoFit/>
          </a:bodyPr>
          <a:lstStyle/>
          <a:p>
            <a:r>
              <a:rPr lang="de-CH" sz="3000" dirty="0"/>
              <a:t>Ende des Bau</a:t>
            </a:r>
          </a:p>
          <a:p>
            <a:r>
              <a:rPr lang="de-CH" sz="3000" dirty="0"/>
              <a:t>Jerusalems</a:t>
            </a:r>
          </a:p>
        </p:txBody>
      </p:sp>
      <p:sp>
        <p:nvSpPr>
          <p:cNvPr id="47" name="Textfeld 46">
            <a:extLst>
              <a:ext uri="{FF2B5EF4-FFF2-40B4-BE49-F238E27FC236}">
                <a16:creationId xmlns:a16="http://schemas.microsoft.com/office/drawing/2014/main" id="{73AAD52A-A32D-4E6D-BDA0-2CA3387D2CB5}"/>
              </a:ext>
            </a:extLst>
          </p:cNvPr>
          <p:cNvSpPr txBox="1"/>
          <p:nvPr/>
        </p:nvSpPr>
        <p:spPr>
          <a:xfrm>
            <a:off x="3047113" y="2740903"/>
            <a:ext cx="1691040" cy="553998"/>
          </a:xfrm>
          <a:prstGeom prst="rect">
            <a:avLst/>
          </a:prstGeom>
          <a:noFill/>
        </p:spPr>
        <p:txBody>
          <a:bodyPr wrap="none" rtlCol="0">
            <a:spAutoFit/>
          </a:bodyPr>
          <a:lstStyle/>
          <a:p>
            <a:r>
              <a:rPr lang="de-CH" sz="3000" dirty="0"/>
              <a:t>396 v.Chr.</a:t>
            </a:r>
          </a:p>
        </p:txBody>
      </p:sp>
      <p:sp>
        <p:nvSpPr>
          <p:cNvPr id="20" name="Textfeld 19"/>
          <p:cNvSpPr txBox="1"/>
          <p:nvPr/>
        </p:nvSpPr>
        <p:spPr>
          <a:xfrm>
            <a:off x="9592285" y="2740903"/>
            <a:ext cx="1555875" cy="553998"/>
          </a:xfrm>
          <a:prstGeom prst="rect">
            <a:avLst/>
          </a:prstGeom>
          <a:noFill/>
        </p:spPr>
        <p:txBody>
          <a:bodyPr wrap="none" rtlCol="0">
            <a:spAutoFit/>
          </a:bodyPr>
          <a:lstStyle/>
          <a:p>
            <a:r>
              <a:rPr lang="de-CH" sz="3000" dirty="0"/>
              <a:t>32 n.Chr.</a:t>
            </a:r>
          </a:p>
        </p:txBody>
      </p:sp>
    </p:spTree>
    <p:extLst>
      <p:ext uri="{BB962C8B-B14F-4D97-AF65-F5344CB8AC3E}">
        <p14:creationId xmlns:p14="http://schemas.microsoft.com/office/powerpoint/2010/main" val="3518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p:cTn id="12" dur="500" fill="hold"/>
                                        <p:tgtEl>
                                          <p:spTgt spid="43"/>
                                        </p:tgtEl>
                                        <p:attrNameLst>
                                          <p:attrName>ppt_w</p:attrName>
                                        </p:attrNameLst>
                                      </p:cBhvr>
                                      <p:tavLst>
                                        <p:tav tm="0">
                                          <p:val>
                                            <p:fltVal val="0"/>
                                          </p:val>
                                        </p:tav>
                                        <p:tav tm="100000">
                                          <p:val>
                                            <p:strVal val="#ppt_w"/>
                                          </p:val>
                                        </p:tav>
                                      </p:tavLst>
                                    </p:anim>
                                    <p:anim calcmode="lin" valueType="num">
                                      <p:cBhvr>
                                        <p:cTn id="13" dur="500" fill="hold"/>
                                        <p:tgtEl>
                                          <p:spTgt spid="43"/>
                                        </p:tgtEl>
                                        <p:attrNameLst>
                                          <p:attrName>ppt_h</p:attrName>
                                        </p:attrNameLst>
                                      </p:cBhvr>
                                      <p:tavLst>
                                        <p:tav tm="0">
                                          <p:val>
                                            <p:fltVal val="0"/>
                                          </p:val>
                                        </p:tav>
                                        <p:tav tm="100000">
                                          <p:val>
                                            <p:strVal val="#ppt_h"/>
                                          </p:val>
                                        </p:tav>
                                      </p:tavLst>
                                    </p:anim>
                                    <p:animEffect transition="in" filter="fade">
                                      <p:cBhvr>
                                        <p:cTn id="14" dur="500"/>
                                        <p:tgtEl>
                                          <p:spTgt spid="43"/>
                                        </p:tgtEl>
                                      </p:cBhvr>
                                    </p:animEffect>
                                  </p:childTnLst>
                                </p:cTn>
                              </p:par>
                              <p:par>
                                <p:cTn id="15" presetID="53" presetClass="entr" presetSubtype="16"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500" fill="hold"/>
                                        <p:tgtEl>
                                          <p:spTgt spid="45"/>
                                        </p:tgtEl>
                                        <p:attrNameLst>
                                          <p:attrName>ppt_w</p:attrName>
                                        </p:attrNameLst>
                                      </p:cBhvr>
                                      <p:tavLst>
                                        <p:tav tm="0">
                                          <p:val>
                                            <p:fltVal val="0"/>
                                          </p:val>
                                        </p:tav>
                                        <p:tav tm="100000">
                                          <p:val>
                                            <p:strVal val="#ppt_w"/>
                                          </p:val>
                                        </p:tav>
                                      </p:tavLst>
                                    </p:anim>
                                    <p:anim calcmode="lin" valueType="num">
                                      <p:cBhvr>
                                        <p:cTn id="28" dur="500" fill="hold"/>
                                        <p:tgtEl>
                                          <p:spTgt spid="45"/>
                                        </p:tgtEl>
                                        <p:attrNameLst>
                                          <p:attrName>ppt_h</p:attrName>
                                        </p:attrNameLst>
                                      </p:cBhvr>
                                      <p:tavLst>
                                        <p:tav tm="0">
                                          <p:val>
                                            <p:fltVal val="0"/>
                                          </p:val>
                                        </p:tav>
                                        <p:tav tm="100000">
                                          <p:val>
                                            <p:strVal val="#ppt_h"/>
                                          </p:val>
                                        </p:tav>
                                      </p:tavLst>
                                    </p:anim>
                                    <p:animEffect transition="in" filter="fade">
                                      <p:cBhvr>
                                        <p:cTn id="29" dur="500"/>
                                        <p:tgtEl>
                                          <p:spTgt spid="4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p:cTn id="46" dur="500" fill="hold"/>
                                        <p:tgtEl>
                                          <p:spTgt spid="47"/>
                                        </p:tgtEl>
                                        <p:attrNameLst>
                                          <p:attrName>ppt_w</p:attrName>
                                        </p:attrNameLst>
                                      </p:cBhvr>
                                      <p:tavLst>
                                        <p:tav tm="0">
                                          <p:val>
                                            <p:fltVal val="0"/>
                                          </p:val>
                                        </p:tav>
                                        <p:tav tm="100000">
                                          <p:val>
                                            <p:strVal val="#ppt_w"/>
                                          </p:val>
                                        </p:tav>
                                      </p:tavLst>
                                    </p:anim>
                                    <p:anim calcmode="lin" valueType="num">
                                      <p:cBhvr>
                                        <p:cTn id="47" dur="500" fill="hold"/>
                                        <p:tgtEl>
                                          <p:spTgt spid="47"/>
                                        </p:tgtEl>
                                        <p:attrNameLst>
                                          <p:attrName>ppt_h</p:attrName>
                                        </p:attrNameLst>
                                      </p:cBhvr>
                                      <p:tavLst>
                                        <p:tav tm="0">
                                          <p:val>
                                            <p:fltVal val="0"/>
                                          </p:val>
                                        </p:tav>
                                        <p:tav tm="100000">
                                          <p:val>
                                            <p:strVal val="#ppt_h"/>
                                          </p:val>
                                        </p:tav>
                                      </p:tavLst>
                                    </p:anim>
                                    <p:animEffect transition="in" filter="fade">
                                      <p:cBhvr>
                                        <p:cTn id="48" dur="500"/>
                                        <p:tgtEl>
                                          <p:spTgt spid="47"/>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p:cTn id="51" dur="500" fill="hold"/>
                                        <p:tgtEl>
                                          <p:spTgt spid="46"/>
                                        </p:tgtEl>
                                        <p:attrNameLst>
                                          <p:attrName>ppt_w</p:attrName>
                                        </p:attrNameLst>
                                      </p:cBhvr>
                                      <p:tavLst>
                                        <p:tav tm="0">
                                          <p:val>
                                            <p:fltVal val="0"/>
                                          </p:val>
                                        </p:tav>
                                        <p:tav tm="100000">
                                          <p:val>
                                            <p:strVal val="#ppt_w"/>
                                          </p:val>
                                        </p:tav>
                                      </p:tavLst>
                                    </p:anim>
                                    <p:anim calcmode="lin" valueType="num">
                                      <p:cBhvr>
                                        <p:cTn id="52" dur="500" fill="hold"/>
                                        <p:tgtEl>
                                          <p:spTgt spid="46"/>
                                        </p:tgtEl>
                                        <p:attrNameLst>
                                          <p:attrName>ppt_h</p:attrName>
                                        </p:attrNameLst>
                                      </p:cBhvr>
                                      <p:tavLst>
                                        <p:tav tm="0">
                                          <p:val>
                                            <p:fltVal val="0"/>
                                          </p:val>
                                        </p:tav>
                                        <p:tav tm="100000">
                                          <p:val>
                                            <p:strVal val="#ppt_h"/>
                                          </p:val>
                                        </p:tav>
                                      </p:tavLst>
                                    </p:anim>
                                    <p:animEffect transition="in" filter="fade">
                                      <p:cBhvr>
                                        <p:cTn id="53" dur="500"/>
                                        <p:tgtEl>
                                          <p:spTgt spid="46"/>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p:cTn id="58" dur="500" fill="hold"/>
                                        <p:tgtEl>
                                          <p:spTgt spid="34"/>
                                        </p:tgtEl>
                                        <p:attrNameLst>
                                          <p:attrName>ppt_w</p:attrName>
                                        </p:attrNameLst>
                                      </p:cBhvr>
                                      <p:tavLst>
                                        <p:tav tm="0">
                                          <p:val>
                                            <p:fltVal val="0"/>
                                          </p:val>
                                        </p:tav>
                                        <p:tav tm="100000">
                                          <p:val>
                                            <p:strVal val="#ppt_w"/>
                                          </p:val>
                                        </p:tav>
                                      </p:tavLst>
                                    </p:anim>
                                    <p:anim calcmode="lin" valueType="num">
                                      <p:cBhvr>
                                        <p:cTn id="59" dur="500" fill="hold"/>
                                        <p:tgtEl>
                                          <p:spTgt spid="34"/>
                                        </p:tgtEl>
                                        <p:attrNameLst>
                                          <p:attrName>ppt_h</p:attrName>
                                        </p:attrNameLst>
                                      </p:cBhvr>
                                      <p:tavLst>
                                        <p:tav tm="0">
                                          <p:val>
                                            <p:fltVal val="0"/>
                                          </p:val>
                                        </p:tav>
                                        <p:tav tm="100000">
                                          <p:val>
                                            <p:strVal val="#ppt_h"/>
                                          </p:val>
                                        </p:tav>
                                      </p:tavLst>
                                    </p:anim>
                                    <p:animEffect transition="in" filter="fade">
                                      <p:cBhvr>
                                        <p:cTn id="60" dur="500"/>
                                        <p:tgtEl>
                                          <p:spTgt spid="34"/>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4" grpId="0"/>
      <p:bldP spid="36" grpId="0"/>
      <p:bldP spid="42" grpId="0" animBg="1"/>
      <p:bldP spid="43" grpId="0" animBg="1"/>
      <p:bldP spid="44" grpId="0"/>
      <p:bldP spid="45" grpId="0"/>
      <p:bldP spid="46" grpId="0"/>
      <p:bldP spid="47"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Sonntag</a:t>
            </a:r>
          </a:p>
        </p:txBody>
      </p:sp>
      <p:sp>
        <p:nvSpPr>
          <p:cNvPr id="4" name="Inhaltsplatzhalter 3">
            <a:extLst>
              <a:ext uri="{FF2B5EF4-FFF2-40B4-BE49-F238E27FC236}">
                <a16:creationId xmlns:a16="http://schemas.microsoft.com/office/drawing/2014/main" id="{0A049DC5-72FF-455F-8366-FF1473A954FC}"/>
              </a:ext>
            </a:extLst>
          </p:cNvPr>
          <p:cNvSpPr txBox="1">
            <a:spLocks noGrp="1"/>
          </p:cNvSpPr>
          <p:nvPr>
            <p:ph idx="1"/>
          </p:nvPr>
        </p:nvSpPr>
        <p:spPr>
          <a:xfrm>
            <a:off x="4852986" y="946269"/>
            <a:ext cx="2486025" cy="1051570"/>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buNone/>
            </a:pPr>
            <a:endParaRPr lang="de-DE" sz="3000" dirty="0"/>
          </a:p>
          <a:p>
            <a:pPr indent="0">
              <a:buNone/>
            </a:pPr>
            <a:r>
              <a:rPr lang="de-CH" sz="3000" b="1" dirty="0"/>
              <a:t>Der 10. Nisan</a:t>
            </a:r>
            <a:endParaRPr lang="de-DE" sz="3000" b="1" dirty="0"/>
          </a:p>
        </p:txBody>
      </p:sp>
      <p:sp>
        <p:nvSpPr>
          <p:cNvPr id="3" name="Rechteck 2">
            <a:extLst>
              <a:ext uri="{FF2B5EF4-FFF2-40B4-BE49-F238E27FC236}">
                <a16:creationId xmlns:a16="http://schemas.microsoft.com/office/drawing/2014/main" id="{C79AB91A-F09F-42DA-A6E9-57962C9D514D}"/>
              </a:ext>
            </a:extLst>
          </p:cNvPr>
          <p:cNvSpPr/>
          <p:nvPr/>
        </p:nvSpPr>
        <p:spPr>
          <a:xfrm>
            <a:off x="1047749" y="2264169"/>
            <a:ext cx="10096500" cy="1938992"/>
          </a:xfrm>
          <a:prstGeom prst="rect">
            <a:avLst/>
          </a:prstGeom>
        </p:spPr>
        <p:txBody>
          <a:bodyPr wrap="square">
            <a:spAutoFit/>
          </a:bodyPr>
          <a:lstStyle/>
          <a:p>
            <a:r>
              <a:rPr lang="de-DE" sz="3000" dirty="0"/>
              <a:t>„Am zehnten Tag dieses Monats nehme sich jeder Hausvater ein Lamm, ein Lamm für jedes Haus; […] und ihr sollt es aufbewahren bis zum vierzehnten Tag dieses Monats. “ </a:t>
            </a:r>
          </a:p>
          <a:p>
            <a:r>
              <a:rPr lang="de-DE" sz="3000" dirty="0"/>
              <a:t>2Mo 12,3+6</a:t>
            </a:r>
            <a:endParaRPr lang="de-CH" sz="3000" dirty="0"/>
          </a:p>
        </p:txBody>
      </p:sp>
      <p:sp>
        <p:nvSpPr>
          <p:cNvPr id="5" name="Rechteck 4">
            <a:extLst>
              <a:ext uri="{FF2B5EF4-FFF2-40B4-BE49-F238E27FC236}">
                <a16:creationId xmlns:a16="http://schemas.microsoft.com/office/drawing/2014/main" id="{EACFD7E0-492E-45C9-B148-0785C97770BC}"/>
              </a:ext>
            </a:extLst>
          </p:cNvPr>
          <p:cNvSpPr/>
          <p:nvPr/>
        </p:nvSpPr>
        <p:spPr>
          <a:xfrm>
            <a:off x="1047749" y="4660080"/>
            <a:ext cx="10096500" cy="1015663"/>
          </a:xfrm>
          <a:prstGeom prst="rect">
            <a:avLst/>
          </a:prstGeom>
        </p:spPr>
        <p:txBody>
          <a:bodyPr wrap="square">
            <a:spAutoFit/>
          </a:bodyPr>
          <a:lstStyle/>
          <a:p>
            <a:r>
              <a:rPr lang="de-DE" sz="3000" dirty="0"/>
              <a:t>„Es war aber der zehnte Tag des ersten Monats, als das Volk aus dem Jordan heraufstieg;“ Jos 5,19</a:t>
            </a:r>
            <a:endParaRPr lang="de-CH" sz="3000" dirty="0"/>
          </a:p>
        </p:txBody>
      </p:sp>
    </p:spTree>
    <p:extLst>
      <p:ext uri="{BB962C8B-B14F-4D97-AF65-F5344CB8AC3E}">
        <p14:creationId xmlns:p14="http://schemas.microsoft.com/office/powerpoint/2010/main" val="45282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1261</Words>
  <Application>Microsoft Office PowerPoint</Application>
  <PresentationFormat>Breitbild</PresentationFormat>
  <Paragraphs>213</Paragraphs>
  <Slides>45</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45</vt:i4>
      </vt:variant>
    </vt:vector>
  </HeadingPairs>
  <TitlesOfParts>
    <vt:vector size="49" baseType="lpstr">
      <vt:lpstr>Arial</vt:lpstr>
      <vt:lpstr>Calibri</vt:lpstr>
      <vt:lpstr>Calibri Light</vt:lpstr>
      <vt:lpstr>Office</vt:lpstr>
      <vt:lpstr>PowerPoint-Präsentation</vt:lpstr>
      <vt:lpstr>Einführung</vt:lpstr>
      <vt:lpstr>Einführung</vt:lpstr>
      <vt:lpstr>Einführung</vt:lpstr>
      <vt:lpstr>Sonntag</vt:lpstr>
      <vt:lpstr>PowerPoint-Präsentation</vt:lpstr>
      <vt:lpstr>Sonntag</vt:lpstr>
      <vt:lpstr>Sonntag</vt:lpstr>
      <vt:lpstr>Sonntag</vt:lpstr>
      <vt:lpstr>Sonntag</vt:lpstr>
      <vt:lpstr>Sonntag</vt:lpstr>
      <vt:lpstr>PowerPoint-Präsentation</vt:lpstr>
      <vt:lpstr>Montag</vt:lpstr>
      <vt:lpstr>Montag</vt:lpstr>
      <vt:lpstr>Montag</vt:lpstr>
      <vt:lpstr>PowerPoint-Präsentation</vt:lpstr>
      <vt:lpstr>Montag</vt:lpstr>
      <vt:lpstr>Dienstag</vt:lpstr>
      <vt:lpstr>Dienstag</vt:lpstr>
      <vt:lpstr>Dienstag</vt:lpstr>
      <vt:lpstr>Dienstag</vt:lpstr>
      <vt:lpstr>Dienstag</vt:lpstr>
      <vt:lpstr>Dienstag</vt:lpstr>
      <vt:lpstr>Dienstag</vt:lpstr>
      <vt:lpstr>Dienstag</vt:lpstr>
      <vt:lpstr>Dienstag</vt:lpstr>
      <vt:lpstr>Mittwoch</vt:lpstr>
      <vt:lpstr>Mittwoch</vt:lpstr>
      <vt:lpstr>Mittwoch</vt:lpstr>
      <vt:lpstr>Mittwoch</vt:lpstr>
      <vt:lpstr>Donnerstag</vt:lpstr>
      <vt:lpstr>Donnerstag</vt:lpstr>
      <vt:lpstr>PowerPoint-Präsentation</vt:lpstr>
      <vt:lpstr>Donnerstag</vt:lpstr>
      <vt:lpstr>Donnerstag</vt:lpstr>
      <vt:lpstr>PowerPoint-Präsentation</vt:lpstr>
      <vt:lpstr>Donnerstag</vt:lpstr>
      <vt:lpstr>Donnerstag</vt:lpstr>
      <vt:lpstr>PowerPoint-Präsentation</vt:lpstr>
      <vt:lpstr>Freitag</vt:lpstr>
      <vt:lpstr>Freitag</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Mike</dc:creator>
  <cp:lastModifiedBy>Michael Briggeler</cp:lastModifiedBy>
  <cp:revision>357</cp:revision>
  <dcterms:created xsi:type="dcterms:W3CDTF">2018-08-12T05:46:28Z</dcterms:created>
  <dcterms:modified xsi:type="dcterms:W3CDTF">2019-05-22T18:29:04Z</dcterms:modified>
</cp:coreProperties>
</file>