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7" r:id="rId2"/>
    <p:sldId id="308" r:id="rId3"/>
    <p:sldId id="290" r:id="rId4"/>
    <p:sldId id="325" r:id="rId5"/>
    <p:sldId id="326" r:id="rId6"/>
    <p:sldId id="339" r:id="rId7"/>
    <p:sldId id="310" r:id="rId8"/>
    <p:sldId id="327" r:id="rId9"/>
    <p:sldId id="328" r:id="rId10"/>
    <p:sldId id="331" r:id="rId11"/>
    <p:sldId id="330" r:id="rId12"/>
    <p:sldId id="332" r:id="rId13"/>
    <p:sldId id="342" r:id="rId14"/>
    <p:sldId id="340" r:id="rId15"/>
    <p:sldId id="333" r:id="rId16"/>
    <p:sldId id="334" r:id="rId17"/>
    <p:sldId id="341" r:id="rId18"/>
    <p:sldId id="335" r:id="rId19"/>
    <p:sldId id="338" r:id="rId20"/>
    <p:sldId id="337" r:id="rId21"/>
    <p:sldId id="309" r:id="rId22"/>
  </p:sldIdLst>
  <p:sldSz cx="12192000" cy="6858000"/>
  <p:notesSz cx="6864350" cy="99949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5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552" cy="501481"/>
          </a:xfrm>
          <a:prstGeom prst="rect">
            <a:avLst/>
          </a:prstGeom>
        </p:spPr>
        <p:txBody>
          <a:bodyPr vert="horz" lIns="96332" tIns="48166" rIns="96332" bIns="48166" rtlCol="0"/>
          <a:lstStyle>
            <a:lvl1pPr algn="l">
              <a:defRPr sz="1300"/>
            </a:lvl1pPr>
          </a:lstStyle>
          <a:p>
            <a:endParaRPr lang="de-CH"/>
          </a:p>
        </p:txBody>
      </p:sp>
      <p:sp>
        <p:nvSpPr>
          <p:cNvPr id="3" name="Datumsplatzhalter 2"/>
          <p:cNvSpPr>
            <a:spLocks noGrp="1"/>
          </p:cNvSpPr>
          <p:nvPr>
            <p:ph type="dt" sz="quarter" idx="1"/>
          </p:nvPr>
        </p:nvSpPr>
        <p:spPr>
          <a:xfrm>
            <a:off x="3888210" y="0"/>
            <a:ext cx="2974552" cy="501481"/>
          </a:xfrm>
          <a:prstGeom prst="rect">
            <a:avLst/>
          </a:prstGeom>
        </p:spPr>
        <p:txBody>
          <a:bodyPr vert="horz" lIns="96332" tIns="48166" rIns="96332" bIns="48166" rtlCol="0"/>
          <a:lstStyle>
            <a:lvl1pPr algn="r">
              <a:defRPr sz="1300"/>
            </a:lvl1pPr>
          </a:lstStyle>
          <a:p>
            <a:fld id="{91333CD5-7C9C-471F-A869-548F77568F6E}" type="datetimeFigureOut">
              <a:rPr lang="de-CH" smtClean="0"/>
              <a:t>22.05.2019</a:t>
            </a:fld>
            <a:endParaRPr lang="de-CH"/>
          </a:p>
        </p:txBody>
      </p:sp>
      <p:sp>
        <p:nvSpPr>
          <p:cNvPr id="4" name="Fußzeilenplatzhalter 3"/>
          <p:cNvSpPr>
            <a:spLocks noGrp="1"/>
          </p:cNvSpPr>
          <p:nvPr>
            <p:ph type="ftr" sz="quarter" idx="2"/>
          </p:nvPr>
        </p:nvSpPr>
        <p:spPr>
          <a:xfrm>
            <a:off x="0" y="9493421"/>
            <a:ext cx="2974552" cy="501480"/>
          </a:xfrm>
          <a:prstGeom prst="rect">
            <a:avLst/>
          </a:prstGeom>
        </p:spPr>
        <p:txBody>
          <a:bodyPr vert="horz" lIns="96332" tIns="48166" rIns="96332" bIns="48166" rtlCol="0" anchor="b"/>
          <a:lstStyle>
            <a:lvl1pPr algn="l">
              <a:defRPr sz="1300"/>
            </a:lvl1pPr>
          </a:lstStyle>
          <a:p>
            <a:endParaRPr lang="de-CH"/>
          </a:p>
        </p:txBody>
      </p:sp>
      <p:sp>
        <p:nvSpPr>
          <p:cNvPr id="5" name="Foliennummernplatzhalter 4"/>
          <p:cNvSpPr>
            <a:spLocks noGrp="1"/>
          </p:cNvSpPr>
          <p:nvPr>
            <p:ph type="sldNum" sz="quarter" idx="3"/>
          </p:nvPr>
        </p:nvSpPr>
        <p:spPr>
          <a:xfrm>
            <a:off x="3888210" y="9493421"/>
            <a:ext cx="2974552" cy="501480"/>
          </a:xfrm>
          <a:prstGeom prst="rect">
            <a:avLst/>
          </a:prstGeom>
        </p:spPr>
        <p:txBody>
          <a:bodyPr vert="horz" lIns="96332" tIns="48166" rIns="96332" bIns="48166" rtlCol="0" anchor="b"/>
          <a:lstStyle>
            <a:lvl1pPr algn="r">
              <a:defRPr sz="1300"/>
            </a:lvl1pPr>
          </a:lstStyle>
          <a:p>
            <a:fld id="{DA406AE2-C9BD-4C15-803C-4AC8613A9474}" type="slidenum">
              <a:rPr lang="de-CH" smtClean="0"/>
              <a:t>‹Nr.›</a:t>
            </a:fld>
            <a:endParaRPr lang="de-CH"/>
          </a:p>
        </p:txBody>
      </p:sp>
    </p:spTree>
    <p:extLst>
      <p:ext uri="{BB962C8B-B14F-4D97-AF65-F5344CB8AC3E}">
        <p14:creationId xmlns:p14="http://schemas.microsoft.com/office/powerpoint/2010/main" val="2853260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22.05.2019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22.05.2019</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0" y="-1034428"/>
            <a:ext cx="10527956" cy="6359405"/>
          </a:xfrm>
          <a:prstGeom prst="rect">
            <a:avLst/>
          </a:prstGeom>
        </p:spPr>
      </p:pic>
      <p:sp>
        <p:nvSpPr>
          <p:cNvPr id="2" name="Textfeld 1"/>
          <p:cNvSpPr txBox="1"/>
          <p:nvPr/>
        </p:nvSpPr>
        <p:spPr>
          <a:xfrm>
            <a:off x="2842072" y="4855617"/>
            <a:ext cx="6754991" cy="938719"/>
          </a:xfrm>
          <a:prstGeom prst="rect">
            <a:avLst/>
          </a:prstGeom>
          <a:noFill/>
        </p:spPr>
        <p:txBody>
          <a:bodyPr wrap="none" rtlCol="0">
            <a:spAutoFit/>
          </a:bodyPr>
          <a:lstStyle/>
          <a:p>
            <a:r>
              <a:rPr lang="de-CH" sz="5500" b="1" dirty="0" smtClean="0"/>
              <a:t>Im Segen Gottes leben</a:t>
            </a:r>
            <a:endParaRPr lang="de-CH" sz="5500" b="1" dirty="0"/>
          </a:p>
        </p:txBody>
      </p:sp>
    </p:spTree>
    <p:extLst>
      <p:ext uri="{BB962C8B-B14F-4D97-AF65-F5344CB8AC3E}">
        <p14:creationId xmlns:p14="http://schemas.microsoft.com/office/powerpoint/2010/main" val="3788338811"/>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1886" y="1183812"/>
            <a:ext cx="11252718" cy="1477328"/>
          </a:xfrm>
          <a:prstGeom prst="rect">
            <a:avLst/>
          </a:prstGeom>
        </p:spPr>
        <p:txBody>
          <a:bodyPr wrap="square">
            <a:spAutoFit/>
          </a:bodyPr>
          <a:lstStyle/>
          <a:p>
            <a:r>
              <a:rPr lang="de-CH" sz="3000" dirty="0"/>
              <a:t>5 Niemand soll vor dir bestehen dein Leben lang! Wie ich mit Mose gewesen bin, so will ich auch mit dir sein; ich will dich nicht aufgeben und dich nicht </a:t>
            </a:r>
            <a:r>
              <a:rPr lang="de-CH" sz="3000" dirty="0" smtClean="0"/>
              <a:t>verlassen.	Jos 1,5</a:t>
            </a:r>
            <a:endParaRPr lang="de-CH" sz="3000" dirty="0"/>
          </a:p>
        </p:txBody>
      </p:sp>
      <p:sp>
        <p:nvSpPr>
          <p:cNvPr id="3" name="Textfeld 2"/>
          <p:cNvSpPr txBox="1"/>
          <p:nvPr/>
        </p:nvSpPr>
        <p:spPr>
          <a:xfrm>
            <a:off x="2206176" y="361540"/>
            <a:ext cx="6578596" cy="584775"/>
          </a:xfrm>
          <a:prstGeom prst="rect">
            <a:avLst/>
          </a:prstGeom>
          <a:noFill/>
        </p:spPr>
        <p:txBody>
          <a:bodyPr wrap="none" rtlCol="0">
            <a:spAutoFit/>
          </a:bodyPr>
          <a:lstStyle/>
          <a:p>
            <a:r>
              <a:rPr lang="de-CH" sz="3200" dirty="0">
                <a:cs typeface="Arial" panose="020B0604020202020204" pitchFamily="34" charset="0"/>
              </a:rPr>
              <a:t>Die Gegenwart Gottes ist uns zugesagt</a:t>
            </a:r>
          </a:p>
        </p:txBody>
      </p:sp>
      <p:sp>
        <p:nvSpPr>
          <p:cNvPr id="4" name="Rechteck 3">
            <a:extLst>
              <a:ext uri="{FF2B5EF4-FFF2-40B4-BE49-F238E27FC236}">
                <a16:creationId xmlns="" xmlns:a16="http://schemas.microsoft.com/office/drawing/2014/main" id="{4FDD0D6A-F32C-4E82-AEB9-9A99AE771536}"/>
              </a:ext>
            </a:extLst>
          </p:cNvPr>
          <p:cNvSpPr/>
          <p:nvPr/>
        </p:nvSpPr>
        <p:spPr>
          <a:xfrm>
            <a:off x="391886" y="3184360"/>
            <a:ext cx="11374016" cy="1015663"/>
          </a:xfrm>
          <a:prstGeom prst="rect">
            <a:avLst/>
          </a:prstGeom>
        </p:spPr>
        <p:txBody>
          <a:bodyPr wrap="square">
            <a:spAutoFit/>
          </a:bodyPr>
          <a:lstStyle/>
          <a:p>
            <a:r>
              <a:rPr lang="de-CH" sz="3000" dirty="0"/>
              <a:t>20 und lehrt sie alles halten, was ich euch befohlen habe. Und siehe, ich bin bei euch alle Tage bis an das Ende der Weltzeit! Amen. </a:t>
            </a:r>
            <a:r>
              <a:rPr lang="de-CH" sz="3000" dirty="0" smtClean="0"/>
              <a:t>	</a:t>
            </a:r>
            <a:r>
              <a:rPr lang="de-CH" sz="3000" dirty="0" err="1" smtClean="0"/>
              <a:t>Mt</a:t>
            </a:r>
            <a:r>
              <a:rPr lang="de-CH" sz="3000" dirty="0" smtClean="0"/>
              <a:t> </a:t>
            </a:r>
            <a:r>
              <a:rPr lang="de-CH" sz="3000" dirty="0"/>
              <a:t>28,20</a:t>
            </a:r>
          </a:p>
        </p:txBody>
      </p:sp>
    </p:spTree>
    <p:extLst>
      <p:ext uri="{BB962C8B-B14F-4D97-AF65-F5344CB8AC3E}">
        <p14:creationId xmlns:p14="http://schemas.microsoft.com/office/powerpoint/2010/main" val="29041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975566" y="1613017"/>
            <a:ext cx="10431625" cy="1015663"/>
          </a:xfrm>
          <a:prstGeom prst="rect">
            <a:avLst/>
          </a:prstGeom>
        </p:spPr>
        <p:txBody>
          <a:bodyPr wrap="square">
            <a:spAutoFit/>
          </a:bodyPr>
          <a:lstStyle/>
          <a:p>
            <a:r>
              <a:rPr lang="de-CH" sz="3000" dirty="0"/>
              <a:t>7 denn Gott hat uns nicht einen Geist der Furchtsamkeit gegeben, sondern der Kraft und der Liebe und der Zucht.	</a:t>
            </a:r>
            <a:r>
              <a:rPr lang="de-CH" sz="3000" dirty="0" smtClean="0"/>
              <a:t>2 </a:t>
            </a:r>
            <a:r>
              <a:rPr lang="de-CH" sz="3000" dirty="0"/>
              <a:t>Tim 1,7</a:t>
            </a:r>
          </a:p>
        </p:txBody>
      </p:sp>
      <p:sp>
        <p:nvSpPr>
          <p:cNvPr id="3" name="Textfeld 2"/>
          <p:cNvSpPr txBox="1"/>
          <p:nvPr/>
        </p:nvSpPr>
        <p:spPr>
          <a:xfrm>
            <a:off x="2283931" y="394013"/>
            <a:ext cx="7814896" cy="584775"/>
          </a:xfrm>
          <a:prstGeom prst="rect">
            <a:avLst/>
          </a:prstGeom>
          <a:noFill/>
        </p:spPr>
        <p:txBody>
          <a:bodyPr wrap="none" rtlCol="0">
            <a:spAutoFit/>
          </a:bodyPr>
          <a:lstStyle/>
          <a:p>
            <a:r>
              <a:rPr lang="de-CH" sz="3200" dirty="0">
                <a:cs typeface="Arial" panose="020B0604020202020204" pitchFamily="34" charset="0"/>
              </a:rPr>
              <a:t>Wie werden wir mit Gottes Kraft </a:t>
            </a:r>
            <a:r>
              <a:rPr lang="de-CH" sz="3200" dirty="0" smtClean="0">
                <a:cs typeface="Arial" panose="020B0604020202020204" pitchFamily="34" charset="0"/>
              </a:rPr>
              <a:t>ausgerüstet?</a:t>
            </a:r>
            <a:endParaRPr lang="de-CH" sz="3200" dirty="0">
              <a:cs typeface="Arial" panose="020B0604020202020204" pitchFamily="34" charset="0"/>
            </a:endParaRPr>
          </a:p>
        </p:txBody>
      </p:sp>
      <p:sp>
        <p:nvSpPr>
          <p:cNvPr id="4" name="Rechteck 3">
            <a:extLst>
              <a:ext uri="{FF2B5EF4-FFF2-40B4-BE49-F238E27FC236}">
                <a16:creationId xmlns="" xmlns:a16="http://schemas.microsoft.com/office/drawing/2014/main" id="{4FDD0D6A-F32C-4E82-AEB9-9A99AE771536}"/>
              </a:ext>
            </a:extLst>
          </p:cNvPr>
          <p:cNvSpPr/>
          <p:nvPr/>
        </p:nvSpPr>
        <p:spPr>
          <a:xfrm>
            <a:off x="975566" y="3184123"/>
            <a:ext cx="10631716" cy="1938992"/>
          </a:xfrm>
          <a:prstGeom prst="rect">
            <a:avLst/>
          </a:prstGeom>
        </p:spPr>
        <p:txBody>
          <a:bodyPr wrap="square">
            <a:spAutoFit/>
          </a:bodyPr>
          <a:lstStyle/>
          <a:p>
            <a:r>
              <a:rPr lang="de-CH" sz="3000" dirty="0"/>
              <a:t>16 Vor allem aber ergreift den Schild des Glaubens, mit dem ihr alle feurigen Pfeile des Bösen auslöschen könnt, </a:t>
            </a:r>
          </a:p>
          <a:p>
            <a:r>
              <a:rPr lang="de-CH" sz="3000" dirty="0"/>
              <a:t>17 und nehmt auch den Helm des Heils und das Schwert des Geistes, welches das Wort Gottes ist, 	</a:t>
            </a:r>
            <a:r>
              <a:rPr lang="de-CH" sz="3000" dirty="0" err="1" smtClean="0"/>
              <a:t>Eph</a:t>
            </a:r>
            <a:r>
              <a:rPr lang="de-CH" sz="3000" dirty="0" smtClean="0"/>
              <a:t> </a:t>
            </a:r>
            <a:r>
              <a:rPr lang="de-CH" sz="3000" dirty="0"/>
              <a:t>6,16-17 </a:t>
            </a:r>
          </a:p>
        </p:txBody>
      </p:sp>
    </p:spTree>
    <p:extLst>
      <p:ext uri="{BB962C8B-B14F-4D97-AF65-F5344CB8AC3E}">
        <p14:creationId xmlns:p14="http://schemas.microsoft.com/office/powerpoint/2010/main" val="177549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283931" y="394013"/>
            <a:ext cx="6385274" cy="584775"/>
          </a:xfrm>
          <a:prstGeom prst="rect">
            <a:avLst/>
          </a:prstGeom>
          <a:noFill/>
        </p:spPr>
        <p:txBody>
          <a:bodyPr wrap="none" rtlCol="0">
            <a:spAutoFit/>
          </a:bodyPr>
          <a:lstStyle/>
          <a:p>
            <a:r>
              <a:rPr lang="de-CH" sz="3200" dirty="0">
                <a:cs typeface="Arial" panose="020B0604020202020204" pitchFamily="34" charset="0"/>
              </a:rPr>
              <a:t>Die Freude an Gottes Wort ist gefragt</a:t>
            </a:r>
          </a:p>
        </p:txBody>
      </p:sp>
      <p:sp>
        <p:nvSpPr>
          <p:cNvPr id="5" name="Rechteck 4">
            <a:extLst>
              <a:ext uri="{FF2B5EF4-FFF2-40B4-BE49-F238E27FC236}">
                <a16:creationId xmlns="" xmlns:a16="http://schemas.microsoft.com/office/drawing/2014/main" id="{4FDD0D6A-F32C-4E82-AEB9-9A99AE771536}"/>
              </a:ext>
            </a:extLst>
          </p:cNvPr>
          <p:cNvSpPr/>
          <p:nvPr/>
        </p:nvSpPr>
        <p:spPr>
          <a:xfrm>
            <a:off x="401216" y="1081423"/>
            <a:ext cx="11327363" cy="5693866"/>
          </a:xfrm>
          <a:prstGeom prst="rect">
            <a:avLst/>
          </a:prstGeom>
        </p:spPr>
        <p:txBody>
          <a:bodyPr wrap="square">
            <a:spAutoFit/>
          </a:bodyPr>
          <a:lstStyle/>
          <a:p>
            <a:r>
              <a:rPr lang="de-CH" sz="2800" dirty="0" smtClean="0"/>
              <a:t>9</a:t>
            </a:r>
            <a:r>
              <a:rPr lang="de-CH" sz="2800" dirty="0"/>
              <a:t> Wie wird ein junger Mann seinen Weg unsträflich gehen? Indem er ihn bewahrt nach deinem Wort! </a:t>
            </a:r>
          </a:p>
          <a:p>
            <a:r>
              <a:rPr lang="de-CH" sz="2800" dirty="0"/>
              <a:t>10 Von ganzem Herzen suche ich dich; lass mich nicht abirren von deinen Geboten! </a:t>
            </a:r>
          </a:p>
          <a:p>
            <a:r>
              <a:rPr lang="de-CH" sz="2800" dirty="0"/>
              <a:t>11 Ich bewahre dein Wort in meinem Herzen, damit ich nicht gegen dich sündige. </a:t>
            </a:r>
          </a:p>
          <a:p>
            <a:r>
              <a:rPr lang="de-CH" sz="2800" dirty="0"/>
              <a:t>12 Gelobt seist du, o HERR! Lehre mich deine Anweisungen. </a:t>
            </a:r>
          </a:p>
          <a:p>
            <a:r>
              <a:rPr lang="de-CH" sz="2800" dirty="0"/>
              <a:t>13 Mit meinen Lippen verkünde ich alle Bestimmungen deines Mundes. </a:t>
            </a:r>
          </a:p>
          <a:p>
            <a:r>
              <a:rPr lang="de-CH" sz="2800" dirty="0"/>
              <a:t>14 Ich freue mich an dem Weg, den deine Zeugnisse weisen, wie über lauter Reichtümer. </a:t>
            </a:r>
          </a:p>
          <a:p>
            <a:r>
              <a:rPr lang="de-CH" sz="2800" dirty="0"/>
              <a:t>15 Ich will über deine Befehle nachsinnen und auf deine Pfade achten. </a:t>
            </a:r>
          </a:p>
          <a:p>
            <a:r>
              <a:rPr lang="de-CH" sz="2800" dirty="0"/>
              <a:t>16 Ich habe meine Lust an deinen Anweisungen; dein Wort vergesse ich </a:t>
            </a:r>
            <a:r>
              <a:rPr lang="de-CH" sz="2800" dirty="0" smtClean="0"/>
              <a:t>nicht.		</a:t>
            </a:r>
            <a:r>
              <a:rPr lang="de-CH" sz="2800" dirty="0" err="1" smtClean="0"/>
              <a:t>Ps</a:t>
            </a:r>
            <a:r>
              <a:rPr lang="de-CH" sz="2800" dirty="0" smtClean="0"/>
              <a:t> </a:t>
            </a:r>
            <a:r>
              <a:rPr lang="de-CH" sz="2800" dirty="0" smtClean="0"/>
              <a:t>119,9-16</a:t>
            </a:r>
            <a:endParaRPr lang="de-CH" sz="2800" dirty="0"/>
          </a:p>
        </p:txBody>
      </p:sp>
    </p:spTree>
    <p:extLst>
      <p:ext uri="{BB962C8B-B14F-4D97-AF65-F5344CB8AC3E}">
        <p14:creationId xmlns:p14="http://schemas.microsoft.com/office/powerpoint/2010/main" val="5821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62609" y="1893994"/>
            <a:ext cx="8471338" cy="1477328"/>
          </a:xfrm>
          <a:prstGeom prst="rect">
            <a:avLst/>
          </a:prstGeom>
        </p:spPr>
        <p:txBody>
          <a:bodyPr wrap="square">
            <a:spAutoFit/>
          </a:bodyPr>
          <a:lstStyle/>
          <a:p>
            <a:pPr algn="ctr"/>
            <a:r>
              <a:rPr lang="de-CH" sz="3000" b="1" dirty="0" smtClean="0"/>
              <a:t>Entweder hält mich die Sünde vom Wort Gottes ab oder</a:t>
            </a:r>
          </a:p>
          <a:p>
            <a:pPr algn="ctr"/>
            <a:r>
              <a:rPr lang="de-CH" sz="3000" b="1" dirty="0"/>
              <a:t>d</a:t>
            </a:r>
            <a:r>
              <a:rPr lang="de-CH" sz="3000" b="1" dirty="0" smtClean="0"/>
              <a:t>as Wort Gottes hält mich vom Sündigen ab.</a:t>
            </a:r>
            <a:endParaRPr lang="de-CH" sz="3000" b="1" dirty="0"/>
          </a:p>
        </p:txBody>
      </p:sp>
      <p:sp>
        <p:nvSpPr>
          <p:cNvPr id="3" name="Textfeld 2"/>
          <p:cNvSpPr txBox="1"/>
          <p:nvPr/>
        </p:nvSpPr>
        <p:spPr>
          <a:xfrm>
            <a:off x="2283931" y="394013"/>
            <a:ext cx="6385274" cy="584775"/>
          </a:xfrm>
          <a:prstGeom prst="rect">
            <a:avLst/>
          </a:prstGeom>
          <a:noFill/>
        </p:spPr>
        <p:txBody>
          <a:bodyPr wrap="none" rtlCol="0">
            <a:spAutoFit/>
          </a:bodyPr>
          <a:lstStyle/>
          <a:p>
            <a:r>
              <a:rPr lang="de-CH" sz="3200" dirty="0">
                <a:cs typeface="Arial" panose="020B0604020202020204" pitchFamily="34" charset="0"/>
              </a:rPr>
              <a:t>Die Freude an Gottes Wort ist gefragt</a:t>
            </a:r>
          </a:p>
        </p:txBody>
      </p:sp>
      <p:sp>
        <p:nvSpPr>
          <p:cNvPr id="6" name="Rechteck 5"/>
          <p:cNvSpPr/>
          <p:nvPr/>
        </p:nvSpPr>
        <p:spPr>
          <a:xfrm>
            <a:off x="1170723" y="4127121"/>
            <a:ext cx="10156640" cy="1015663"/>
          </a:xfrm>
          <a:prstGeom prst="rect">
            <a:avLst/>
          </a:prstGeom>
        </p:spPr>
        <p:txBody>
          <a:bodyPr wrap="square">
            <a:spAutoFit/>
          </a:bodyPr>
          <a:lstStyle/>
          <a:p>
            <a:pPr algn="ctr"/>
            <a:r>
              <a:rPr lang="de-CH" sz="3000" b="1" dirty="0" smtClean="0"/>
              <a:t>Je mehr Zeit ich mit dem Wort Gottes verbringe,</a:t>
            </a:r>
          </a:p>
          <a:p>
            <a:pPr algn="ctr"/>
            <a:r>
              <a:rPr lang="de-CH" sz="3000" b="1" dirty="0" smtClean="0"/>
              <a:t>je weniger Zeit habe ich für anderes, welches mir nicht gut tut.</a:t>
            </a:r>
            <a:endParaRPr lang="de-CH" sz="3000" b="1" dirty="0"/>
          </a:p>
        </p:txBody>
      </p:sp>
    </p:spTree>
    <p:extLst>
      <p:ext uri="{BB962C8B-B14F-4D97-AF65-F5344CB8AC3E}">
        <p14:creationId xmlns:p14="http://schemas.microsoft.com/office/powerpoint/2010/main" val="17173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35912" y="1015522"/>
            <a:ext cx="11672596" cy="5693866"/>
          </a:xfrm>
          <a:prstGeom prst="rect">
            <a:avLst/>
          </a:prstGeom>
        </p:spPr>
        <p:txBody>
          <a:bodyPr wrap="square">
            <a:spAutoFit/>
          </a:bodyPr>
          <a:lstStyle/>
          <a:p>
            <a:r>
              <a:rPr lang="de-CH" sz="2800" dirty="0"/>
              <a:t>14 Und Kaleb vertrieb von dort die drei Söhne </a:t>
            </a:r>
            <a:r>
              <a:rPr lang="de-CH" sz="2800" dirty="0" err="1"/>
              <a:t>Enaks</a:t>
            </a:r>
            <a:r>
              <a:rPr lang="de-CH" sz="2800" dirty="0"/>
              <a:t>, </a:t>
            </a:r>
            <a:r>
              <a:rPr lang="de-CH" sz="2800" dirty="0" err="1"/>
              <a:t>Scheschai</a:t>
            </a:r>
            <a:r>
              <a:rPr lang="de-CH" sz="2800" dirty="0"/>
              <a:t>, </a:t>
            </a:r>
            <a:r>
              <a:rPr lang="de-CH" sz="2800" dirty="0" err="1"/>
              <a:t>Achiman</a:t>
            </a:r>
            <a:r>
              <a:rPr lang="de-CH" sz="2800" dirty="0"/>
              <a:t> und </a:t>
            </a:r>
            <a:r>
              <a:rPr lang="de-CH" sz="2800" dirty="0" err="1"/>
              <a:t>Talmai</a:t>
            </a:r>
            <a:r>
              <a:rPr lang="de-CH" sz="2800" dirty="0"/>
              <a:t>, die Enakskinder, </a:t>
            </a:r>
          </a:p>
          <a:p>
            <a:r>
              <a:rPr lang="de-CH" sz="2800" dirty="0"/>
              <a:t>15 und er zog von dort hinauf zu den Einwohnern von </a:t>
            </a:r>
            <a:r>
              <a:rPr lang="de-CH" sz="2800" dirty="0" err="1"/>
              <a:t>Debir</a:t>
            </a:r>
            <a:r>
              <a:rPr lang="de-CH" sz="2800" dirty="0"/>
              <a:t>. </a:t>
            </a:r>
            <a:r>
              <a:rPr lang="de-CH" sz="2800" u="sng" dirty="0" err="1"/>
              <a:t>Debir</a:t>
            </a:r>
            <a:r>
              <a:rPr lang="de-CH" sz="2800" dirty="0"/>
              <a:t> aber hieß zuvor </a:t>
            </a:r>
            <a:r>
              <a:rPr lang="de-CH" sz="2800" u="sng" dirty="0" err="1"/>
              <a:t>Kirjat-Sepher</a:t>
            </a:r>
            <a:r>
              <a:rPr lang="de-CH" sz="2800" dirty="0"/>
              <a:t>. </a:t>
            </a:r>
          </a:p>
          <a:p>
            <a:r>
              <a:rPr lang="de-CH" sz="2800" dirty="0"/>
              <a:t>16 Und Kaleb sprach: Wer </a:t>
            </a:r>
            <a:r>
              <a:rPr lang="de-CH" sz="2800" dirty="0" err="1"/>
              <a:t>Kirjat-Sepher</a:t>
            </a:r>
            <a:r>
              <a:rPr lang="de-CH" sz="2800" dirty="0"/>
              <a:t> schlägt und erobert, dem will ich meine Tochter </a:t>
            </a:r>
            <a:r>
              <a:rPr lang="de-CH" sz="2800" dirty="0" err="1"/>
              <a:t>Achsa</a:t>
            </a:r>
            <a:r>
              <a:rPr lang="de-CH" sz="2800" dirty="0"/>
              <a:t> zur Frau geben! </a:t>
            </a:r>
          </a:p>
          <a:p>
            <a:r>
              <a:rPr lang="de-CH" sz="2800" dirty="0"/>
              <a:t>17 Da eroberte es </a:t>
            </a:r>
            <a:r>
              <a:rPr lang="de-CH" sz="2800" dirty="0" err="1"/>
              <a:t>Otniel</a:t>
            </a:r>
            <a:r>
              <a:rPr lang="de-CH" sz="2800" dirty="0"/>
              <a:t>, der Sohn des </a:t>
            </a:r>
            <a:r>
              <a:rPr lang="de-CH" sz="2800" dirty="0" err="1"/>
              <a:t>Kenas</a:t>
            </a:r>
            <a:r>
              <a:rPr lang="de-CH" sz="2800" dirty="0"/>
              <a:t>, des Bruders Kalebs; und er gab ihm seine Tochter </a:t>
            </a:r>
            <a:r>
              <a:rPr lang="de-CH" sz="2800" dirty="0" err="1"/>
              <a:t>Achsa</a:t>
            </a:r>
            <a:r>
              <a:rPr lang="de-CH" sz="2800" dirty="0"/>
              <a:t> zur Frau.</a:t>
            </a:r>
          </a:p>
          <a:p>
            <a:r>
              <a:rPr lang="de-CH" sz="2800" dirty="0"/>
              <a:t>18 Und es geschah, als sie einzog, da spornte sie ihn an, von ihrem Vater einen Acker zu erbitten. Und sie sprang vom Esel. Da sprach Kaleb zu ihr: Was willst du?  19 Sie sprach: Gib mir einen Segen! Denn du hast mir ein Südland gegeben; so gib mir auch Wasserquellen! Da gab er ihr die oberen Wasserquellen und die unteren Wasserquellen.	</a:t>
            </a:r>
            <a:r>
              <a:rPr lang="de-CH" sz="2800" dirty="0" smtClean="0"/>
              <a:t>Jos </a:t>
            </a:r>
            <a:r>
              <a:rPr lang="de-CH" sz="2800" dirty="0"/>
              <a:t>15,14-19</a:t>
            </a:r>
          </a:p>
        </p:txBody>
      </p:sp>
      <p:sp>
        <p:nvSpPr>
          <p:cNvPr id="3" name="Textfeld 2"/>
          <p:cNvSpPr txBox="1"/>
          <p:nvPr/>
        </p:nvSpPr>
        <p:spPr>
          <a:xfrm>
            <a:off x="2283931" y="394013"/>
            <a:ext cx="6385274" cy="584775"/>
          </a:xfrm>
          <a:prstGeom prst="rect">
            <a:avLst/>
          </a:prstGeom>
          <a:noFill/>
        </p:spPr>
        <p:txBody>
          <a:bodyPr wrap="none" rtlCol="0">
            <a:spAutoFit/>
          </a:bodyPr>
          <a:lstStyle/>
          <a:p>
            <a:r>
              <a:rPr lang="de-CH" sz="3200" dirty="0">
                <a:cs typeface="Arial" panose="020B0604020202020204" pitchFamily="34" charset="0"/>
              </a:rPr>
              <a:t>Die Freude an Gottes Wort ist gefragt</a:t>
            </a:r>
          </a:p>
        </p:txBody>
      </p:sp>
    </p:spTree>
    <p:extLst>
      <p:ext uri="{BB962C8B-B14F-4D97-AF65-F5344CB8AC3E}">
        <p14:creationId xmlns:p14="http://schemas.microsoft.com/office/powerpoint/2010/main" val="391983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66799" y="1515813"/>
            <a:ext cx="9989976" cy="1015663"/>
          </a:xfrm>
          <a:prstGeom prst="rect">
            <a:avLst/>
          </a:prstGeom>
        </p:spPr>
        <p:txBody>
          <a:bodyPr wrap="square">
            <a:spAutoFit/>
          </a:bodyPr>
          <a:lstStyle/>
          <a:p>
            <a:r>
              <a:rPr lang="de-CH" sz="3000" dirty="0"/>
              <a:t>15 Dies soll deine Sorge sein, darin sollst du leben, damit deine Fortschritte in allen Dingen offenbar seien!	</a:t>
            </a:r>
            <a:r>
              <a:rPr lang="de-CH" sz="3000" dirty="0" smtClean="0"/>
              <a:t>1 </a:t>
            </a:r>
            <a:r>
              <a:rPr lang="de-CH" sz="3000" dirty="0"/>
              <a:t>Tim 4,15</a:t>
            </a:r>
          </a:p>
        </p:txBody>
      </p:sp>
      <p:sp>
        <p:nvSpPr>
          <p:cNvPr id="3" name="Textfeld 2"/>
          <p:cNvSpPr txBox="1"/>
          <p:nvPr/>
        </p:nvSpPr>
        <p:spPr>
          <a:xfrm>
            <a:off x="3480964" y="430747"/>
            <a:ext cx="3684663" cy="584775"/>
          </a:xfrm>
          <a:prstGeom prst="rect">
            <a:avLst/>
          </a:prstGeom>
          <a:noFill/>
        </p:spPr>
        <p:txBody>
          <a:bodyPr wrap="none" rtlCol="0">
            <a:spAutoFit/>
          </a:bodyPr>
          <a:lstStyle/>
          <a:p>
            <a:r>
              <a:rPr lang="de-CH" sz="3200" dirty="0">
                <a:cs typeface="Arial" panose="020B0604020202020204" pitchFamily="34" charset="0"/>
              </a:rPr>
              <a:t>Umsetzung im Leben</a:t>
            </a:r>
          </a:p>
        </p:txBody>
      </p:sp>
      <p:pic>
        <p:nvPicPr>
          <p:cNvPr id="3074" name="Picture 2" descr="Bildergebnis fÃ¼r haus auf felsen gebaut">
            <a:extLst>
              <a:ext uri="{FF2B5EF4-FFF2-40B4-BE49-F238E27FC236}">
                <a16:creationId xmlns="" xmlns:a16="http://schemas.microsoft.com/office/drawing/2014/main" id="{40CCC5CF-B4F7-4DD0-A270-97C45CEC7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743" y="2863659"/>
            <a:ext cx="4796444" cy="359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4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10073" y="1187412"/>
            <a:ext cx="10584025" cy="2862322"/>
          </a:xfrm>
          <a:prstGeom prst="rect">
            <a:avLst/>
          </a:prstGeom>
        </p:spPr>
        <p:txBody>
          <a:bodyPr wrap="square">
            <a:spAutoFit/>
          </a:bodyPr>
          <a:lstStyle/>
          <a:p>
            <a:r>
              <a:rPr lang="de-CH" sz="3000" dirty="0"/>
              <a:t>10 Da gebot Josua den Vorstehern des Volkes und sprach: </a:t>
            </a:r>
          </a:p>
          <a:p>
            <a:r>
              <a:rPr lang="de-CH" sz="3000" dirty="0"/>
              <a:t>11 Geht mitten durch das Lager, gebietet dem Volk und sprecht: Bereitet euch Wegzehrung, denn in drei Tagen werdet ihr über den Jordan dort gehen, um hineinzukommen und das Land einzunehmen, das euch der HERR, euer Gott gibt, damit ihr es in Besitz nehmt! 	</a:t>
            </a:r>
            <a:r>
              <a:rPr lang="de-CH" sz="3000" dirty="0" smtClean="0"/>
              <a:t>Jos </a:t>
            </a:r>
            <a:r>
              <a:rPr lang="de-CH" sz="3000" dirty="0"/>
              <a:t>1,10-11</a:t>
            </a:r>
          </a:p>
        </p:txBody>
      </p:sp>
      <p:sp>
        <p:nvSpPr>
          <p:cNvPr id="3" name="Textfeld 2"/>
          <p:cNvSpPr txBox="1"/>
          <p:nvPr/>
        </p:nvSpPr>
        <p:spPr>
          <a:xfrm>
            <a:off x="2283931" y="394013"/>
            <a:ext cx="6546792" cy="584775"/>
          </a:xfrm>
          <a:prstGeom prst="rect">
            <a:avLst/>
          </a:prstGeom>
          <a:noFill/>
        </p:spPr>
        <p:txBody>
          <a:bodyPr wrap="none" rtlCol="0">
            <a:spAutoFit/>
          </a:bodyPr>
          <a:lstStyle/>
          <a:p>
            <a:r>
              <a:rPr lang="de-CH" sz="3200" dirty="0">
                <a:cs typeface="Arial" panose="020B0604020202020204" pitchFamily="34" charset="0"/>
              </a:rPr>
              <a:t>Auf die tägliche Nahrung kommt es an</a:t>
            </a:r>
          </a:p>
        </p:txBody>
      </p:sp>
      <p:pic>
        <p:nvPicPr>
          <p:cNvPr id="6146" name="Picture 2" descr="Bildergebnis fÃ¼r schriftrolle">
            <a:extLst>
              <a:ext uri="{FF2B5EF4-FFF2-40B4-BE49-F238E27FC236}">
                <a16:creationId xmlns="" xmlns:a16="http://schemas.microsoft.com/office/drawing/2014/main" id="{FE6D768D-E941-48B6-91E5-3C5F2371E6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429000"/>
            <a:ext cx="60071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5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hnliche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49" y="1105165"/>
            <a:ext cx="7029451" cy="468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44896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85665" y="1206074"/>
            <a:ext cx="11377127" cy="1477328"/>
          </a:xfrm>
          <a:prstGeom prst="rect">
            <a:avLst/>
          </a:prstGeom>
        </p:spPr>
        <p:txBody>
          <a:bodyPr wrap="square">
            <a:spAutoFit/>
          </a:bodyPr>
          <a:lstStyle/>
          <a:p>
            <a:r>
              <a:rPr lang="de-CH" sz="3000" dirty="0"/>
              <a:t>1 Die Söhne Rubens aber und die Söhne Gads hatten viel Vieh, eine gewaltige Menge; und sie sahen das Land </a:t>
            </a:r>
            <a:r>
              <a:rPr lang="de-CH" sz="3000" dirty="0" err="1"/>
              <a:t>Jaeser</a:t>
            </a:r>
            <a:r>
              <a:rPr lang="de-CH" sz="3000" dirty="0"/>
              <a:t> und das Land Gilead, und siehe, es war ein geeignetes Land für ihr Vieh. 	</a:t>
            </a:r>
            <a:r>
              <a:rPr lang="de-CH" sz="3000" dirty="0" err="1" smtClean="0"/>
              <a:t>Num</a:t>
            </a:r>
            <a:r>
              <a:rPr lang="de-CH" sz="3000" dirty="0" smtClean="0"/>
              <a:t> </a:t>
            </a:r>
            <a:r>
              <a:rPr lang="de-CH" sz="3000" dirty="0"/>
              <a:t>32,1</a:t>
            </a:r>
          </a:p>
        </p:txBody>
      </p:sp>
      <p:sp>
        <p:nvSpPr>
          <p:cNvPr id="3" name="Textfeld 2"/>
          <p:cNvSpPr txBox="1"/>
          <p:nvPr/>
        </p:nvSpPr>
        <p:spPr>
          <a:xfrm>
            <a:off x="2283931" y="394013"/>
            <a:ext cx="8039573" cy="584775"/>
          </a:xfrm>
          <a:prstGeom prst="rect">
            <a:avLst/>
          </a:prstGeom>
          <a:noFill/>
        </p:spPr>
        <p:txBody>
          <a:bodyPr wrap="none" rtlCol="0">
            <a:spAutoFit/>
          </a:bodyPr>
          <a:lstStyle/>
          <a:p>
            <a:r>
              <a:rPr lang="de-CH" sz="3200" dirty="0">
                <a:cs typeface="Arial" panose="020B0604020202020204" pitchFamily="34" charset="0"/>
              </a:rPr>
              <a:t>Gleichgültigkeit gegenüber der Fürsorge Gottes</a:t>
            </a:r>
          </a:p>
        </p:txBody>
      </p:sp>
      <p:sp>
        <p:nvSpPr>
          <p:cNvPr id="4" name="Rechteck 3">
            <a:extLst>
              <a:ext uri="{FF2B5EF4-FFF2-40B4-BE49-F238E27FC236}">
                <a16:creationId xmlns="" xmlns:a16="http://schemas.microsoft.com/office/drawing/2014/main" id="{E84DF383-366B-4B89-8AC3-89E787CB0B83}"/>
              </a:ext>
            </a:extLst>
          </p:cNvPr>
          <p:cNvSpPr/>
          <p:nvPr/>
        </p:nvSpPr>
        <p:spPr>
          <a:xfrm>
            <a:off x="385665" y="2910688"/>
            <a:ext cx="11333584" cy="3785652"/>
          </a:xfrm>
          <a:prstGeom prst="rect">
            <a:avLst/>
          </a:prstGeom>
        </p:spPr>
        <p:txBody>
          <a:bodyPr wrap="square">
            <a:spAutoFit/>
          </a:bodyPr>
          <a:lstStyle/>
          <a:p>
            <a:r>
              <a:rPr lang="de-CH" sz="3000" dirty="0"/>
              <a:t>7 Warum wollt ihr denn das Herz der Kinder Israels abspenstig machen, dass sie nicht hinüberziehen in das Land, das ihnen der HERR gegeben hat? </a:t>
            </a:r>
          </a:p>
          <a:p>
            <a:r>
              <a:rPr lang="de-CH" sz="3000" dirty="0"/>
              <a:t>8 So machten es auch eure Väter, als ich sie von </a:t>
            </a:r>
            <a:r>
              <a:rPr lang="de-CH" sz="3000" dirty="0" err="1"/>
              <a:t>Kadesch-Barnea</a:t>
            </a:r>
            <a:r>
              <a:rPr lang="de-CH" sz="3000" dirty="0"/>
              <a:t> aussandte, das Land anzusehen; </a:t>
            </a:r>
          </a:p>
          <a:p>
            <a:r>
              <a:rPr lang="de-CH" sz="3000" dirty="0"/>
              <a:t>9 sie kamen herauf bis zum Tal </a:t>
            </a:r>
            <a:r>
              <a:rPr lang="de-CH" sz="3000" dirty="0" err="1"/>
              <a:t>Eschkol</a:t>
            </a:r>
            <a:r>
              <a:rPr lang="de-CH" sz="3000" dirty="0"/>
              <a:t> und sahen das Land; aber sie machten das Herz der Kinder Israels abspenstig, sodass sie nicht in das Land ziehen wollten, das ihnen der HERR gegeben hatte. </a:t>
            </a:r>
            <a:r>
              <a:rPr lang="de-CH" sz="3000" dirty="0"/>
              <a:t>	</a:t>
            </a:r>
            <a:r>
              <a:rPr lang="de-CH" sz="3000" dirty="0" err="1" smtClean="0"/>
              <a:t>Num</a:t>
            </a:r>
            <a:r>
              <a:rPr lang="de-CH" sz="3000" dirty="0" smtClean="0"/>
              <a:t> </a:t>
            </a:r>
            <a:r>
              <a:rPr lang="de-CH" sz="3000" dirty="0" smtClean="0"/>
              <a:t>32,7-9</a:t>
            </a:r>
            <a:endParaRPr lang="de-CH" sz="3000" dirty="0"/>
          </a:p>
        </p:txBody>
      </p:sp>
    </p:spTree>
    <p:extLst>
      <p:ext uri="{BB962C8B-B14F-4D97-AF65-F5344CB8AC3E}">
        <p14:creationId xmlns:p14="http://schemas.microsoft.com/office/powerpoint/2010/main" val="205965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 xmlns:a16="http://schemas.microsoft.com/office/drawing/2014/main" id="{08E3AD9C-1ABB-45F7-A1A9-5A57CD2FAEAB}"/>
              </a:ext>
            </a:extLst>
          </p:cNvPr>
          <p:cNvPicPr>
            <a:picLocks noChangeAspect="1"/>
          </p:cNvPicPr>
          <p:nvPr/>
        </p:nvPicPr>
        <p:blipFill>
          <a:blip r:embed="rId2"/>
          <a:stretch>
            <a:fillRect/>
          </a:stretch>
        </p:blipFill>
        <p:spPr>
          <a:xfrm>
            <a:off x="876251" y="0"/>
            <a:ext cx="10439497" cy="6858000"/>
          </a:xfrm>
          <a:prstGeom prst="rect">
            <a:avLst/>
          </a:prstGeom>
        </p:spPr>
      </p:pic>
    </p:spTree>
    <p:extLst>
      <p:ext uri="{BB962C8B-B14F-4D97-AF65-F5344CB8AC3E}">
        <p14:creationId xmlns:p14="http://schemas.microsoft.com/office/powerpoint/2010/main" val="231776388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415441" y="297223"/>
            <a:ext cx="5923288" cy="2062103"/>
          </a:xfrm>
          <a:prstGeom prst="rect">
            <a:avLst/>
          </a:prstGeom>
          <a:noFill/>
        </p:spPr>
        <p:txBody>
          <a:bodyPr wrap="none" rtlCol="0">
            <a:spAutoFit/>
          </a:bodyPr>
          <a:lstStyle/>
          <a:p>
            <a:r>
              <a:rPr lang="de-CH" sz="3600" b="1" dirty="0">
                <a:cs typeface="Arial" panose="020B0604020202020204" pitchFamily="34" charset="0"/>
              </a:rPr>
              <a:t>Thema:</a:t>
            </a:r>
          </a:p>
          <a:p>
            <a:endParaRPr lang="de-CH" sz="1600" b="1" dirty="0">
              <a:cs typeface="Arial" panose="020B0604020202020204" pitchFamily="34" charset="0"/>
            </a:endParaRPr>
          </a:p>
          <a:p>
            <a:r>
              <a:rPr lang="de-CH" sz="3600" b="1" dirty="0">
                <a:cs typeface="Arial" panose="020B0604020202020204" pitchFamily="34" charset="0"/>
              </a:rPr>
              <a:t>Einzug ins verheissene Land – </a:t>
            </a:r>
          </a:p>
          <a:p>
            <a:r>
              <a:rPr lang="de-CH" sz="3600" b="1" dirty="0">
                <a:cs typeface="Arial" panose="020B0604020202020204" pitchFamily="34" charset="0"/>
              </a:rPr>
              <a:t>wie lebe ich im Segen Gottes</a:t>
            </a:r>
            <a:endParaRPr lang="de-CH" sz="2400" dirty="0"/>
          </a:p>
        </p:txBody>
      </p:sp>
      <p:sp>
        <p:nvSpPr>
          <p:cNvPr id="3" name="Textfeld 2"/>
          <p:cNvSpPr txBox="1"/>
          <p:nvPr/>
        </p:nvSpPr>
        <p:spPr>
          <a:xfrm>
            <a:off x="343938" y="2446098"/>
            <a:ext cx="11400189" cy="3877985"/>
          </a:xfrm>
          <a:prstGeom prst="rect">
            <a:avLst/>
          </a:prstGeom>
          <a:noFill/>
        </p:spPr>
        <p:txBody>
          <a:bodyPr wrap="square" rtlCol="0">
            <a:spAutoFit/>
          </a:bodyPr>
          <a:lstStyle/>
          <a:p>
            <a:r>
              <a:rPr lang="de-CH" sz="3600" b="1" dirty="0" err="1">
                <a:cs typeface="Arial" panose="020B0604020202020204" pitchFamily="34" charset="0"/>
              </a:rPr>
              <a:t>Schlüsselvers</a:t>
            </a:r>
            <a:r>
              <a:rPr lang="de-CH" sz="3600" b="1" dirty="0" smtClean="0">
                <a:cs typeface="Arial" panose="020B0604020202020204" pitchFamily="34" charset="0"/>
              </a:rPr>
              <a:t>: </a:t>
            </a:r>
          </a:p>
          <a:p>
            <a:r>
              <a:rPr lang="de-CH" sz="3000" dirty="0" smtClean="0"/>
              <a:t>7</a:t>
            </a:r>
            <a:r>
              <a:rPr lang="de-CH" sz="3000" dirty="0"/>
              <a:t> Und der HERR </a:t>
            </a:r>
            <a:r>
              <a:rPr lang="de-CH" sz="3000" dirty="0" smtClean="0"/>
              <a:t>sprach</a:t>
            </a:r>
            <a:r>
              <a:rPr lang="de-CH" sz="3000" dirty="0"/>
              <a:t>: Ich habe das Elend meines Volkes in Ägypten sehr wohl gesehen, und ich habe ihr Geschrei gehört über die, welche sie antreiben; ja, ich kenne ihre Schmerzen. </a:t>
            </a:r>
          </a:p>
          <a:p>
            <a:r>
              <a:rPr lang="de-CH" sz="3000" dirty="0"/>
              <a:t>8 Und ich bin herabgekommen, um sie zu erretten aus der Hand der Ägypter und sie aus diesem Land zu führen in ein gutes und weites Land, in ein Land, in dem Milch und Honig fließt, an den Ort der Kanaaniter, Hetiter, Amoriter, </a:t>
            </a:r>
            <a:r>
              <a:rPr lang="de-CH" sz="3000" dirty="0" err="1"/>
              <a:t>Pheresiter</a:t>
            </a:r>
            <a:r>
              <a:rPr lang="de-CH" sz="3000" dirty="0"/>
              <a:t>, </a:t>
            </a:r>
            <a:r>
              <a:rPr lang="de-CH" sz="3000" dirty="0" err="1"/>
              <a:t>Hewiter</a:t>
            </a:r>
            <a:r>
              <a:rPr lang="de-CH" sz="3000" dirty="0"/>
              <a:t> und </a:t>
            </a:r>
            <a:r>
              <a:rPr lang="de-CH" sz="3000" dirty="0" err="1"/>
              <a:t>Jebusiter</a:t>
            </a:r>
            <a:r>
              <a:rPr lang="de-CH" sz="3000" dirty="0" smtClean="0"/>
              <a:t>.	</a:t>
            </a:r>
            <a:r>
              <a:rPr lang="de-CH" sz="3000" dirty="0">
                <a:cs typeface="Arial" panose="020B0604020202020204" pitchFamily="34" charset="0"/>
              </a:rPr>
              <a:t>Ex </a:t>
            </a:r>
            <a:r>
              <a:rPr lang="de-CH" sz="3000" dirty="0" smtClean="0">
                <a:cs typeface="Arial" panose="020B0604020202020204" pitchFamily="34" charset="0"/>
              </a:rPr>
              <a:t>3,7-8</a:t>
            </a:r>
            <a:endParaRPr lang="de-CH" sz="3000" dirty="0">
              <a:cs typeface="Arial" panose="020B0604020202020204" pitchFamily="34" charset="0"/>
            </a:endParaRPr>
          </a:p>
        </p:txBody>
      </p:sp>
    </p:spTree>
    <p:extLst>
      <p:ext uri="{BB962C8B-B14F-4D97-AF65-F5344CB8AC3E}">
        <p14:creationId xmlns:p14="http://schemas.microsoft.com/office/powerpoint/2010/main" val="15976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98825" y="1308413"/>
            <a:ext cx="4566891" cy="584775"/>
          </a:xfrm>
          <a:prstGeom prst="rect">
            <a:avLst/>
          </a:prstGeom>
          <a:noFill/>
        </p:spPr>
        <p:txBody>
          <a:bodyPr wrap="none" rtlCol="0">
            <a:spAutoFit/>
          </a:bodyPr>
          <a:lstStyle/>
          <a:p>
            <a:r>
              <a:rPr lang="de-CH" sz="3200" dirty="0">
                <a:cs typeface="Arial" panose="020B0604020202020204" pitchFamily="34" charset="0"/>
              </a:rPr>
              <a:t>Wie entscheidest du dich?</a:t>
            </a:r>
          </a:p>
        </p:txBody>
      </p:sp>
      <p:pic>
        <p:nvPicPr>
          <p:cNvPr id="4098" name="Picture 2" descr="Bildergebnis fÃ¼r wegweiser">
            <a:extLst>
              <a:ext uri="{FF2B5EF4-FFF2-40B4-BE49-F238E27FC236}">
                <a16:creationId xmlns="" xmlns:a16="http://schemas.microsoft.com/office/drawing/2014/main" id="{D61BD30D-B78E-4287-865A-347D4C49F3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1" r="40325"/>
          <a:stretch/>
        </p:blipFill>
        <p:spPr bwMode="auto">
          <a:xfrm>
            <a:off x="7957801" y="3695699"/>
            <a:ext cx="3937627" cy="290820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329826" y="2310704"/>
            <a:ext cx="7349268" cy="1477328"/>
          </a:xfrm>
          <a:prstGeom prst="rect">
            <a:avLst/>
          </a:prstGeom>
        </p:spPr>
        <p:txBody>
          <a:bodyPr wrap="square">
            <a:spAutoFit/>
          </a:bodyPr>
          <a:lstStyle/>
          <a:p>
            <a:r>
              <a:rPr lang="de-CH" sz="3000" dirty="0"/>
              <a:t>18 Wir wollen nicht heimkehren, bis die Kinder Israels jeder sein Erbteil eingenommen haben. </a:t>
            </a:r>
            <a:r>
              <a:rPr lang="de-CH" sz="3000" dirty="0" smtClean="0"/>
              <a:t>	</a:t>
            </a:r>
            <a:r>
              <a:rPr lang="de-CH" sz="3000" dirty="0" smtClean="0"/>
              <a:t>Jos </a:t>
            </a:r>
            <a:r>
              <a:rPr lang="de-CH" sz="3000" dirty="0" smtClean="0"/>
              <a:t>1,18</a:t>
            </a:r>
            <a:endParaRPr lang="de-CH" sz="3000" dirty="0"/>
          </a:p>
        </p:txBody>
      </p:sp>
    </p:spTree>
    <p:extLst>
      <p:ext uri="{BB962C8B-B14F-4D97-AF65-F5344CB8AC3E}">
        <p14:creationId xmlns:p14="http://schemas.microsoft.com/office/powerpoint/2010/main" val="12524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0" y="-1034428"/>
            <a:ext cx="10527956" cy="6359405"/>
          </a:xfrm>
          <a:prstGeom prst="rect">
            <a:avLst/>
          </a:prstGeom>
        </p:spPr>
      </p:pic>
      <p:sp>
        <p:nvSpPr>
          <p:cNvPr id="2" name="Textfeld 1"/>
          <p:cNvSpPr txBox="1"/>
          <p:nvPr/>
        </p:nvSpPr>
        <p:spPr>
          <a:xfrm>
            <a:off x="2842072" y="4929190"/>
            <a:ext cx="6754991" cy="938719"/>
          </a:xfrm>
          <a:prstGeom prst="rect">
            <a:avLst/>
          </a:prstGeom>
          <a:noFill/>
        </p:spPr>
        <p:txBody>
          <a:bodyPr wrap="none" rtlCol="0">
            <a:spAutoFit/>
          </a:bodyPr>
          <a:lstStyle/>
          <a:p>
            <a:r>
              <a:rPr lang="de-CH" sz="5500" b="1" dirty="0" smtClean="0"/>
              <a:t>Im Segen Gottes leben</a:t>
            </a:r>
            <a:endParaRPr lang="de-CH" sz="5500" b="1" dirty="0"/>
          </a:p>
        </p:txBody>
      </p:sp>
    </p:spTree>
    <p:extLst>
      <p:ext uri="{BB962C8B-B14F-4D97-AF65-F5344CB8AC3E}">
        <p14:creationId xmlns:p14="http://schemas.microsoft.com/office/powerpoint/2010/main" val="206329203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hnliches Foto">
            <a:extLst>
              <a:ext uri="{FF2B5EF4-FFF2-40B4-BE49-F238E27FC236}">
                <a16:creationId xmlns="" xmlns:a16="http://schemas.microsoft.com/office/drawing/2014/main" id="{6CC45319-3A01-4ACD-8A62-CCDFF8555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790" y="-3990108"/>
            <a:ext cx="17399391" cy="1112242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erade Verbindung mit Pfeil 2">
            <a:extLst>
              <a:ext uri="{FF2B5EF4-FFF2-40B4-BE49-F238E27FC236}">
                <a16:creationId xmlns="" xmlns:a16="http://schemas.microsoft.com/office/drawing/2014/main" id="{6ABA5161-A5AE-4509-BEBB-5547DBD90D6E}"/>
              </a:ext>
            </a:extLst>
          </p:cNvPr>
          <p:cNvCxnSpPr/>
          <p:nvPr/>
        </p:nvCxnSpPr>
        <p:spPr>
          <a:xfrm>
            <a:off x="1064029" y="3429000"/>
            <a:ext cx="980902" cy="18911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 xmlns:a16="http://schemas.microsoft.com/office/drawing/2014/main" id="{0E2DB906-4DA9-4BF3-8753-BE94D2064AE9}"/>
              </a:ext>
            </a:extLst>
          </p:cNvPr>
          <p:cNvCxnSpPr>
            <a:cxnSpLocks/>
          </p:cNvCxnSpPr>
          <p:nvPr/>
        </p:nvCxnSpPr>
        <p:spPr>
          <a:xfrm>
            <a:off x="2818014" y="3221874"/>
            <a:ext cx="1731818" cy="1532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 xmlns:a16="http://schemas.microsoft.com/office/drawing/2014/main" id="{DCA87B92-27F9-4DF1-9F1D-4B2C39E4DDBD}"/>
              </a:ext>
            </a:extLst>
          </p:cNvPr>
          <p:cNvCxnSpPr>
            <a:cxnSpLocks/>
          </p:cNvCxnSpPr>
          <p:nvPr/>
        </p:nvCxnSpPr>
        <p:spPr>
          <a:xfrm>
            <a:off x="3449782" y="2693324"/>
            <a:ext cx="1424247" cy="1215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1616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805967" y="449793"/>
            <a:ext cx="4966809" cy="584775"/>
          </a:xfrm>
          <a:prstGeom prst="rect">
            <a:avLst/>
          </a:prstGeom>
          <a:noFill/>
        </p:spPr>
        <p:txBody>
          <a:bodyPr wrap="none" rtlCol="0">
            <a:spAutoFit/>
          </a:bodyPr>
          <a:lstStyle/>
          <a:p>
            <a:r>
              <a:rPr lang="de-CH" sz="3200" dirty="0">
                <a:cs typeface="Arial" panose="020B0604020202020204" pitchFamily="34" charset="0"/>
              </a:rPr>
              <a:t>Einzug ins verheissene Land</a:t>
            </a:r>
          </a:p>
        </p:txBody>
      </p:sp>
      <p:sp>
        <p:nvSpPr>
          <p:cNvPr id="4" name="Textfeld 3"/>
          <p:cNvSpPr txBox="1"/>
          <p:nvPr/>
        </p:nvSpPr>
        <p:spPr>
          <a:xfrm>
            <a:off x="767332" y="2104565"/>
            <a:ext cx="6398739" cy="553998"/>
          </a:xfrm>
          <a:prstGeom prst="rect">
            <a:avLst/>
          </a:prstGeom>
          <a:noFill/>
        </p:spPr>
        <p:txBody>
          <a:bodyPr wrap="none" rtlCol="0">
            <a:spAutoFit/>
          </a:bodyPr>
          <a:lstStyle/>
          <a:p>
            <a:pPr lvl="0"/>
            <a:r>
              <a:rPr lang="de-CH" sz="2800" b="1" dirty="0"/>
              <a:t>Ägypten – das Land der </a:t>
            </a:r>
            <a:r>
              <a:rPr lang="de-CH" sz="3000" b="1" dirty="0"/>
              <a:t>Fremdherrschaft</a:t>
            </a:r>
          </a:p>
        </p:txBody>
      </p:sp>
      <p:sp>
        <p:nvSpPr>
          <p:cNvPr id="6" name="Textfeld 5">
            <a:extLst>
              <a:ext uri="{FF2B5EF4-FFF2-40B4-BE49-F238E27FC236}">
                <a16:creationId xmlns="" xmlns:a16="http://schemas.microsoft.com/office/drawing/2014/main" id="{61B53E5A-165F-43CA-BE9E-95A7721209B2}"/>
              </a:ext>
            </a:extLst>
          </p:cNvPr>
          <p:cNvSpPr txBox="1"/>
          <p:nvPr/>
        </p:nvSpPr>
        <p:spPr>
          <a:xfrm>
            <a:off x="767332" y="2797765"/>
            <a:ext cx="6172011" cy="553998"/>
          </a:xfrm>
          <a:prstGeom prst="rect">
            <a:avLst/>
          </a:prstGeom>
          <a:noFill/>
        </p:spPr>
        <p:txBody>
          <a:bodyPr wrap="none" rtlCol="0">
            <a:spAutoFit/>
          </a:bodyPr>
          <a:lstStyle/>
          <a:p>
            <a:pPr lvl="0"/>
            <a:r>
              <a:rPr lang="de-CH" sz="3000" b="1" dirty="0"/>
              <a:t>Wüste – das Land der Eigenherrschaft</a:t>
            </a:r>
          </a:p>
        </p:txBody>
      </p:sp>
      <p:sp>
        <p:nvSpPr>
          <p:cNvPr id="8" name="Textfeld 7">
            <a:extLst>
              <a:ext uri="{FF2B5EF4-FFF2-40B4-BE49-F238E27FC236}">
                <a16:creationId xmlns="" xmlns:a16="http://schemas.microsoft.com/office/drawing/2014/main" id="{DB3E3641-A63C-463E-B94F-1BA3471F2EE3}"/>
              </a:ext>
            </a:extLst>
          </p:cNvPr>
          <p:cNvSpPr txBox="1"/>
          <p:nvPr/>
        </p:nvSpPr>
        <p:spPr>
          <a:xfrm>
            <a:off x="767332" y="3429000"/>
            <a:ext cx="6535828" cy="553998"/>
          </a:xfrm>
          <a:prstGeom prst="rect">
            <a:avLst/>
          </a:prstGeom>
          <a:noFill/>
        </p:spPr>
        <p:txBody>
          <a:bodyPr wrap="none" rtlCol="0">
            <a:spAutoFit/>
          </a:bodyPr>
          <a:lstStyle/>
          <a:p>
            <a:pPr lvl="0"/>
            <a:r>
              <a:rPr lang="de-CH" sz="3000" b="1" dirty="0"/>
              <a:t>Kanaan – das Land der Gottesherrschaft</a:t>
            </a:r>
          </a:p>
        </p:txBody>
      </p:sp>
    </p:spTree>
    <p:extLst>
      <p:ext uri="{BB962C8B-B14F-4D97-AF65-F5344CB8AC3E}">
        <p14:creationId xmlns:p14="http://schemas.microsoft.com/office/powerpoint/2010/main" val="137330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29208" y="1636769"/>
            <a:ext cx="11532637" cy="1938992"/>
          </a:xfrm>
          <a:prstGeom prst="rect">
            <a:avLst/>
          </a:prstGeom>
        </p:spPr>
        <p:txBody>
          <a:bodyPr wrap="square">
            <a:spAutoFit/>
          </a:bodyPr>
          <a:lstStyle/>
          <a:p>
            <a:r>
              <a:rPr lang="de-CH" sz="3000" dirty="0"/>
              <a:t>8 Und ich bin herabgekommen, um sie zu erretten aus der Hand der Ägypter und sie aus diesem Land zu führen in ein gutes und weites Land, in ein Land, in dem Milch und Honig fließt, an den Ort der Kanaaniter, Hetiter, Amoriter, </a:t>
            </a:r>
            <a:r>
              <a:rPr lang="de-CH" sz="3000" dirty="0" err="1"/>
              <a:t>Pheresiter</a:t>
            </a:r>
            <a:r>
              <a:rPr lang="de-CH" sz="3000" dirty="0"/>
              <a:t>, </a:t>
            </a:r>
            <a:r>
              <a:rPr lang="de-CH" sz="3000" dirty="0" err="1"/>
              <a:t>Hewiter</a:t>
            </a:r>
            <a:r>
              <a:rPr lang="de-CH" sz="3000" dirty="0"/>
              <a:t> und </a:t>
            </a:r>
            <a:r>
              <a:rPr lang="de-CH" sz="3000" dirty="0" err="1" smtClean="0"/>
              <a:t>Jebusiter</a:t>
            </a:r>
            <a:r>
              <a:rPr lang="de-CH" sz="3000" dirty="0" smtClean="0"/>
              <a:t>.</a:t>
            </a:r>
            <a:r>
              <a:rPr lang="de-CH" sz="3000" dirty="0"/>
              <a:t> </a:t>
            </a:r>
            <a:r>
              <a:rPr lang="de-CH" sz="3000" dirty="0" smtClean="0"/>
              <a:t>	Ex </a:t>
            </a:r>
            <a:r>
              <a:rPr lang="de-CH" sz="3000" dirty="0"/>
              <a:t>3,8</a:t>
            </a:r>
          </a:p>
        </p:txBody>
      </p:sp>
      <p:sp>
        <p:nvSpPr>
          <p:cNvPr id="3" name="Textfeld 2"/>
          <p:cNvSpPr txBox="1"/>
          <p:nvPr/>
        </p:nvSpPr>
        <p:spPr>
          <a:xfrm>
            <a:off x="3128146" y="449793"/>
            <a:ext cx="4806509" cy="584775"/>
          </a:xfrm>
          <a:prstGeom prst="rect">
            <a:avLst/>
          </a:prstGeom>
          <a:noFill/>
        </p:spPr>
        <p:txBody>
          <a:bodyPr wrap="none" rtlCol="0">
            <a:spAutoFit/>
          </a:bodyPr>
          <a:lstStyle/>
          <a:p>
            <a:r>
              <a:rPr lang="de-CH" sz="3200" dirty="0">
                <a:cs typeface="Arial" panose="020B0604020202020204" pitchFamily="34" charset="0"/>
              </a:rPr>
              <a:t>Einzug ins verheissene Land</a:t>
            </a:r>
          </a:p>
        </p:txBody>
      </p:sp>
    </p:spTree>
    <p:extLst>
      <p:ext uri="{BB962C8B-B14F-4D97-AF65-F5344CB8AC3E}">
        <p14:creationId xmlns:p14="http://schemas.microsoft.com/office/powerpoint/2010/main" val="3636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hnliches Foto">
            <a:extLst>
              <a:ext uri="{FF2B5EF4-FFF2-40B4-BE49-F238E27FC236}">
                <a16:creationId xmlns="" xmlns:a16="http://schemas.microsoft.com/office/drawing/2014/main" id="{6CC45319-3A01-4ACD-8A62-CCDFF8555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790" y="-3990108"/>
            <a:ext cx="17399391" cy="1112242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erade Verbindung mit Pfeil 2">
            <a:extLst>
              <a:ext uri="{FF2B5EF4-FFF2-40B4-BE49-F238E27FC236}">
                <a16:creationId xmlns="" xmlns:a16="http://schemas.microsoft.com/office/drawing/2014/main" id="{6ABA5161-A5AE-4509-BEBB-5547DBD90D6E}"/>
              </a:ext>
            </a:extLst>
          </p:cNvPr>
          <p:cNvCxnSpPr/>
          <p:nvPr/>
        </p:nvCxnSpPr>
        <p:spPr>
          <a:xfrm>
            <a:off x="1064029" y="3429000"/>
            <a:ext cx="980902" cy="18911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 xmlns:a16="http://schemas.microsoft.com/office/drawing/2014/main" id="{0E2DB906-4DA9-4BF3-8753-BE94D2064AE9}"/>
              </a:ext>
            </a:extLst>
          </p:cNvPr>
          <p:cNvCxnSpPr>
            <a:cxnSpLocks/>
          </p:cNvCxnSpPr>
          <p:nvPr/>
        </p:nvCxnSpPr>
        <p:spPr>
          <a:xfrm>
            <a:off x="2818014" y="3221874"/>
            <a:ext cx="1731818" cy="1532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 xmlns:a16="http://schemas.microsoft.com/office/drawing/2014/main" id="{A4D17FA1-75EA-4C2C-9DD0-63036F7AC4F5}"/>
              </a:ext>
            </a:extLst>
          </p:cNvPr>
          <p:cNvCxnSpPr>
            <a:cxnSpLocks/>
          </p:cNvCxnSpPr>
          <p:nvPr/>
        </p:nvCxnSpPr>
        <p:spPr>
          <a:xfrm flipH="1">
            <a:off x="5045671" y="4954385"/>
            <a:ext cx="2336031" cy="7855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 xmlns:a16="http://schemas.microsoft.com/office/drawing/2014/main" id="{DCA87B92-27F9-4DF1-9F1D-4B2C39E4DDBD}"/>
              </a:ext>
            </a:extLst>
          </p:cNvPr>
          <p:cNvCxnSpPr>
            <a:cxnSpLocks/>
          </p:cNvCxnSpPr>
          <p:nvPr/>
        </p:nvCxnSpPr>
        <p:spPr>
          <a:xfrm>
            <a:off x="3449782" y="2693324"/>
            <a:ext cx="1424247" cy="12150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 xmlns:a16="http://schemas.microsoft.com/office/drawing/2014/main" id="{A489BF62-1205-4966-AE5B-57120EDA1317}"/>
              </a:ext>
            </a:extLst>
          </p:cNvPr>
          <p:cNvCxnSpPr>
            <a:cxnSpLocks/>
          </p:cNvCxnSpPr>
          <p:nvPr/>
        </p:nvCxnSpPr>
        <p:spPr>
          <a:xfrm flipH="1" flipV="1">
            <a:off x="5322915" y="3755275"/>
            <a:ext cx="2112508" cy="11991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41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D2C519BC-4E2B-41D9-A304-EBD60C909997}"/>
              </a:ext>
            </a:extLst>
          </p:cNvPr>
          <p:cNvPicPr>
            <a:picLocks noChangeAspect="1"/>
          </p:cNvPicPr>
          <p:nvPr/>
        </p:nvPicPr>
        <p:blipFill>
          <a:blip r:embed="rId2"/>
          <a:stretch>
            <a:fillRect/>
          </a:stretch>
        </p:blipFill>
        <p:spPr>
          <a:xfrm>
            <a:off x="139533" y="483870"/>
            <a:ext cx="11912933" cy="2078182"/>
          </a:xfrm>
          <a:prstGeom prst="rect">
            <a:avLst/>
          </a:prstGeom>
        </p:spPr>
      </p:pic>
      <p:pic>
        <p:nvPicPr>
          <p:cNvPr id="2050" name="Picture 2" descr="Ãhnliches Foto">
            <a:extLst>
              <a:ext uri="{FF2B5EF4-FFF2-40B4-BE49-F238E27FC236}">
                <a16:creationId xmlns="" xmlns:a16="http://schemas.microsoft.com/office/drawing/2014/main" id="{575C7A65-94AE-41C8-9A59-94C73A230F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00" y="2585123"/>
            <a:ext cx="4318000" cy="4034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ergebnis fÃ¼r jordan fluss bilder">
            <a:extLst>
              <a:ext uri="{FF2B5EF4-FFF2-40B4-BE49-F238E27FC236}">
                <a16:creationId xmlns="" xmlns:a16="http://schemas.microsoft.com/office/drawing/2014/main" id="{BECE108E-0631-4156-AAA5-1EFF99E02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538" y="2851726"/>
            <a:ext cx="5059362" cy="335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5377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87831" y="1580784"/>
            <a:ext cx="11327363" cy="2862322"/>
          </a:xfrm>
          <a:prstGeom prst="rect">
            <a:avLst/>
          </a:prstGeom>
        </p:spPr>
        <p:txBody>
          <a:bodyPr wrap="square">
            <a:spAutoFit/>
          </a:bodyPr>
          <a:lstStyle/>
          <a:p>
            <a:r>
              <a:rPr lang="de-CH" sz="3000" u="sng" dirty="0"/>
              <a:t>19</a:t>
            </a:r>
            <a:r>
              <a:rPr lang="de-CH" sz="3000" dirty="0"/>
              <a:t> Nun bin ich aber durch das Gesetz</a:t>
            </a:r>
            <a:r>
              <a:rPr lang="de-CH" sz="3000" i="1" dirty="0"/>
              <a:t> </a:t>
            </a:r>
            <a:r>
              <a:rPr lang="de-CH" sz="3000" dirty="0"/>
              <a:t>dem Gesetz gestorben, um für Gott zu leben. </a:t>
            </a:r>
          </a:p>
          <a:p>
            <a:r>
              <a:rPr lang="de-CH" sz="3000" u="sng" dirty="0"/>
              <a:t>20</a:t>
            </a:r>
            <a:r>
              <a:rPr lang="de-CH" sz="3000" dirty="0"/>
              <a:t> Ich bin mit Christus gekreuzigt; und nun lebe ich, aber nicht mehr ich selbst, sondern Christus lebt in mir. Was ich aber jetzt im Fleisch lebe, das lebe ich im Glauben an den Sohn Gottes, der mich geliebt und sich selbst für mich hingegeben </a:t>
            </a:r>
            <a:r>
              <a:rPr lang="de-CH" sz="3000" dirty="0" smtClean="0"/>
              <a:t>hat.</a:t>
            </a:r>
            <a:r>
              <a:rPr lang="de-CH" sz="3000" dirty="0"/>
              <a:t>	</a:t>
            </a:r>
            <a:r>
              <a:rPr lang="de-CH" sz="3000" dirty="0" smtClean="0"/>
              <a:t>Gal </a:t>
            </a:r>
            <a:r>
              <a:rPr lang="de-CH" sz="3000" dirty="0"/>
              <a:t>2,19-20</a:t>
            </a:r>
          </a:p>
        </p:txBody>
      </p:sp>
      <p:sp>
        <p:nvSpPr>
          <p:cNvPr id="3" name="Textfeld 2"/>
          <p:cNvSpPr txBox="1"/>
          <p:nvPr/>
        </p:nvSpPr>
        <p:spPr>
          <a:xfrm>
            <a:off x="3128146" y="449793"/>
            <a:ext cx="4806509" cy="584775"/>
          </a:xfrm>
          <a:prstGeom prst="rect">
            <a:avLst/>
          </a:prstGeom>
          <a:noFill/>
        </p:spPr>
        <p:txBody>
          <a:bodyPr wrap="none" rtlCol="0">
            <a:spAutoFit/>
          </a:bodyPr>
          <a:lstStyle/>
          <a:p>
            <a:r>
              <a:rPr lang="de-CH" sz="3200" dirty="0">
                <a:cs typeface="Arial" panose="020B0604020202020204" pitchFamily="34" charset="0"/>
              </a:rPr>
              <a:t>Einzug ins verheissene Land</a:t>
            </a:r>
          </a:p>
        </p:txBody>
      </p:sp>
    </p:spTree>
    <p:extLst>
      <p:ext uri="{BB962C8B-B14F-4D97-AF65-F5344CB8AC3E}">
        <p14:creationId xmlns:p14="http://schemas.microsoft.com/office/powerpoint/2010/main" val="141473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818" y="1165148"/>
            <a:ext cx="11484700" cy="5262979"/>
          </a:xfrm>
          <a:prstGeom prst="rect">
            <a:avLst/>
          </a:prstGeom>
        </p:spPr>
        <p:txBody>
          <a:bodyPr wrap="square">
            <a:spAutoFit/>
          </a:bodyPr>
          <a:lstStyle/>
          <a:p>
            <a:r>
              <a:rPr lang="de-CH" sz="2800" dirty="0" smtClean="0"/>
              <a:t>6</a:t>
            </a:r>
            <a:r>
              <a:rPr lang="de-CH" sz="2800" dirty="0"/>
              <a:t> wir wissen ja dieses, dass unser alter Mensch mitgekreuzigt worden ist, damit der Leib der Sünde außer Wirksamkeit gesetzt sei, sodass wir der Sünde nicht mehr dienen; </a:t>
            </a:r>
            <a:endParaRPr lang="de-CH" sz="2800" dirty="0" smtClean="0"/>
          </a:p>
          <a:p>
            <a:r>
              <a:rPr lang="de-CH" sz="2800" dirty="0"/>
              <a:t>7 denn wer gestorben ist, der ist von der Sünde freigesprochen. </a:t>
            </a:r>
          </a:p>
          <a:p>
            <a:r>
              <a:rPr lang="de-CH" sz="2800" dirty="0"/>
              <a:t>8 Wenn wir aber mit Christus gestorben sind, so glauben wir, dass wir auch mit ihm leben werden, </a:t>
            </a:r>
          </a:p>
          <a:p>
            <a:r>
              <a:rPr lang="de-CH" sz="2800" dirty="0"/>
              <a:t>9 da wir wissen, dass Christus, aus den Toten auferweckt, nicht mehr stirbt; der Tod herrscht nicht mehr über ihn. </a:t>
            </a:r>
          </a:p>
          <a:p>
            <a:r>
              <a:rPr lang="de-CH" sz="2800" dirty="0"/>
              <a:t>10 Denn was er gestorben ist, das ist er der Sünde gestorben, ein für alle Mal; was er aber lebt, das lebt er für Gott. </a:t>
            </a:r>
          </a:p>
          <a:p>
            <a:r>
              <a:rPr lang="de-CH" sz="2800" dirty="0"/>
              <a:t>11 Also auch ihr: Haltet euch selbst dafür, dass ihr für die Sünde tot seid, aber für Gott lebt in Christus Jesus, unserem Herrn! 	</a:t>
            </a:r>
            <a:r>
              <a:rPr lang="de-CH" sz="2800" dirty="0" err="1" smtClean="0"/>
              <a:t>Röm</a:t>
            </a:r>
            <a:r>
              <a:rPr lang="de-CH" sz="2800" dirty="0" smtClean="0"/>
              <a:t> </a:t>
            </a:r>
            <a:r>
              <a:rPr lang="de-CH" sz="2800" dirty="0" smtClean="0"/>
              <a:t>6,3-11</a:t>
            </a:r>
            <a:endParaRPr lang="de-CH" sz="2800" dirty="0"/>
          </a:p>
        </p:txBody>
      </p:sp>
      <p:sp>
        <p:nvSpPr>
          <p:cNvPr id="3" name="Textfeld 2"/>
          <p:cNvSpPr txBox="1"/>
          <p:nvPr/>
        </p:nvSpPr>
        <p:spPr>
          <a:xfrm>
            <a:off x="3128146" y="449793"/>
            <a:ext cx="6560963" cy="584775"/>
          </a:xfrm>
          <a:prstGeom prst="rect">
            <a:avLst/>
          </a:prstGeom>
          <a:noFill/>
        </p:spPr>
        <p:txBody>
          <a:bodyPr wrap="none" rtlCol="0">
            <a:spAutoFit/>
          </a:bodyPr>
          <a:lstStyle/>
          <a:p>
            <a:r>
              <a:rPr lang="de-CH" sz="3200" dirty="0">
                <a:cs typeface="Arial" panose="020B0604020202020204" pitchFamily="34" charset="0"/>
              </a:rPr>
              <a:t>Wir müssen Gottes Zusagen vertrauen</a:t>
            </a:r>
          </a:p>
        </p:txBody>
      </p:sp>
    </p:spTree>
    <p:extLst>
      <p:ext uri="{BB962C8B-B14F-4D97-AF65-F5344CB8AC3E}">
        <p14:creationId xmlns:p14="http://schemas.microsoft.com/office/powerpoint/2010/main" val="67303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Words>
  <Application>Microsoft Office PowerPoint</Application>
  <PresentationFormat>Breitbild</PresentationFormat>
  <Paragraphs>64</Paragraphs>
  <Slides>21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EliteBook</cp:lastModifiedBy>
  <cp:revision>113</cp:revision>
  <cp:lastPrinted>2018-08-17T09:40:40Z</cp:lastPrinted>
  <dcterms:created xsi:type="dcterms:W3CDTF">2018-05-19T05:14:58Z</dcterms:created>
  <dcterms:modified xsi:type="dcterms:W3CDTF">2019-05-22T15:55:31Z</dcterms:modified>
</cp:coreProperties>
</file>